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R-C-NAS-01\home$\Katie_Stawiszynski\Documents\Work\9.10.2020%20Stu%20presentation\Copy%20of%20Customer%20Feedback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7180905626702"/>
          <c:y val="9.4889044864190877E-2"/>
          <c:w val="0.54205638188746597"/>
          <c:h val="0.87720241252869413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AA-429A-AB2D-9E0B8E01EB17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AA-429A-AB2D-9E0B8E01EB17}"/>
              </c:ext>
            </c:extLst>
          </c:dPt>
          <c:val>
            <c:numRef>
              <c:f>'All Neighbourhoods Complaints'!$I$6:$J$6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AA-429A-AB2D-9E0B8E01E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47-4B01-8822-1D3EC8A486A6}"/>
              </c:ext>
            </c:extLst>
          </c:dPt>
          <c:cat>
            <c:strRef>
              <c:f>Sheet1!$A$3:$A$4</c:f>
              <c:strCache>
                <c:ptCount val="2"/>
                <c:pt idx="0">
                  <c:v>2018/2019</c:v>
                </c:pt>
                <c:pt idx="1">
                  <c:v>2019/2020</c:v>
                </c:pt>
              </c:strCache>
            </c:strRef>
          </c:cat>
          <c:val>
            <c:numRef>
              <c:f>Sheet1!$B$3:$B$4</c:f>
              <c:numCache>
                <c:formatCode>General</c:formatCode>
                <c:ptCount val="2"/>
                <c:pt idx="0">
                  <c:v>373</c:v>
                </c:pt>
                <c:pt idx="1">
                  <c:v>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7-4B01-8822-1D3EC8A48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6884864"/>
        <c:axId val="476887160"/>
      </c:barChart>
      <c:catAx>
        <c:axId val="47688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87160"/>
        <c:crosses val="autoZero"/>
        <c:auto val="1"/>
        <c:lblAlgn val="ctr"/>
        <c:lblOffset val="100"/>
        <c:noMultiLvlLbl val="0"/>
      </c:catAx>
      <c:valAx>
        <c:axId val="476887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8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56-42A3-9D9B-E1757E441B98}"/>
              </c:ext>
            </c:extLst>
          </c:dPt>
          <c:cat>
            <c:strRef>
              <c:f>Sheet1!$A$6:$A$7</c:f>
              <c:strCache>
                <c:ptCount val="2"/>
                <c:pt idx="0">
                  <c:v>2018/2019</c:v>
                </c:pt>
                <c:pt idx="1">
                  <c:v>2019/2020</c:v>
                </c:pt>
              </c:strCache>
            </c:strRef>
          </c:cat>
          <c:val>
            <c:numRef>
              <c:f>Sheet1!$B$6:$B$7</c:f>
              <c:numCache>
                <c:formatCode>General</c:formatCode>
                <c:ptCount val="2"/>
                <c:pt idx="0">
                  <c:v>65</c:v>
                </c:pt>
                <c:pt idx="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56-42A3-9D9B-E1757E441B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697728"/>
        <c:axId val="483696088"/>
      </c:barChart>
      <c:catAx>
        <c:axId val="48369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3696088"/>
        <c:crosses val="autoZero"/>
        <c:auto val="1"/>
        <c:lblAlgn val="ctr"/>
        <c:lblOffset val="100"/>
        <c:noMultiLvlLbl val="0"/>
      </c:catAx>
      <c:valAx>
        <c:axId val="483696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3697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4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86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0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3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9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6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7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8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4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3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2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E5A37-6EBF-2B4B-AB3D-84636444ADC6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286A-46E7-3A48-AB7C-AF6E84CF6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1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sv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emf"/><Relationship Id="rId5" Type="http://schemas.openxmlformats.org/officeDocument/2006/relationships/image" Target="../media/image4.svg"/><Relationship Id="rId10" Type="http://schemas.openxmlformats.org/officeDocument/2006/relationships/chart" Target="../charts/chart1.xml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38339878-8C27-407E-ACD5-6EEEB0C6D9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395" b="27813"/>
          <a:stretch/>
        </p:blipFill>
        <p:spPr>
          <a:xfrm>
            <a:off x="0" y="4473"/>
            <a:ext cx="12192000" cy="1319248"/>
          </a:xfrm>
          <a:prstGeom prst="rect">
            <a:avLst/>
          </a:prstGeom>
          <a:ln>
            <a:solidFill>
              <a:srgbClr val="7030A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48395" b="27813"/>
          <a:stretch/>
        </p:blipFill>
        <p:spPr>
          <a:xfrm>
            <a:off x="1" y="6174286"/>
            <a:ext cx="12192000" cy="683713"/>
          </a:xfrm>
          <a:prstGeom prst="rect">
            <a:avLst/>
          </a:prstGeom>
        </p:spPr>
      </p:pic>
      <p:pic>
        <p:nvPicPr>
          <p:cNvPr id="2" name="Picture 1" descr="Sandwell Logo-0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14" y="218041"/>
            <a:ext cx="1878395" cy="550429"/>
          </a:xfrm>
          <a:prstGeom prst="rect">
            <a:avLst/>
          </a:prstGeom>
        </p:spPr>
      </p:pic>
      <p:pic>
        <p:nvPicPr>
          <p:cNvPr id="4" name="Graphic 3" descr="Thumbs up sign">
            <a:extLst>
              <a:ext uri="{FF2B5EF4-FFF2-40B4-BE49-F238E27FC236}">
                <a16:creationId xmlns:a16="http://schemas.microsoft.com/office/drawing/2014/main" id="{30C7D0EC-4649-4F2E-A9A2-599B3F3EB3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22282" y="1868132"/>
            <a:ext cx="1780533" cy="1780533"/>
          </a:xfrm>
          <a:prstGeom prst="rect">
            <a:avLst/>
          </a:prstGeom>
        </p:spPr>
      </p:pic>
      <p:pic>
        <p:nvPicPr>
          <p:cNvPr id="8" name="Graphic 7" descr="Thumbs up sign">
            <a:extLst>
              <a:ext uri="{FF2B5EF4-FFF2-40B4-BE49-F238E27FC236}">
                <a16:creationId xmlns:a16="http://schemas.microsoft.com/office/drawing/2014/main" id="{7C3648F7-646F-486B-9F5F-AB1FAE814C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4749630" y="1925436"/>
            <a:ext cx="1780532" cy="1780532"/>
          </a:xfrm>
          <a:prstGeom prst="rect">
            <a:avLst/>
          </a:prstGeom>
        </p:spPr>
      </p:pic>
      <p:pic>
        <p:nvPicPr>
          <p:cNvPr id="12" name="Graphic 11" descr="Speech">
            <a:extLst>
              <a:ext uri="{FF2B5EF4-FFF2-40B4-BE49-F238E27FC236}">
                <a16:creationId xmlns:a16="http://schemas.microsoft.com/office/drawing/2014/main" id="{C32D50B0-7873-40D7-AC82-82E7BCBF1B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89378" y="1828782"/>
            <a:ext cx="1759479" cy="175947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3E978D3-3DBC-40FE-BD36-81704EE1938D}"/>
              </a:ext>
            </a:extLst>
          </p:cNvPr>
          <p:cNvSpPr txBox="1"/>
          <p:nvPr/>
        </p:nvSpPr>
        <p:spPr>
          <a:xfrm>
            <a:off x="1195042" y="1537289"/>
            <a:ext cx="17320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Complaints Received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5D4A1F-7E08-4E2A-9828-FBE7A1AB8E9C}"/>
              </a:ext>
            </a:extLst>
          </p:cNvPr>
          <p:cNvSpPr txBox="1"/>
          <p:nvPr/>
        </p:nvSpPr>
        <p:spPr>
          <a:xfrm>
            <a:off x="3925099" y="1537289"/>
            <a:ext cx="3602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Complaints where council is at fault (upheld)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BF38C8-222B-4477-BDE0-CF19B05D28C0}"/>
              </a:ext>
            </a:extLst>
          </p:cNvPr>
          <p:cNvSpPr txBox="1"/>
          <p:nvPr/>
        </p:nvSpPr>
        <p:spPr>
          <a:xfrm>
            <a:off x="1647037" y="2293260"/>
            <a:ext cx="1101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200" dirty="0">
                <a:solidFill>
                  <a:prstClr val="white"/>
                </a:solidFill>
                <a:latin typeface="Calibri"/>
              </a:rPr>
              <a:t>559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EF15CC-5CFD-4D96-B67D-21B7193AD7BE}"/>
              </a:ext>
            </a:extLst>
          </p:cNvPr>
          <p:cNvSpPr txBox="1"/>
          <p:nvPr/>
        </p:nvSpPr>
        <p:spPr>
          <a:xfrm>
            <a:off x="4953668" y="2263991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dirty="0">
                <a:solidFill>
                  <a:prstClr val="white"/>
                </a:solidFill>
                <a:latin typeface="Calibri"/>
              </a:rPr>
              <a:t>12%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6D659A-13F6-41BD-932E-4AC799C39057}"/>
              </a:ext>
            </a:extLst>
          </p:cNvPr>
          <p:cNvSpPr txBox="1"/>
          <p:nvPr/>
        </p:nvSpPr>
        <p:spPr>
          <a:xfrm>
            <a:off x="9187098" y="2615402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dirty="0">
                <a:solidFill>
                  <a:prstClr val="white"/>
                </a:solidFill>
                <a:latin typeface="Calibri"/>
              </a:rPr>
              <a:t>33%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14108-0272-4C94-8E85-5C54D5171DC9}"/>
              </a:ext>
            </a:extLst>
          </p:cNvPr>
          <p:cNvSpPr txBox="1"/>
          <p:nvPr/>
        </p:nvSpPr>
        <p:spPr>
          <a:xfrm>
            <a:off x="8167817" y="1537289"/>
            <a:ext cx="2627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Complaints where council not at </a:t>
            </a:r>
          </a:p>
          <a:p>
            <a:pPr algn="ctr"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Fault (not upheld)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32B7A6-810B-46EA-8A20-AE0A899C10D6}"/>
              </a:ext>
            </a:extLst>
          </p:cNvPr>
          <p:cNvSpPr txBox="1"/>
          <p:nvPr/>
        </p:nvSpPr>
        <p:spPr>
          <a:xfrm>
            <a:off x="1152818" y="3679404"/>
            <a:ext cx="1816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Housing Compliments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B15B81B-C654-42FE-B867-2A8906633EC6}"/>
              </a:ext>
            </a:extLst>
          </p:cNvPr>
          <p:cNvSpPr txBox="1"/>
          <p:nvPr/>
        </p:nvSpPr>
        <p:spPr>
          <a:xfrm>
            <a:off x="8146400" y="3690829"/>
            <a:ext cx="2670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Complaints received increased by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539AA81-8654-4BD3-BF45-6F59E1A74103}"/>
              </a:ext>
            </a:extLst>
          </p:cNvPr>
          <p:cNvSpPr txBox="1"/>
          <p:nvPr/>
        </p:nvSpPr>
        <p:spPr>
          <a:xfrm>
            <a:off x="8167817" y="3990448"/>
            <a:ext cx="1175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4000" b="1" dirty="0">
                <a:solidFill>
                  <a:srgbClr val="00B0F0"/>
                </a:solidFill>
                <a:latin typeface="Calibri"/>
              </a:rPr>
              <a:t>49%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F3C70C-7508-4E7B-A611-311A575EC339}"/>
              </a:ext>
            </a:extLst>
          </p:cNvPr>
          <p:cNvSpPr txBox="1"/>
          <p:nvPr/>
        </p:nvSpPr>
        <p:spPr>
          <a:xfrm>
            <a:off x="4969908" y="3687489"/>
            <a:ext cx="1785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Response Timescales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37F25-91DF-4AF6-AFC8-7928FE756EE1}"/>
              </a:ext>
            </a:extLst>
          </p:cNvPr>
          <p:cNvSpPr txBox="1"/>
          <p:nvPr/>
        </p:nvSpPr>
        <p:spPr>
          <a:xfrm>
            <a:off x="8852514" y="47513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431A8D7D-4C34-4AFF-A33A-A750DC96B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558154"/>
              </p:ext>
            </p:extLst>
          </p:nvPr>
        </p:nvGraphicFramePr>
        <p:xfrm>
          <a:off x="4441188" y="3963943"/>
          <a:ext cx="3479409" cy="2150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2803E35-8C3F-4628-9E86-4473B208E515}"/>
              </a:ext>
            </a:extLst>
          </p:cNvPr>
          <p:cNvSpPr txBox="1"/>
          <p:nvPr/>
        </p:nvSpPr>
        <p:spPr>
          <a:xfrm>
            <a:off x="4216152" y="4288721"/>
            <a:ext cx="10369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dirty="0">
                <a:solidFill>
                  <a:prstClr val="black"/>
                </a:solidFill>
                <a:latin typeface="Calibri"/>
              </a:rPr>
              <a:t>12%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Calibri"/>
              </a:rPr>
              <a:t>not responded to within timescale</a:t>
            </a:r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26ED8C-F6C4-4E97-9183-0DC0E8CF6D6C}"/>
              </a:ext>
            </a:extLst>
          </p:cNvPr>
          <p:cNvSpPr txBox="1"/>
          <p:nvPr/>
        </p:nvSpPr>
        <p:spPr>
          <a:xfrm>
            <a:off x="5450369" y="4451764"/>
            <a:ext cx="1453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dirty="0">
                <a:solidFill>
                  <a:srgbClr val="002060"/>
                </a:solidFill>
                <a:latin typeface="Calibri"/>
              </a:rPr>
              <a:t>88% </a:t>
            </a:r>
          </a:p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Calibri"/>
              </a:rPr>
              <a:t>responded to within timescale</a:t>
            </a:r>
          </a:p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Calibri"/>
              </a:rPr>
              <a:t>(target 95%)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39A92A-7FD3-46BD-891A-14B6FCCF4572}"/>
              </a:ext>
            </a:extLst>
          </p:cNvPr>
          <p:cNvSpPr txBox="1"/>
          <p:nvPr/>
        </p:nvSpPr>
        <p:spPr>
          <a:xfrm>
            <a:off x="9369474" y="5383214"/>
            <a:ext cx="1336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1400" b="1" dirty="0">
                <a:solidFill>
                  <a:prstClr val="black"/>
                </a:solidFill>
                <a:latin typeface="Calibri"/>
              </a:rPr>
              <a:t>in the past year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3FF001-CE4D-46F9-BC38-3511AE7A8DC1}"/>
              </a:ext>
            </a:extLst>
          </p:cNvPr>
          <p:cNvSpPr txBox="1"/>
          <p:nvPr/>
        </p:nvSpPr>
        <p:spPr>
          <a:xfrm>
            <a:off x="2356116" y="4489436"/>
            <a:ext cx="1294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400" dirty="0">
                <a:solidFill>
                  <a:prstClr val="black"/>
                </a:solidFill>
                <a:latin typeface="Calibri"/>
              </a:rPr>
              <a:t>99 compliments were received in the year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0B364D-0C68-4241-B329-E56366B7D01A}"/>
              </a:ext>
            </a:extLst>
          </p:cNvPr>
          <p:cNvSpPr txBox="1"/>
          <p:nvPr/>
        </p:nvSpPr>
        <p:spPr>
          <a:xfrm>
            <a:off x="2724346" y="752781"/>
            <a:ext cx="7673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Housing Customer Feedback 2019/20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7A9648A-2409-4DBE-BF75-28B1EB9E4104}"/>
              </a:ext>
            </a:extLst>
          </p:cNvPr>
          <p:cNvGrpSpPr/>
          <p:nvPr/>
        </p:nvGrpSpPr>
        <p:grpSpPr>
          <a:xfrm>
            <a:off x="10829575" y="124347"/>
            <a:ext cx="1117600" cy="1079500"/>
            <a:chOff x="10758388" y="2049073"/>
            <a:chExt cx="1117600" cy="107950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3114E62-DE05-4AB0-9414-C617353CBF55}"/>
                </a:ext>
              </a:extLst>
            </p:cNvPr>
            <p:cNvSpPr/>
            <p:nvPr/>
          </p:nvSpPr>
          <p:spPr>
            <a:xfrm>
              <a:off x="10758388" y="2066351"/>
              <a:ext cx="1042280" cy="1044945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758388" y="2049073"/>
              <a:ext cx="1117600" cy="1079500"/>
            </a:xfrm>
            <a:prstGeom prst="rect">
              <a:avLst/>
            </a:prstGeom>
          </p:spPr>
        </p:pic>
      </p:grpSp>
      <p:pic>
        <p:nvPicPr>
          <p:cNvPr id="23" name="Graphic 22" descr="Bar graph with upward trend">
            <a:extLst>
              <a:ext uri="{FF2B5EF4-FFF2-40B4-BE49-F238E27FC236}">
                <a16:creationId xmlns:a16="http://schemas.microsoft.com/office/drawing/2014/main" id="{AF475529-3FC0-46D5-BDCB-C6831431D865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25654" b="20573"/>
          <a:stretch/>
        </p:blipFill>
        <p:spPr>
          <a:xfrm>
            <a:off x="9153398" y="4127562"/>
            <a:ext cx="1175328" cy="12556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3CAD8D5-616A-42D9-8DF9-0062706726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4952" y="4010900"/>
            <a:ext cx="1774375" cy="177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7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48395" b="27813"/>
          <a:stretch/>
        </p:blipFill>
        <p:spPr>
          <a:xfrm>
            <a:off x="0" y="6174286"/>
            <a:ext cx="12192000" cy="6837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29ACAB1-04EB-4B52-AEE4-5C2C70BDA415}"/>
              </a:ext>
            </a:extLst>
          </p:cNvPr>
          <p:cNvSpPr txBox="1"/>
          <p:nvPr/>
        </p:nvSpPr>
        <p:spPr>
          <a:xfrm>
            <a:off x="1524000" y="1877566"/>
            <a:ext cx="3548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1 Complaints Comparison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0763B6-FCD7-4CA9-BE4B-0E3A408DADE9}"/>
              </a:ext>
            </a:extLst>
          </p:cNvPr>
          <p:cNvSpPr txBox="1"/>
          <p:nvPr/>
        </p:nvSpPr>
        <p:spPr>
          <a:xfrm>
            <a:off x="7119849" y="1854257"/>
            <a:ext cx="3548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2 Complaints Comparison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D10CC-CE96-41CB-AA3F-7B01580291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395" b="27813"/>
          <a:stretch/>
        </p:blipFill>
        <p:spPr>
          <a:xfrm>
            <a:off x="0" y="4473"/>
            <a:ext cx="12192000" cy="1319248"/>
          </a:xfrm>
          <a:prstGeom prst="rect">
            <a:avLst/>
          </a:prstGeom>
          <a:ln>
            <a:solidFill>
              <a:srgbClr val="7030A0"/>
            </a:solidFill>
          </a:ln>
        </p:spPr>
      </p:pic>
      <p:pic>
        <p:nvPicPr>
          <p:cNvPr id="13" name="Picture 12" descr="Sandwell Logo-02.png">
            <a:extLst>
              <a:ext uri="{FF2B5EF4-FFF2-40B4-BE49-F238E27FC236}">
                <a16:creationId xmlns:a16="http://schemas.microsoft.com/office/drawing/2014/main" id="{2FB135CC-71DB-4138-9BB9-8F6CA449BF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14" y="218041"/>
            <a:ext cx="1878395" cy="55042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C26A02D9-306B-4199-83A5-38B29F9CA391}"/>
              </a:ext>
            </a:extLst>
          </p:cNvPr>
          <p:cNvGrpSpPr/>
          <p:nvPr/>
        </p:nvGrpSpPr>
        <p:grpSpPr>
          <a:xfrm>
            <a:off x="10829575" y="124347"/>
            <a:ext cx="1117600" cy="1079500"/>
            <a:chOff x="10758388" y="2049073"/>
            <a:chExt cx="1117600" cy="10795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5A40AEA-4284-478D-AA06-97AF98EB1AF4}"/>
                </a:ext>
              </a:extLst>
            </p:cNvPr>
            <p:cNvSpPr/>
            <p:nvPr/>
          </p:nvSpPr>
          <p:spPr>
            <a:xfrm>
              <a:off x="10758388" y="2066351"/>
              <a:ext cx="1042280" cy="1044945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F766073-55C0-49FA-AD88-00F4BD688F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58388" y="2049073"/>
              <a:ext cx="1117600" cy="1079500"/>
            </a:xfrm>
            <a:prstGeom prst="rect">
              <a:avLst/>
            </a:prstGeom>
          </p:spPr>
        </p:pic>
      </p:grp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D2CBCBFE-567E-497C-BE18-56F92FD909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5765481"/>
              </p:ext>
            </p:extLst>
          </p:nvPr>
        </p:nvGraphicFramePr>
        <p:xfrm>
          <a:off x="1012075" y="278490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2382B740-528B-45CF-B36B-EC0B6F6A84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5412484"/>
              </p:ext>
            </p:extLst>
          </p:nvPr>
        </p:nvGraphicFramePr>
        <p:xfrm>
          <a:off x="6607924" y="278490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A88A51-F2E3-4354-A2A8-313CA59F4C27}"/>
              </a:ext>
            </a:extLst>
          </p:cNvPr>
          <p:cNvSpPr txBox="1"/>
          <p:nvPr/>
        </p:nvSpPr>
        <p:spPr>
          <a:xfrm>
            <a:off x="2123037" y="3787171"/>
            <a:ext cx="722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373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6262A0-E508-491F-83E6-DDC3587B2361}"/>
              </a:ext>
            </a:extLst>
          </p:cNvPr>
          <p:cNvSpPr txBox="1"/>
          <p:nvPr/>
        </p:nvSpPr>
        <p:spPr>
          <a:xfrm>
            <a:off x="4182210" y="3064984"/>
            <a:ext cx="722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559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BEC4FB-805F-4001-AF11-FB54CEEA0362}"/>
              </a:ext>
            </a:extLst>
          </p:cNvPr>
          <p:cNvSpPr txBox="1"/>
          <p:nvPr/>
        </p:nvSpPr>
        <p:spPr>
          <a:xfrm>
            <a:off x="7714981" y="4410948"/>
            <a:ext cx="722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65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396E03-1E85-415E-AF23-2E50ACB8EF61}"/>
              </a:ext>
            </a:extLst>
          </p:cNvPr>
          <p:cNvSpPr txBox="1"/>
          <p:nvPr/>
        </p:nvSpPr>
        <p:spPr>
          <a:xfrm>
            <a:off x="9790385" y="3074128"/>
            <a:ext cx="564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73</a:t>
            </a:r>
          </a:p>
        </p:txBody>
      </p:sp>
    </p:spTree>
    <p:extLst>
      <p:ext uri="{BB962C8B-B14F-4D97-AF65-F5344CB8AC3E}">
        <p14:creationId xmlns:p14="http://schemas.microsoft.com/office/powerpoint/2010/main" val="28961936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81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Russell</dc:creator>
  <cp:lastModifiedBy>Sean Russell</cp:lastModifiedBy>
  <cp:revision>13</cp:revision>
  <dcterms:created xsi:type="dcterms:W3CDTF">2020-11-18T12:56:34Z</dcterms:created>
  <dcterms:modified xsi:type="dcterms:W3CDTF">2020-12-15T10:27:26Z</dcterms:modified>
</cp:coreProperties>
</file>