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9" d="100"/>
          <a:sy n="79" d="100"/>
        </p:scale>
        <p:origin x="15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COR-C-NAS-01\home$\Katie_Stawiszynski\Documents\Work\9.10.2020%20Stu%20presentation\Copy%20of%20Customer%20Feedback%20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2897180905626702"/>
          <c:y val="9.4889044864190877E-2"/>
          <c:w val="0.54205638188746597"/>
          <c:h val="0.87720241252869413"/>
        </c:manualLayout>
      </c:layout>
      <c:doughnut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76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Value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12E2-409A-B696-9AEF549B5210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2E2-409A-B696-9AEF549B5210}"/>
              </c:ext>
            </c:extLst>
          </c:dPt>
          <c:cat>
            <c:strRef>
              <c:f>Sheet1!$A$2:$A$3</c:f>
              <c:strCache>
                <c:ptCount val="2"/>
                <c:pt idx="0">
                  <c:v>Within TS</c:v>
                </c:pt>
                <c:pt idx="1">
                  <c:v>Over TS</c:v>
                </c:pt>
              </c:strCache>
            </c:strRef>
          </c:cat>
          <c:val>
            <c:numRef>
              <c:f>Sheet1!$B$2:$B$3</c:f>
              <c:numCache>
                <c:formatCode>0%</c:formatCode>
                <c:ptCount val="2"/>
                <c:pt idx="0">
                  <c:v>0.83</c:v>
                </c:pt>
                <c:pt idx="1">
                  <c:v>0.17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E2-409A-B696-9AEF549B52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7030A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568</c:v>
                </c:pt>
                <c:pt idx="1">
                  <c:v>383</c:v>
                </c:pt>
                <c:pt idx="2">
                  <c:v>340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09-458D-AE16-B301FA793BD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8242640"/>
        <c:axId val="688252808"/>
      </c:barChart>
      <c:catAx>
        <c:axId val="68824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252808"/>
        <c:crosses val="autoZero"/>
        <c:auto val="1"/>
        <c:lblAlgn val="ctr"/>
        <c:lblOffset val="100"/>
        <c:noMultiLvlLbl val="0"/>
      </c:catAx>
      <c:valAx>
        <c:axId val="688252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24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99</c:v>
                </c:pt>
                <c:pt idx="1">
                  <c:v>209</c:v>
                </c:pt>
                <c:pt idx="2">
                  <c:v>175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BD-4D6C-8861-57A442299FE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8242640"/>
        <c:axId val="688252808"/>
      </c:barChart>
      <c:catAx>
        <c:axId val="68824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252808"/>
        <c:crosses val="autoZero"/>
        <c:auto val="1"/>
        <c:lblAlgn val="ctr"/>
        <c:lblOffset val="100"/>
        <c:noMultiLvlLbl val="0"/>
      </c:catAx>
      <c:valAx>
        <c:axId val="688252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24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29C9-4E41-BA78-EE12A24D0FAE}"/>
              </c:ext>
            </c:extLst>
          </c:dPt>
          <c:dPt>
            <c:idx val="1"/>
            <c:invertIfNegative val="0"/>
            <c:bubble3D val="0"/>
            <c:spPr>
              <a:solidFill>
                <a:srgbClr val="FFC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29C9-4E41-BA78-EE12A24D0FA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2019/20</c:v>
                </c:pt>
                <c:pt idx="1">
                  <c:v>2020/21</c:v>
                </c:pt>
                <c:pt idx="2">
                  <c:v>2021/22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76</c:v>
                </c:pt>
                <c:pt idx="1">
                  <c:v>57</c:v>
                </c:pt>
                <c:pt idx="2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8B-4882-8B77-248C763D3F6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688242640"/>
        <c:axId val="688252808"/>
      </c:barChart>
      <c:catAx>
        <c:axId val="688242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88252808"/>
        <c:crosses val="autoZero"/>
        <c:auto val="1"/>
        <c:lblAlgn val="ctr"/>
        <c:lblOffset val="100"/>
        <c:noMultiLvlLbl val="0"/>
      </c:catAx>
      <c:valAx>
        <c:axId val="6882528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688242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3D72F-E95A-44FE-AC84-786B84E085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607C9CD-E445-4822-944C-8527550B53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CD9011-C2A6-49EF-84FC-A118B0851B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FAB7C-D55B-4D6B-8BDA-E4C5C71D3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2C77D-39A9-44FF-9B08-270D6A191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76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CA77FD-1C69-4A89-9F7F-78EEA6F22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F61233-DFF6-422D-A60D-FB65D4F99D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51A518-BE8A-4D33-BC60-8C19522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7555DA-5BA2-405F-8F7A-ADBA1C6B7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BFA794-A6B5-4AFA-BAB3-3DD31AF1F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661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241660-7896-4E27-9078-4FB7359397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137DFE8-DE66-4BA4-BFBA-03F24ED26A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69E6E-E240-49DB-81D1-6D1DAE390E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4CF53-4731-4595-9486-D1E4D421B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6220C-73C0-483D-9D8B-7CFEEC0BD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0015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F053C4-D35C-4D78-8C29-8CD8C5DC5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D89702-F004-45B0-BDB4-868290831F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3C0A12-AF7F-4E09-8C98-A575B688B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F6E42-232B-4BFD-A6DE-C553C5897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7577A-A691-45DC-88A8-C4A5AD6364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7895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6FE5B-4D05-4CA3-A119-E1FD58AE7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F5F7BE-ECFD-450A-ACD2-66B17F1FA5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AB89CF-BC7F-4169-A231-A4D23F635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68E79-AD4A-4438-A7DA-820B3C52E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BD6EC7-59C5-458E-8D51-629281637A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677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567C61-1B45-4D12-A615-0A8A2F3735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52FBB6-DD33-4BA8-8C9A-3E7A7B4293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8130F6-2592-4D05-A079-878F67F48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97EFC4-EC92-494E-9F5D-91E77FF00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C9BF7D-779F-4492-B81F-DC65F9C6C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C31991-B3AE-4B20-9086-A2301909EA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214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43C4B5-58A3-4253-BC44-E89560598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A6AF30-037B-436B-A715-5876D8FCB0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7EE48-E325-48E7-9B12-CA2796D7E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47D1EC-2867-4292-AB3E-3CF82405E2F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75C8CAC-5F21-4D94-8CF2-CDE5AB0CB02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D6A144-A319-46CA-A5F9-53774FFD79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DEC4D-20FC-46E8-B6B6-618E1F37E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97609D6-2D2E-4015-BE78-876018711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883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C90E3-ECE0-4612-93A1-3BCCBAD64C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B28CD66-A1AA-4EDB-B31C-1BC95A37B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65C846-5F15-4B54-A272-A99D45B54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B3C435-9E5F-4D8C-BCB4-EAF83A506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404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88CC605-EF17-41B6-8AF6-9655162DB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3A3B5C-9CBE-41E3-9016-A6C06332B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D83BCD-890D-427A-A155-D786138F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4211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62B18F-736E-45D5-BA6F-14D1725F5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01361B-0982-42F6-B7AC-CD4EBA595B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93CD8C2-524F-4D00-A6EA-1DEEC4265A8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8882E9-F3C4-4F1A-A039-39C93F4E7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D7D68E-187F-4AE6-99E8-64DBF05FF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D89E1B-C1DC-405C-907B-3C57DD9BC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2144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913E9-DC0E-49CE-9A3D-69CA44889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6EC47CA-A7EE-4EF7-BF84-BE96BD2AAC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498AEC-7B60-4A66-B775-53E1CC013A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200F9B-2CC0-4ED0-BDCA-1220A9E45D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1E4109-6122-487D-8BDA-3CB24FBCD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398557-F32A-414D-BACA-CBFEE5A51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28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F1E991-055D-4CBF-BF95-73D15D35B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D4EC16-1399-4802-9115-43EC1F075F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654615-AF1C-4318-95A0-1017E3B73C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0C40DA-8BF2-4630-A35E-9362EDF36D3B}" type="datetimeFigureOut">
              <a:rPr lang="en-GB" smtClean="0"/>
              <a:t>18/04/2023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9697FD-65DE-4F43-9AC0-BE7AA80449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D81CCE-146B-4D81-99EB-D040502A1A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A3A4F-7158-45B3-A2D5-19B712B4E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50136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svg"/><Relationship Id="rId9" Type="http://schemas.openxmlformats.org/officeDocument/2006/relationships/image" Target="../media/image7.png"/><Relationship Id="rId1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12.png"/><Relationship Id="rId7" Type="http://schemas.openxmlformats.org/officeDocument/2006/relationships/chart" Target="../charts/chart3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Relationship Id="rId9" Type="http://schemas.openxmlformats.org/officeDocument/2006/relationships/chart" Target="../charts/char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FFC000"/>
            </a:gs>
            <a:gs pos="12000">
              <a:srgbClr val="FFC000"/>
            </a:gs>
            <a:gs pos="12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8F2F8C-C4FF-4137-8E76-A31C87E0F386}"/>
              </a:ext>
            </a:extLst>
          </p:cNvPr>
          <p:cNvSpPr/>
          <p:nvPr/>
        </p:nvSpPr>
        <p:spPr>
          <a:xfrm>
            <a:off x="0" y="-3103"/>
            <a:ext cx="12192000" cy="114390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3E978D3-3DBC-40FE-BD36-81704EE1938D}"/>
              </a:ext>
            </a:extLst>
          </p:cNvPr>
          <p:cNvSpPr txBox="1"/>
          <p:nvPr/>
        </p:nvSpPr>
        <p:spPr>
          <a:xfrm>
            <a:off x="752532" y="1361038"/>
            <a:ext cx="2552702" cy="400110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Received</a:t>
            </a:r>
            <a:endParaRPr lang="en-GB" baseline="30000" dirty="0">
              <a:solidFill>
                <a:schemeClr val="bg1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E5D4A1F-7E08-4E2A-9828-FBE7A1AB8E9C}"/>
              </a:ext>
            </a:extLst>
          </p:cNvPr>
          <p:cNvSpPr txBox="1"/>
          <p:nvPr/>
        </p:nvSpPr>
        <p:spPr>
          <a:xfrm>
            <a:off x="537161" y="4040353"/>
            <a:ext cx="2927276" cy="707886"/>
          </a:xfrm>
          <a:prstGeom prst="rect">
            <a:avLst/>
          </a:prstGeom>
          <a:solidFill>
            <a:srgbClr val="FF0000"/>
          </a:solidFill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where council</a:t>
            </a:r>
          </a:p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 is at fault (upheld)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2814108-0272-4C94-8E85-5C54D5171DC9}"/>
              </a:ext>
            </a:extLst>
          </p:cNvPr>
          <p:cNvSpPr txBox="1"/>
          <p:nvPr/>
        </p:nvSpPr>
        <p:spPr>
          <a:xfrm>
            <a:off x="3854702" y="4020981"/>
            <a:ext cx="3899529" cy="707886"/>
          </a:xfrm>
          <a:prstGeom prst="rect">
            <a:avLst/>
          </a:prstGeom>
          <a:solidFill>
            <a:srgbClr val="92D050"/>
          </a:solidFill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where council is not at </a:t>
            </a:r>
          </a:p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fault (not upheld)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A32B7A6-810B-46EA-8A20-AE0A899C10D6}"/>
              </a:ext>
            </a:extLst>
          </p:cNvPr>
          <p:cNvSpPr txBox="1"/>
          <p:nvPr/>
        </p:nvSpPr>
        <p:spPr>
          <a:xfrm>
            <a:off x="4800133" y="1361038"/>
            <a:ext cx="2609497" cy="400110"/>
          </a:xfrm>
          <a:prstGeom prst="rect">
            <a:avLst/>
          </a:prstGeom>
          <a:solidFill>
            <a:srgbClr val="7030A0"/>
          </a:solidFill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Compliments Received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7B15B81B-C654-42FE-B867-2A8906633EC6}"/>
              </a:ext>
            </a:extLst>
          </p:cNvPr>
          <p:cNvSpPr txBox="1"/>
          <p:nvPr/>
        </p:nvSpPr>
        <p:spPr>
          <a:xfrm>
            <a:off x="8025729" y="4018204"/>
            <a:ext cx="3782196" cy="70788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schemeClr val="bg1"/>
                </a:solidFill>
                <a:latin typeface="Calibri"/>
              </a:rPr>
              <a:t>Complaints where the council is partially at fault (partly upheld)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3F3C70C-7508-4E7B-A611-311A575EC339}"/>
              </a:ext>
            </a:extLst>
          </p:cNvPr>
          <p:cNvSpPr txBox="1"/>
          <p:nvPr/>
        </p:nvSpPr>
        <p:spPr>
          <a:xfrm>
            <a:off x="8744944" y="1354654"/>
            <a:ext cx="241880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Response Timescales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37F25-91DF-4AF6-AFC8-7928FE756EE1}"/>
              </a:ext>
            </a:extLst>
          </p:cNvPr>
          <p:cNvSpPr txBox="1"/>
          <p:nvPr/>
        </p:nvSpPr>
        <p:spPr>
          <a:xfrm>
            <a:off x="8627919" y="546800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32" name="Chart 31">
            <a:extLst>
              <a:ext uri="{FF2B5EF4-FFF2-40B4-BE49-F238E27FC236}">
                <a16:creationId xmlns:a16="http://schemas.microsoft.com/office/drawing/2014/main" id="{431A8D7D-4C34-4AFF-A33A-A750DC96BE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9002797"/>
              </p:ext>
            </p:extLst>
          </p:nvPr>
        </p:nvGraphicFramePr>
        <p:xfrm>
          <a:off x="8747299" y="1578230"/>
          <a:ext cx="2418804" cy="15781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92803E35-8C3F-4628-9E86-4473B208E515}"/>
              </a:ext>
            </a:extLst>
          </p:cNvPr>
          <p:cNvSpPr txBox="1"/>
          <p:nvPr/>
        </p:nvSpPr>
        <p:spPr>
          <a:xfrm>
            <a:off x="8464154" y="3223048"/>
            <a:ext cx="2791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rgbClr val="FF0000"/>
                </a:solidFill>
                <a:latin typeface="Calibri"/>
              </a:rPr>
              <a:t>25%</a:t>
            </a:r>
            <a:r>
              <a:rPr lang="en-GB" sz="2000" b="1" dirty="0">
                <a:solidFill>
                  <a:srgbClr val="FF0000"/>
                </a:solidFill>
                <a:latin typeface="Calibri"/>
              </a:rPr>
              <a:t> </a:t>
            </a:r>
            <a:r>
              <a:rPr lang="en-GB" sz="1000" b="1" dirty="0">
                <a:solidFill>
                  <a:prstClr val="black"/>
                </a:solidFill>
                <a:latin typeface="Calibri"/>
              </a:rPr>
              <a:t>not responded to within timescale</a:t>
            </a:r>
            <a:endParaRPr lang="en-GB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EB26ED8C-F6C4-4E97-9183-0DC0E8CF6D6C}"/>
              </a:ext>
            </a:extLst>
          </p:cNvPr>
          <p:cNvSpPr txBox="1"/>
          <p:nvPr/>
        </p:nvSpPr>
        <p:spPr>
          <a:xfrm>
            <a:off x="8306590" y="2936038"/>
            <a:ext cx="322047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rgbClr val="92D050"/>
                </a:solidFill>
                <a:latin typeface="Calibri"/>
              </a:rPr>
              <a:t>75% </a:t>
            </a:r>
            <a:r>
              <a:rPr lang="en-GB" sz="1000" b="1" dirty="0">
                <a:solidFill>
                  <a:prstClr val="black"/>
                </a:solidFill>
                <a:latin typeface="Calibri"/>
              </a:rPr>
              <a:t>responded to within timescale (target 95%)</a:t>
            </a:r>
            <a:endParaRPr lang="en-GB" sz="1400" b="1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B3FF001-CE4D-46F9-BC38-3511AE7A8DC1}"/>
              </a:ext>
            </a:extLst>
          </p:cNvPr>
          <p:cNvSpPr txBox="1"/>
          <p:nvPr/>
        </p:nvSpPr>
        <p:spPr>
          <a:xfrm>
            <a:off x="6307364" y="2340152"/>
            <a:ext cx="10369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endParaRPr lang="en-GB" sz="4000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0B364D-0C68-4241-B329-E56366B7D01A}"/>
              </a:ext>
            </a:extLst>
          </p:cNvPr>
          <p:cNvSpPr txBox="1"/>
          <p:nvPr/>
        </p:nvSpPr>
        <p:spPr>
          <a:xfrm>
            <a:off x="0" y="34024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Dashboard Year 2021/22</a:t>
            </a:r>
          </a:p>
        </p:txBody>
      </p:sp>
      <p:pic>
        <p:nvPicPr>
          <p:cNvPr id="36" name="Graphic 35" descr="Home">
            <a:extLst>
              <a:ext uri="{FF2B5EF4-FFF2-40B4-BE49-F238E27FC236}">
                <a16:creationId xmlns:a16="http://schemas.microsoft.com/office/drawing/2014/main" id="{41983085-A82F-4DEB-8FEC-7247657848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99292" y="328418"/>
            <a:ext cx="914400" cy="914400"/>
          </a:xfrm>
          <a:prstGeom prst="rect">
            <a:avLst/>
          </a:prstGeom>
        </p:spPr>
      </p:pic>
      <p:pic>
        <p:nvPicPr>
          <p:cNvPr id="37" name="Graphic 36" descr="Suburban scene">
            <a:extLst>
              <a:ext uri="{FF2B5EF4-FFF2-40B4-BE49-F238E27FC236}">
                <a16:creationId xmlns:a16="http://schemas.microsoft.com/office/drawing/2014/main" id="{323A0470-8C53-4FC6-8BCE-ABD68CAD22E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267840" y="302082"/>
            <a:ext cx="981060" cy="981060"/>
          </a:xfrm>
          <a:prstGeom prst="rect">
            <a:avLst/>
          </a:prstGeom>
        </p:spPr>
      </p:pic>
      <p:pic>
        <p:nvPicPr>
          <p:cNvPr id="38" name="Graphic 37" descr="House">
            <a:extLst>
              <a:ext uri="{FF2B5EF4-FFF2-40B4-BE49-F238E27FC236}">
                <a16:creationId xmlns:a16="http://schemas.microsoft.com/office/drawing/2014/main" id="{CEA927BB-7D43-4BD2-9F99-D46925FAC2A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220340" y="333064"/>
            <a:ext cx="914400" cy="914400"/>
          </a:xfrm>
          <a:prstGeom prst="rect">
            <a:avLst/>
          </a:prstGeom>
        </p:spPr>
      </p:pic>
      <p:sp>
        <p:nvSpPr>
          <p:cNvPr id="5" name="Speech Bubble: Oval 4">
            <a:extLst>
              <a:ext uri="{FF2B5EF4-FFF2-40B4-BE49-F238E27FC236}">
                <a16:creationId xmlns:a16="http://schemas.microsoft.com/office/drawing/2014/main" id="{F40A9692-1F2B-40BC-ABDB-2A326915155B}"/>
              </a:ext>
            </a:extLst>
          </p:cNvPr>
          <p:cNvSpPr/>
          <p:nvPr/>
        </p:nvSpPr>
        <p:spPr>
          <a:xfrm>
            <a:off x="402454" y="2082253"/>
            <a:ext cx="1853633" cy="1083778"/>
          </a:xfrm>
          <a:custGeom>
            <a:avLst/>
            <a:gdLst>
              <a:gd name="connsiteX0" fmla="*/ 225568 w 1277208"/>
              <a:gd name="connsiteY0" fmla="*/ 724743 h 678084"/>
              <a:gd name="connsiteX1" fmla="*/ 222849 w 1277208"/>
              <a:gd name="connsiteY1" fmla="*/ 596390 h 678084"/>
              <a:gd name="connsiteX2" fmla="*/ 392291 w 1277208"/>
              <a:gd name="connsiteY2" fmla="*/ 26234 h 678084"/>
              <a:gd name="connsiteX3" fmla="*/ 940685 w 1277208"/>
              <a:gd name="connsiteY3" fmla="*/ 40330 h 678084"/>
              <a:gd name="connsiteX4" fmla="*/ 989963 w 1277208"/>
              <a:gd name="connsiteY4" fmla="*/ 622153 h 678084"/>
              <a:gd name="connsiteX5" fmla="*/ 434705 w 1277208"/>
              <a:gd name="connsiteY5" fmla="*/ 660337 h 678084"/>
              <a:gd name="connsiteX6" fmla="*/ 225568 w 1277208"/>
              <a:gd name="connsiteY6" fmla="*/ 724743 h 678084"/>
              <a:gd name="connsiteX0" fmla="*/ 225705 w 1277358"/>
              <a:gd name="connsiteY0" fmla="*/ 724743 h 811387"/>
              <a:gd name="connsiteX1" fmla="*/ 222986 w 1277358"/>
              <a:gd name="connsiteY1" fmla="*/ 596390 h 811387"/>
              <a:gd name="connsiteX2" fmla="*/ 392428 w 1277358"/>
              <a:gd name="connsiteY2" fmla="*/ 26234 h 811387"/>
              <a:gd name="connsiteX3" fmla="*/ 940822 w 1277358"/>
              <a:gd name="connsiteY3" fmla="*/ 40330 h 811387"/>
              <a:gd name="connsiteX4" fmla="*/ 990100 w 1277358"/>
              <a:gd name="connsiteY4" fmla="*/ 622153 h 811387"/>
              <a:gd name="connsiteX5" fmla="*/ 434842 w 1277358"/>
              <a:gd name="connsiteY5" fmla="*/ 660337 h 811387"/>
              <a:gd name="connsiteX6" fmla="*/ 329964 w 1277358"/>
              <a:gd name="connsiteY6" fmla="*/ 810986 h 811387"/>
              <a:gd name="connsiteX7" fmla="*/ 225705 w 1277358"/>
              <a:gd name="connsiteY7" fmla="*/ 724743 h 811387"/>
              <a:gd name="connsiteX0" fmla="*/ 225705 w 1277358"/>
              <a:gd name="connsiteY0" fmla="*/ 724743 h 773511"/>
              <a:gd name="connsiteX1" fmla="*/ 222986 w 1277358"/>
              <a:gd name="connsiteY1" fmla="*/ 596390 h 773511"/>
              <a:gd name="connsiteX2" fmla="*/ 392428 w 1277358"/>
              <a:gd name="connsiteY2" fmla="*/ 26234 h 773511"/>
              <a:gd name="connsiteX3" fmla="*/ 940822 w 1277358"/>
              <a:gd name="connsiteY3" fmla="*/ 40330 h 773511"/>
              <a:gd name="connsiteX4" fmla="*/ 990100 w 1277358"/>
              <a:gd name="connsiteY4" fmla="*/ 622153 h 773511"/>
              <a:gd name="connsiteX5" fmla="*/ 434842 w 1277358"/>
              <a:gd name="connsiteY5" fmla="*/ 660337 h 773511"/>
              <a:gd name="connsiteX6" fmla="*/ 270093 w 1277358"/>
              <a:gd name="connsiteY6" fmla="*/ 772886 h 773511"/>
              <a:gd name="connsiteX7" fmla="*/ 225705 w 1277358"/>
              <a:gd name="connsiteY7" fmla="*/ 724743 h 773511"/>
              <a:gd name="connsiteX0" fmla="*/ 122291 w 1277358"/>
              <a:gd name="connsiteY0" fmla="*/ 844486 h 844486"/>
              <a:gd name="connsiteX1" fmla="*/ 222986 w 1277358"/>
              <a:gd name="connsiteY1" fmla="*/ 596390 h 844486"/>
              <a:gd name="connsiteX2" fmla="*/ 392428 w 1277358"/>
              <a:gd name="connsiteY2" fmla="*/ 26234 h 844486"/>
              <a:gd name="connsiteX3" fmla="*/ 940822 w 1277358"/>
              <a:gd name="connsiteY3" fmla="*/ 40330 h 844486"/>
              <a:gd name="connsiteX4" fmla="*/ 990100 w 1277358"/>
              <a:gd name="connsiteY4" fmla="*/ 622153 h 844486"/>
              <a:gd name="connsiteX5" fmla="*/ 434842 w 1277358"/>
              <a:gd name="connsiteY5" fmla="*/ 660337 h 844486"/>
              <a:gd name="connsiteX6" fmla="*/ 270093 w 1277358"/>
              <a:gd name="connsiteY6" fmla="*/ 772886 h 844486"/>
              <a:gd name="connsiteX7" fmla="*/ 122291 w 1277358"/>
              <a:gd name="connsiteY7" fmla="*/ 844486 h 844486"/>
              <a:gd name="connsiteX0" fmla="*/ 149505 w 1277358"/>
              <a:gd name="connsiteY0" fmla="*/ 779172 h 779172"/>
              <a:gd name="connsiteX1" fmla="*/ 222986 w 1277358"/>
              <a:gd name="connsiteY1" fmla="*/ 596390 h 779172"/>
              <a:gd name="connsiteX2" fmla="*/ 392428 w 1277358"/>
              <a:gd name="connsiteY2" fmla="*/ 26234 h 779172"/>
              <a:gd name="connsiteX3" fmla="*/ 940822 w 1277358"/>
              <a:gd name="connsiteY3" fmla="*/ 40330 h 779172"/>
              <a:gd name="connsiteX4" fmla="*/ 990100 w 1277358"/>
              <a:gd name="connsiteY4" fmla="*/ 622153 h 779172"/>
              <a:gd name="connsiteX5" fmla="*/ 434842 w 1277358"/>
              <a:gd name="connsiteY5" fmla="*/ 660337 h 779172"/>
              <a:gd name="connsiteX6" fmla="*/ 270093 w 1277358"/>
              <a:gd name="connsiteY6" fmla="*/ 772886 h 779172"/>
              <a:gd name="connsiteX7" fmla="*/ 149505 w 1277358"/>
              <a:gd name="connsiteY7" fmla="*/ 779172 h 779172"/>
              <a:gd name="connsiteX0" fmla="*/ 149505 w 1277358"/>
              <a:gd name="connsiteY0" fmla="*/ 779172 h 806463"/>
              <a:gd name="connsiteX1" fmla="*/ 222986 w 1277358"/>
              <a:gd name="connsiteY1" fmla="*/ 596390 h 806463"/>
              <a:gd name="connsiteX2" fmla="*/ 392428 w 1277358"/>
              <a:gd name="connsiteY2" fmla="*/ 26234 h 806463"/>
              <a:gd name="connsiteX3" fmla="*/ 940822 w 1277358"/>
              <a:gd name="connsiteY3" fmla="*/ 40330 h 806463"/>
              <a:gd name="connsiteX4" fmla="*/ 990100 w 1277358"/>
              <a:gd name="connsiteY4" fmla="*/ 622153 h 806463"/>
              <a:gd name="connsiteX5" fmla="*/ 434842 w 1277358"/>
              <a:gd name="connsiteY5" fmla="*/ 660337 h 806463"/>
              <a:gd name="connsiteX6" fmla="*/ 221107 w 1277358"/>
              <a:gd name="connsiteY6" fmla="*/ 805543 h 806463"/>
              <a:gd name="connsiteX7" fmla="*/ 149505 w 1277358"/>
              <a:gd name="connsiteY7" fmla="*/ 779172 h 806463"/>
              <a:gd name="connsiteX0" fmla="*/ 149505 w 1277358"/>
              <a:gd name="connsiteY0" fmla="*/ 779172 h 825244"/>
              <a:gd name="connsiteX1" fmla="*/ 222986 w 1277358"/>
              <a:gd name="connsiteY1" fmla="*/ 596390 h 825244"/>
              <a:gd name="connsiteX2" fmla="*/ 392428 w 1277358"/>
              <a:gd name="connsiteY2" fmla="*/ 26234 h 825244"/>
              <a:gd name="connsiteX3" fmla="*/ 940822 w 1277358"/>
              <a:gd name="connsiteY3" fmla="*/ 40330 h 825244"/>
              <a:gd name="connsiteX4" fmla="*/ 990100 w 1277358"/>
              <a:gd name="connsiteY4" fmla="*/ 622153 h 825244"/>
              <a:gd name="connsiteX5" fmla="*/ 434842 w 1277358"/>
              <a:gd name="connsiteY5" fmla="*/ 660337 h 825244"/>
              <a:gd name="connsiteX6" fmla="*/ 194120 w 1277358"/>
              <a:gd name="connsiteY6" fmla="*/ 824593 h 825244"/>
              <a:gd name="connsiteX7" fmla="*/ 149505 w 1277358"/>
              <a:gd name="connsiteY7" fmla="*/ 779172 h 825244"/>
              <a:gd name="connsiteX0" fmla="*/ 146330 w 1277358"/>
              <a:gd name="connsiteY0" fmla="*/ 828385 h 828385"/>
              <a:gd name="connsiteX1" fmla="*/ 222986 w 1277358"/>
              <a:gd name="connsiteY1" fmla="*/ 596390 h 828385"/>
              <a:gd name="connsiteX2" fmla="*/ 392428 w 1277358"/>
              <a:gd name="connsiteY2" fmla="*/ 26234 h 828385"/>
              <a:gd name="connsiteX3" fmla="*/ 940822 w 1277358"/>
              <a:gd name="connsiteY3" fmla="*/ 40330 h 828385"/>
              <a:gd name="connsiteX4" fmla="*/ 990100 w 1277358"/>
              <a:gd name="connsiteY4" fmla="*/ 622153 h 828385"/>
              <a:gd name="connsiteX5" fmla="*/ 434842 w 1277358"/>
              <a:gd name="connsiteY5" fmla="*/ 660337 h 828385"/>
              <a:gd name="connsiteX6" fmla="*/ 194120 w 1277358"/>
              <a:gd name="connsiteY6" fmla="*/ 824593 h 828385"/>
              <a:gd name="connsiteX7" fmla="*/ 146330 w 1277358"/>
              <a:gd name="connsiteY7" fmla="*/ 828385 h 828385"/>
              <a:gd name="connsiteX0" fmla="*/ 146330 w 1277358"/>
              <a:gd name="connsiteY0" fmla="*/ 828385 h 828385"/>
              <a:gd name="connsiteX1" fmla="*/ 128352 w 1277358"/>
              <a:gd name="connsiteY1" fmla="*/ 794429 h 828385"/>
              <a:gd name="connsiteX2" fmla="*/ 222986 w 1277358"/>
              <a:gd name="connsiteY2" fmla="*/ 596390 h 828385"/>
              <a:gd name="connsiteX3" fmla="*/ 392428 w 1277358"/>
              <a:gd name="connsiteY3" fmla="*/ 26234 h 828385"/>
              <a:gd name="connsiteX4" fmla="*/ 940822 w 1277358"/>
              <a:gd name="connsiteY4" fmla="*/ 40330 h 828385"/>
              <a:gd name="connsiteX5" fmla="*/ 990100 w 1277358"/>
              <a:gd name="connsiteY5" fmla="*/ 622153 h 828385"/>
              <a:gd name="connsiteX6" fmla="*/ 434842 w 1277358"/>
              <a:gd name="connsiteY6" fmla="*/ 660337 h 828385"/>
              <a:gd name="connsiteX7" fmla="*/ 194120 w 1277358"/>
              <a:gd name="connsiteY7" fmla="*/ 824593 h 828385"/>
              <a:gd name="connsiteX8" fmla="*/ 146330 w 1277358"/>
              <a:gd name="connsiteY8" fmla="*/ 828385 h 828385"/>
              <a:gd name="connsiteX0" fmla="*/ 146330 w 1277358"/>
              <a:gd name="connsiteY0" fmla="*/ 841085 h 841085"/>
              <a:gd name="connsiteX1" fmla="*/ 128352 w 1277358"/>
              <a:gd name="connsiteY1" fmla="*/ 794429 h 841085"/>
              <a:gd name="connsiteX2" fmla="*/ 222986 w 1277358"/>
              <a:gd name="connsiteY2" fmla="*/ 596390 h 841085"/>
              <a:gd name="connsiteX3" fmla="*/ 392428 w 1277358"/>
              <a:gd name="connsiteY3" fmla="*/ 26234 h 841085"/>
              <a:gd name="connsiteX4" fmla="*/ 940822 w 1277358"/>
              <a:gd name="connsiteY4" fmla="*/ 40330 h 841085"/>
              <a:gd name="connsiteX5" fmla="*/ 990100 w 1277358"/>
              <a:gd name="connsiteY5" fmla="*/ 622153 h 841085"/>
              <a:gd name="connsiteX6" fmla="*/ 434842 w 1277358"/>
              <a:gd name="connsiteY6" fmla="*/ 660337 h 841085"/>
              <a:gd name="connsiteX7" fmla="*/ 194120 w 1277358"/>
              <a:gd name="connsiteY7" fmla="*/ 824593 h 841085"/>
              <a:gd name="connsiteX8" fmla="*/ 146330 w 1277358"/>
              <a:gd name="connsiteY8" fmla="*/ 841085 h 841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7358" h="841085">
                <a:moveTo>
                  <a:pt x="146330" y="841085"/>
                </a:moveTo>
                <a:cubicBezTo>
                  <a:pt x="139867" y="834470"/>
                  <a:pt x="115576" y="833095"/>
                  <a:pt x="128352" y="794429"/>
                </a:cubicBezTo>
                <a:cubicBezTo>
                  <a:pt x="141128" y="755763"/>
                  <a:pt x="183471" y="722835"/>
                  <a:pt x="222986" y="596390"/>
                </a:cubicBezTo>
                <a:cubicBezTo>
                  <a:pt x="-137825" y="432089"/>
                  <a:pt x="-46139" y="123574"/>
                  <a:pt x="392428" y="26234"/>
                </a:cubicBezTo>
                <a:cubicBezTo>
                  <a:pt x="569896" y="-13155"/>
                  <a:pt x="771351" y="-7977"/>
                  <a:pt x="940822" y="40330"/>
                </a:cubicBezTo>
                <a:cubicBezTo>
                  <a:pt x="1366935" y="161792"/>
                  <a:pt x="1393960" y="480877"/>
                  <a:pt x="990100" y="622153"/>
                </a:cubicBezTo>
                <a:cubicBezTo>
                  <a:pt x="825949" y="679575"/>
                  <a:pt x="621133" y="693660"/>
                  <a:pt x="434842" y="660337"/>
                </a:cubicBezTo>
                <a:cubicBezTo>
                  <a:pt x="388997" y="674268"/>
                  <a:pt x="239965" y="810662"/>
                  <a:pt x="194120" y="824593"/>
                </a:cubicBezTo>
                <a:cubicBezTo>
                  <a:pt x="170253" y="832131"/>
                  <a:pt x="170197" y="833547"/>
                  <a:pt x="146330" y="841085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39" name="Speech Bubble: Oval 4">
            <a:extLst>
              <a:ext uri="{FF2B5EF4-FFF2-40B4-BE49-F238E27FC236}">
                <a16:creationId xmlns:a16="http://schemas.microsoft.com/office/drawing/2014/main" id="{B3F86DB4-965B-4D13-BB89-C3C5C9BAD6B9}"/>
              </a:ext>
            </a:extLst>
          </p:cNvPr>
          <p:cNvSpPr/>
          <p:nvPr/>
        </p:nvSpPr>
        <p:spPr>
          <a:xfrm flipH="1">
            <a:off x="1549470" y="2397249"/>
            <a:ext cx="1952047" cy="1187239"/>
          </a:xfrm>
          <a:custGeom>
            <a:avLst/>
            <a:gdLst>
              <a:gd name="connsiteX0" fmla="*/ 225568 w 1277208"/>
              <a:gd name="connsiteY0" fmla="*/ 724743 h 678084"/>
              <a:gd name="connsiteX1" fmla="*/ 222849 w 1277208"/>
              <a:gd name="connsiteY1" fmla="*/ 596390 h 678084"/>
              <a:gd name="connsiteX2" fmla="*/ 392291 w 1277208"/>
              <a:gd name="connsiteY2" fmla="*/ 26234 h 678084"/>
              <a:gd name="connsiteX3" fmla="*/ 940685 w 1277208"/>
              <a:gd name="connsiteY3" fmla="*/ 40330 h 678084"/>
              <a:gd name="connsiteX4" fmla="*/ 989963 w 1277208"/>
              <a:gd name="connsiteY4" fmla="*/ 622153 h 678084"/>
              <a:gd name="connsiteX5" fmla="*/ 434705 w 1277208"/>
              <a:gd name="connsiteY5" fmla="*/ 660337 h 678084"/>
              <a:gd name="connsiteX6" fmla="*/ 225568 w 1277208"/>
              <a:gd name="connsiteY6" fmla="*/ 724743 h 678084"/>
              <a:gd name="connsiteX0" fmla="*/ 225705 w 1277358"/>
              <a:gd name="connsiteY0" fmla="*/ 724743 h 811387"/>
              <a:gd name="connsiteX1" fmla="*/ 222986 w 1277358"/>
              <a:gd name="connsiteY1" fmla="*/ 596390 h 811387"/>
              <a:gd name="connsiteX2" fmla="*/ 392428 w 1277358"/>
              <a:gd name="connsiteY2" fmla="*/ 26234 h 811387"/>
              <a:gd name="connsiteX3" fmla="*/ 940822 w 1277358"/>
              <a:gd name="connsiteY3" fmla="*/ 40330 h 811387"/>
              <a:gd name="connsiteX4" fmla="*/ 990100 w 1277358"/>
              <a:gd name="connsiteY4" fmla="*/ 622153 h 811387"/>
              <a:gd name="connsiteX5" fmla="*/ 434842 w 1277358"/>
              <a:gd name="connsiteY5" fmla="*/ 660337 h 811387"/>
              <a:gd name="connsiteX6" fmla="*/ 329964 w 1277358"/>
              <a:gd name="connsiteY6" fmla="*/ 810986 h 811387"/>
              <a:gd name="connsiteX7" fmla="*/ 225705 w 1277358"/>
              <a:gd name="connsiteY7" fmla="*/ 724743 h 811387"/>
              <a:gd name="connsiteX0" fmla="*/ 225705 w 1277358"/>
              <a:gd name="connsiteY0" fmla="*/ 724743 h 773511"/>
              <a:gd name="connsiteX1" fmla="*/ 222986 w 1277358"/>
              <a:gd name="connsiteY1" fmla="*/ 596390 h 773511"/>
              <a:gd name="connsiteX2" fmla="*/ 392428 w 1277358"/>
              <a:gd name="connsiteY2" fmla="*/ 26234 h 773511"/>
              <a:gd name="connsiteX3" fmla="*/ 940822 w 1277358"/>
              <a:gd name="connsiteY3" fmla="*/ 40330 h 773511"/>
              <a:gd name="connsiteX4" fmla="*/ 990100 w 1277358"/>
              <a:gd name="connsiteY4" fmla="*/ 622153 h 773511"/>
              <a:gd name="connsiteX5" fmla="*/ 434842 w 1277358"/>
              <a:gd name="connsiteY5" fmla="*/ 660337 h 773511"/>
              <a:gd name="connsiteX6" fmla="*/ 270093 w 1277358"/>
              <a:gd name="connsiteY6" fmla="*/ 772886 h 773511"/>
              <a:gd name="connsiteX7" fmla="*/ 225705 w 1277358"/>
              <a:gd name="connsiteY7" fmla="*/ 724743 h 773511"/>
              <a:gd name="connsiteX0" fmla="*/ 122291 w 1277358"/>
              <a:gd name="connsiteY0" fmla="*/ 844486 h 844486"/>
              <a:gd name="connsiteX1" fmla="*/ 222986 w 1277358"/>
              <a:gd name="connsiteY1" fmla="*/ 596390 h 844486"/>
              <a:gd name="connsiteX2" fmla="*/ 392428 w 1277358"/>
              <a:gd name="connsiteY2" fmla="*/ 26234 h 844486"/>
              <a:gd name="connsiteX3" fmla="*/ 940822 w 1277358"/>
              <a:gd name="connsiteY3" fmla="*/ 40330 h 844486"/>
              <a:gd name="connsiteX4" fmla="*/ 990100 w 1277358"/>
              <a:gd name="connsiteY4" fmla="*/ 622153 h 844486"/>
              <a:gd name="connsiteX5" fmla="*/ 434842 w 1277358"/>
              <a:gd name="connsiteY5" fmla="*/ 660337 h 844486"/>
              <a:gd name="connsiteX6" fmla="*/ 270093 w 1277358"/>
              <a:gd name="connsiteY6" fmla="*/ 772886 h 844486"/>
              <a:gd name="connsiteX7" fmla="*/ 122291 w 1277358"/>
              <a:gd name="connsiteY7" fmla="*/ 844486 h 844486"/>
              <a:gd name="connsiteX0" fmla="*/ 149505 w 1277358"/>
              <a:gd name="connsiteY0" fmla="*/ 779172 h 779172"/>
              <a:gd name="connsiteX1" fmla="*/ 222986 w 1277358"/>
              <a:gd name="connsiteY1" fmla="*/ 596390 h 779172"/>
              <a:gd name="connsiteX2" fmla="*/ 392428 w 1277358"/>
              <a:gd name="connsiteY2" fmla="*/ 26234 h 779172"/>
              <a:gd name="connsiteX3" fmla="*/ 940822 w 1277358"/>
              <a:gd name="connsiteY3" fmla="*/ 40330 h 779172"/>
              <a:gd name="connsiteX4" fmla="*/ 990100 w 1277358"/>
              <a:gd name="connsiteY4" fmla="*/ 622153 h 779172"/>
              <a:gd name="connsiteX5" fmla="*/ 434842 w 1277358"/>
              <a:gd name="connsiteY5" fmla="*/ 660337 h 779172"/>
              <a:gd name="connsiteX6" fmla="*/ 270093 w 1277358"/>
              <a:gd name="connsiteY6" fmla="*/ 772886 h 779172"/>
              <a:gd name="connsiteX7" fmla="*/ 149505 w 1277358"/>
              <a:gd name="connsiteY7" fmla="*/ 779172 h 779172"/>
              <a:gd name="connsiteX0" fmla="*/ 149505 w 1277358"/>
              <a:gd name="connsiteY0" fmla="*/ 779172 h 806463"/>
              <a:gd name="connsiteX1" fmla="*/ 222986 w 1277358"/>
              <a:gd name="connsiteY1" fmla="*/ 596390 h 806463"/>
              <a:gd name="connsiteX2" fmla="*/ 392428 w 1277358"/>
              <a:gd name="connsiteY2" fmla="*/ 26234 h 806463"/>
              <a:gd name="connsiteX3" fmla="*/ 940822 w 1277358"/>
              <a:gd name="connsiteY3" fmla="*/ 40330 h 806463"/>
              <a:gd name="connsiteX4" fmla="*/ 990100 w 1277358"/>
              <a:gd name="connsiteY4" fmla="*/ 622153 h 806463"/>
              <a:gd name="connsiteX5" fmla="*/ 434842 w 1277358"/>
              <a:gd name="connsiteY5" fmla="*/ 660337 h 806463"/>
              <a:gd name="connsiteX6" fmla="*/ 221107 w 1277358"/>
              <a:gd name="connsiteY6" fmla="*/ 805543 h 806463"/>
              <a:gd name="connsiteX7" fmla="*/ 149505 w 1277358"/>
              <a:gd name="connsiteY7" fmla="*/ 779172 h 806463"/>
              <a:gd name="connsiteX0" fmla="*/ 149505 w 1277358"/>
              <a:gd name="connsiteY0" fmla="*/ 779172 h 825244"/>
              <a:gd name="connsiteX1" fmla="*/ 222986 w 1277358"/>
              <a:gd name="connsiteY1" fmla="*/ 596390 h 825244"/>
              <a:gd name="connsiteX2" fmla="*/ 392428 w 1277358"/>
              <a:gd name="connsiteY2" fmla="*/ 26234 h 825244"/>
              <a:gd name="connsiteX3" fmla="*/ 940822 w 1277358"/>
              <a:gd name="connsiteY3" fmla="*/ 40330 h 825244"/>
              <a:gd name="connsiteX4" fmla="*/ 990100 w 1277358"/>
              <a:gd name="connsiteY4" fmla="*/ 622153 h 825244"/>
              <a:gd name="connsiteX5" fmla="*/ 434842 w 1277358"/>
              <a:gd name="connsiteY5" fmla="*/ 660337 h 825244"/>
              <a:gd name="connsiteX6" fmla="*/ 194120 w 1277358"/>
              <a:gd name="connsiteY6" fmla="*/ 824593 h 825244"/>
              <a:gd name="connsiteX7" fmla="*/ 149505 w 1277358"/>
              <a:gd name="connsiteY7" fmla="*/ 779172 h 825244"/>
              <a:gd name="connsiteX0" fmla="*/ 146330 w 1277358"/>
              <a:gd name="connsiteY0" fmla="*/ 828385 h 828385"/>
              <a:gd name="connsiteX1" fmla="*/ 222986 w 1277358"/>
              <a:gd name="connsiteY1" fmla="*/ 596390 h 828385"/>
              <a:gd name="connsiteX2" fmla="*/ 392428 w 1277358"/>
              <a:gd name="connsiteY2" fmla="*/ 26234 h 828385"/>
              <a:gd name="connsiteX3" fmla="*/ 940822 w 1277358"/>
              <a:gd name="connsiteY3" fmla="*/ 40330 h 828385"/>
              <a:gd name="connsiteX4" fmla="*/ 990100 w 1277358"/>
              <a:gd name="connsiteY4" fmla="*/ 622153 h 828385"/>
              <a:gd name="connsiteX5" fmla="*/ 434842 w 1277358"/>
              <a:gd name="connsiteY5" fmla="*/ 660337 h 828385"/>
              <a:gd name="connsiteX6" fmla="*/ 194120 w 1277358"/>
              <a:gd name="connsiteY6" fmla="*/ 824593 h 828385"/>
              <a:gd name="connsiteX7" fmla="*/ 146330 w 1277358"/>
              <a:gd name="connsiteY7" fmla="*/ 828385 h 828385"/>
              <a:gd name="connsiteX0" fmla="*/ 146330 w 1277358"/>
              <a:gd name="connsiteY0" fmla="*/ 828385 h 828385"/>
              <a:gd name="connsiteX1" fmla="*/ 128352 w 1277358"/>
              <a:gd name="connsiteY1" fmla="*/ 794429 h 828385"/>
              <a:gd name="connsiteX2" fmla="*/ 222986 w 1277358"/>
              <a:gd name="connsiteY2" fmla="*/ 596390 h 828385"/>
              <a:gd name="connsiteX3" fmla="*/ 392428 w 1277358"/>
              <a:gd name="connsiteY3" fmla="*/ 26234 h 828385"/>
              <a:gd name="connsiteX4" fmla="*/ 940822 w 1277358"/>
              <a:gd name="connsiteY4" fmla="*/ 40330 h 828385"/>
              <a:gd name="connsiteX5" fmla="*/ 990100 w 1277358"/>
              <a:gd name="connsiteY5" fmla="*/ 622153 h 828385"/>
              <a:gd name="connsiteX6" fmla="*/ 434842 w 1277358"/>
              <a:gd name="connsiteY6" fmla="*/ 660337 h 828385"/>
              <a:gd name="connsiteX7" fmla="*/ 194120 w 1277358"/>
              <a:gd name="connsiteY7" fmla="*/ 824593 h 828385"/>
              <a:gd name="connsiteX8" fmla="*/ 146330 w 1277358"/>
              <a:gd name="connsiteY8" fmla="*/ 828385 h 828385"/>
              <a:gd name="connsiteX0" fmla="*/ 146330 w 1277358"/>
              <a:gd name="connsiteY0" fmla="*/ 841085 h 841085"/>
              <a:gd name="connsiteX1" fmla="*/ 128352 w 1277358"/>
              <a:gd name="connsiteY1" fmla="*/ 794429 h 841085"/>
              <a:gd name="connsiteX2" fmla="*/ 222986 w 1277358"/>
              <a:gd name="connsiteY2" fmla="*/ 596390 h 841085"/>
              <a:gd name="connsiteX3" fmla="*/ 392428 w 1277358"/>
              <a:gd name="connsiteY3" fmla="*/ 26234 h 841085"/>
              <a:gd name="connsiteX4" fmla="*/ 940822 w 1277358"/>
              <a:gd name="connsiteY4" fmla="*/ 40330 h 841085"/>
              <a:gd name="connsiteX5" fmla="*/ 990100 w 1277358"/>
              <a:gd name="connsiteY5" fmla="*/ 622153 h 841085"/>
              <a:gd name="connsiteX6" fmla="*/ 434842 w 1277358"/>
              <a:gd name="connsiteY6" fmla="*/ 660337 h 841085"/>
              <a:gd name="connsiteX7" fmla="*/ 194120 w 1277358"/>
              <a:gd name="connsiteY7" fmla="*/ 824593 h 841085"/>
              <a:gd name="connsiteX8" fmla="*/ 146330 w 1277358"/>
              <a:gd name="connsiteY8" fmla="*/ 841085 h 841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277358" h="841085">
                <a:moveTo>
                  <a:pt x="146330" y="841085"/>
                </a:moveTo>
                <a:cubicBezTo>
                  <a:pt x="139867" y="834470"/>
                  <a:pt x="115576" y="833095"/>
                  <a:pt x="128352" y="794429"/>
                </a:cubicBezTo>
                <a:cubicBezTo>
                  <a:pt x="141128" y="755763"/>
                  <a:pt x="183471" y="722835"/>
                  <a:pt x="222986" y="596390"/>
                </a:cubicBezTo>
                <a:cubicBezTo>
                  <a:pt x="-137825" y="432089"/>
                  <a:pt x="-46139" y="123574"/>
                  <a:pt x="392428" y="26234"/>
                </a:cubicBezTo>
                <a:cubicBezTo>
                  <a:pt x="569896" y="-13155"/>
                  <a:pt x="771351" y="-7977"/>
                  <a:pt x="940822" y="40330"/>
                </a:cubicBezTo>
                <a:cubicBezTo>
                  <a:pt x="1366935" y="161792"/>
                  <a:pt x="1393960" y="480877"/>
                  <a:pt x="990100" y="622153"/>
                </a:cubicBezTo>
                <a:cubicBezTo>
                  <a:pt x="825949" y="679575"/>
                  <a:pt x="621133" y="693660"/>
                  <a:pt x="434842" y="660337"/>
                </a:cubicBezTo>
                <a:cubicBezTo>
                  <a:pt x="388997" y="674268"/>
                  <a:pt x="239965" y="810662"/>
                  <a:pt x="194120" y="824593"/>
                </a:cubicBezTo>
                <a:cubicBezTo>
                  <a:pt x="170253" y="832131"/>
                  <a:pt x="170197" y="833547"/>
                  <a:pt x="146330" y="841085"/>
                </a:cubicBezTo>
                <a:close/>
              </a:path>
            </a:pathLst>
          </a:custGeom>
          <a:solidFill>
            <a:srgbClr val="00B0F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6BF38C8-222B-4477-BDE0-CF19B05D28C0}"/>
              </a:ext>
            </a:extLst>
          </p:cNvPr>
          <p:cNvSpPr txBox="1"/>
          <p:nvPr/>
        </p:nvSpPr>
        <p:spPr>
          <a:xfrm>
            <a:off x="769657" y="2192206"/>
            <a:ext cx="91586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3600" b="1" dirty="0">
                <a:solidFill>
                  <a:prstClr val="white"/>
                </a:solidFill>
                <a:latin typeface="Calibri"/>
              </a:rPr>
              <a:t>394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A97C234-6DE0-4324-AB50-A81305EDF8E5}"/>
              </a:ext>
            </a:extLst>
          </p:cNvPr>
          <p:cNvSpPr txBox="1"/>
          <p:nvPr/>
        </p:nvSpPr>
        <p:spPr>
          <a:xfrm>
            <a:off x="1611614" y="2639227"/>
            <a:ext cx="18427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1400" b="1" dirty="0">
                <a:solidFill>
                  <a:prstClr val="white"/>
                </a:solidFill>
                <a:latin typeface="Calibri"/>
              </a:rPr>
              <a:t>340 were at stage 1 &amp; </a:t>
            </a:r>
          </a:p>
          <a:p>
            <a:pPr algn="ctr" defTabSz="457200"/>
            <a:r>
              <a:rPr lang="en-GB" sz="1400" b="1" dirty="0">
                <a:solidFill>
                  <a:prstClr val="white"/>
                </a:solidFill>
                <a:latin typeface="Calibri"/>
              </a:rPr>
              <a:t>54 were at stage 2</a:t>
            </a:r>
          </a:p>
        </p:txBody>
      </p:sp>
      <p:grpSp>
        <p:nvGrpSpPr>
          <p:cNvPr id="7" name="Graphic 7" descr="Thumbs up sign">
            <a:extLst>
              <a:ext uri="{FF2B5EF4-FFF2-40B4-BE49-F238E27FC236}">
                <a16:creationId xmlns:a16="http://schemas.microsoft.com/office/drawing/2014/main" id="{7C3648F7-646F-486B-9F5F-AB1FAE814C09}"/>
              </a:ext>
            </a:extLst>
          </p:cNvPr>
          <p:cNvGrpSpPr/>
          <p:nvPr/>
        </p:nvGrpSpPr>
        <p:grpSpPr>
          <a:xfrm rot="10800000">
            <a:off x="1018053" y="4630904"/>
            <a:ext cx="2086852" cy="2025942"/>
            <a:chOff x="4781111" y="2632983"/>
            <a:chExt cx="1780532" cy="1780532"/>
          </a:xfrm>
          <a:gradFill flip="none" rotWithShape="1">
            <a:gsLst>
              <a:gs pos="24000">
                <a:srgbClr val="FF0000"/>
              </a:gs>
              <a:gs pos="24000">
                <a:schemeClr val="bg1"/>
              </a:gs>
            </a:gsLst>
            <a:lin ang="5400000" scaled="1"/>
            <a:tileRect/>
          </a:gradFill>
        </p:grpSpPr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D42BC690-C712-4817-97F6-EF6FC7963469}"/>
                </a:ext>
              </a:extLst>
            </p:cNvPr>
            <p:cNvSpPr/>
            <p:nvPr/>
          </p:nvSpPr>
          <p:spPr>
            <a:xfrm>
              <a:off x="5366217" y="2847145"/>
              <a:ext cx="1057191" cy="1335399"/>
            </a:xfrm>
            <a:custGeom>
              <a:avLst/>
              <a:gdLst>
                <a:gd name="connsiteX0" fmla="*/ 1047048 w 1057190"/>
                <a:gd name="connsiteY0" fmla="*/ 657557 h 1335399"/>
                <a:gd name="connsiteX1" fmla="*/ 935765 w 1057190"/>
                <a:gd name="connsiteY1" fmla="*/ 546273 h 1335399"/>
                <a:gd name="connsiteX2" fmla="*/ 583368 w 1057190"/>
                <a:gd name="connsiteY2" fmla="*/ 546273 h 1335399"/>
                <a:gd name="connsiteX3" fmla="*/ 527726 w 1057190"/>
                <a:gd name="connsiteY3" fmla="*/ 492486 h 1335399"/>
                <a:gd name="connsiteX4" fmla="*/ 583368 w 1057190"/>
                <a:gd name="connsiteY4" fmla="*/ 138235 h 1335399"/>
                <a:gd name="connsiteX5" fmla="*/ 472084 w 1057190"/>
                <a:gd name="connsiteY5" fmla="*/ 26951 h 1335399"/>
                <a:gd name="connsiteX6" fmla="*/ 360801 w 1057190"/>
                <a:gd name="connsiteY6" fmla="*/ 138235 h 1335399"/>
                <a:gd name="connsiteX7" fmla="*/ 26951 w 1057190"/>
                <a:gd name="connsiteY7" fmla="*/ 583368 h 1335399"/>
                <a:gd name="connsiteX8" fmla="*/ 26951 w 1057190"/>
                <a:gd name="connsiteY8" fmla="*/ 1176878 h 1335399"/>
                <a:gd name="connsiteX9" fmla="*/ 416443 w 1057190"/>
                <a:gd name="connsiteY9" fmla="*/ 1325256 h 1335399"/>
                <a:gd name="connsiteX10" fmla="*/ 750293 w 1057190"/>
                <a:gd name="connsiteY10" fmla="*/ 1325256 h 1335399"/>
                <a:gd name="connsiteX11" fmla="*/ 861576 w 1057190"/>
                <a:gd name="connsiteY11" fmla="*/ 1213973 h 1335399"/>
                <a:gd name="connsiteX12" fmla="*/ 831900 w 1057190"/>
                <a:gd name="connsiteY12" fmla="*/ 1139784 h 1335399"/>
                <a:gd name="connsiteX13" fmla="*/ 843029 w 1057190"/>
                <a:gd name="connsiteY13" fmla="*/ 1139784 h 1335399"/>
                <a:gd name="connsiteX14" fmla="*/ 954312 w 1057190"/>
                <a:gd name="connsiteY14" fmla="*/ 1028501 h 1335399"/>
                <a:gd name="connsiteX15" fmla="*/ 922782 w 1057190"/>
                <a:gd name="connsiteY15" fmla="*/ 950602 h 1335399"/>
                <a:gd name="connsiteX16" fmla="*/ 1009953 w 1057190"/>
                <a:gd name="connsiteY16" fmla="*/ 843029 h 1335399"/>
                <a:gd name="connsiteX17" fmla="*/ 974714 w 1057190"/>
                <a:gd name="connsiteY17" fmla="*/ 761421 h 1335399"/>
                <a:gd name="connsiteX18" fmla="*/ 1047048 w 1057190"/>
                <a:gd name="connsiteY18" fmla="*/ 657557 h 133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57190" h="1335399">
                  <a:moveTo>
                    <a:pt x="1047048" y="657557"/>
                  </a:moveTo>
                  <a:cubicBezTo>
                    <a:pt x="1047048" y="596351"/>
                    <a:pt x="996970" y="546273"/>
                    <a:pt x="935765" y="546273"/>
                  </a:cubicBezTo>
                  <a:lnTo>
                    <a:pt x="583368" y="546273"/>
                  </a:lnTo>
                  <a:cubicBezTo>
                    <a:pt x="553692" y="546273"/>
                    <a:pt x="529581" y="522162"/>
                    <a:pt x="527726" y="492486"/>
                  </a:cubicBezTo>
                  <a:cubicBezTo>
                    <a:pt x="529581" y="459101"/>
                    <a:pt x="583368" y="392331"/>
                    <a:pt x="583368" y="138235"/>
                  </a:cubicBezTo>
                  <a:cubicBezTo>
                    <a:pt x="583368" y="77029"/>
                    <a:pt x="533290" y="26951"/>
                    <a:pt x="472084" y="26951"/>
                  </a:cubicBezTo>
                  <a:cubicBezTo>
                    <a:pt x="410879" y="26951"/>
                    <a:pt x="360801" y="77029"/>
                    <a:pt x="360801" y="138235"/>
                  </a:cubicBezTo>
                  <a:cubicBezTo>
                    <a:pt x="360801" y="420152"/>
                    <a:pt x="32516" y="579658"/>
                    <a:pt x="26951" y="583368"/>
                  </a:cubicBezTo>
                  <a:lnTo>
                    <a:pt x="26951" y="1176878"/>
                  </a:lnTo>
                  <a:cubicBezTo>
                    <a:pt x="158637" y="1176878"/>
                    <a:pt x="167910" y="1325256"/>
                    <a:pt x="416443" y="1325256"/>
                  </a:cubicBezTo>
                  <a:cubicBezTo>
                    <a:pt x="499905" y="1325256"/>
                    <a:pt x="750293" y="1325256"/>
                    <a:pt x="750293" y="1325256"/>
                  </a:cubicBezTo>
                  <a:cubicBezTo>
                    <a:pt x="811498" y="1325256"/>
                    <a:pt x="861576" y="1275179"/>
                    <a:pt x="861576" y="1213973"/>
                  </a:cubicBezTo>
                  <a:cubicBezTo>
                    <a:pt x="861576" y="1184297"/>
                    <a:pt x="850448" y="1158331"/>
                    <a:pt x="831900" y="1139784"/>
                  </a:cubicBezTo>
                  <a:cubicBezTo>
                    <a:pt x="835610" y="1139784"/>
                    <a:pt x="839319" y="1139784"/>
                    <a:pt x="843029" y="1139784"/>
                  </a:cubicBezTo>
                  <a:cubicBezTo>
                    <a:pt x="904234" y="1139784"/>
                    <a:pt x="954312" y="1089707"/>
                    <a:pt x="954312" y="1028501"/>
                  </a:cubicBezTo>
                  <a:cubicBezTo>
                    <a:pt x="954312" y="998825"/>
                    <a:pt x="943184" y="971004"/>
                    <a:pt x="922782" y="950602"/>
                  </a:cubicBezTo>
                  <a:cubicBezTo>
                    <a:pt x="972859" y="939474"/>
                    <a:pt x="1009953" y="894961"/>
                    <a:pt x="1009953" y="843029"/>
                  </a:cubicBezTo>
                  <a:cubicBezTo>
                    <a:pt x="1009953" y="811498"/>
                    <a:pt x="996970" y="781823"/>
                    <a:pt x="974714" y="761421"/>
                  </a:cubicBezTo>
                  <a:cubicBezTo>
                    <a:pt x="1017372" y="746583"/>
                    <a:pt x="1047048" y="705779"/>
                    <a:pt x="1047048" y="657557"/>
                  </a:cubicBezTo>
                  <a:close/>
                </a:path>
              </a:pathLst>
            </a:custGeom>
            <a:grpFill/>
            <a:ln w="1845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89DB40F7-743C-4E2E-AA3C-7D9BAB9291FE}"/>
                </a:ext>
              </a:extLst>
            </p:cNvPr>
            <p:cNvSpPr/>
            <p:nvPr/>
          </p:nvSpPr>
          <p:spPr>
            <a:xfrm>
              <a:off x="4902537" y="3310826"/>
              <a:ext cx="389491" cy="816077"/>
            </a:xfrm>
            <a:custGeom>
              <a:avLst/>
              <a:gdLst>
                <a:gd name="connsiteX0" fmla="*/ 305160 w 389491"/>
                <a:gd name="connsiteY0" fmla="*/ 26951 h 816077"/>
                <a:gd name="connsiteX1" fmla="*/ 26951 w 389491"/>
                <a:gd name="connsiteY1" fmla="*/ 26951 h 816077"/>
                <a:gd name="connsiteX2" fmla="*/ 26951 w 389491"/>
                <a:gd name="connsiteY2" fmla="*/ 805934 h 816077"/>
                <a:gd name="connsiteX3" fmla="*/ 305160 w 389491"/>
                <a:gd name="connsiteY3" fmla="*/ 805934 h 816077"/>
                <a:gd name="connsiteX4" fmla="*/ 379348 w 389491"/>
                <a:gd name="connsiteY4" fmla="*/ 731745 h 816077"/>
                <a:gd name="connsiteX5" fmla="*/ 379348 w 389491"/>
                <a:gd name="connsiteY5" fmla="*/ 101140 h 816077"/>
                <a:gd name="connsiteX6" fmla="*/ 305160 w 389491"/>
                <a:gd name="connsiteY6" fmla="*/ 26951 h 8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9491" h="816077">
                  <a:moveTo>
                    <a:pt x="305160" y="26951"/>
                  </a:moveTo>
                  <a:lnTo>
                    <a:pt x="26951" y="26951"/>
                  </a:lnTo>
                  <a:lnTo>
                    <a:pt x="26951" y="805934"/>
                  </a:lnTo>
                  <a:lnTo>
                    <a:pt x="305160" y="805934"/>
                  </a:lnTo>
                  <a:cubicBezTo>
                    <a:pt x="345963" y="805934"/>
                    <a:pt x="379348" y="772549"/>
                    <a:pt x="379348" y="731745"/>
                  </a:cubicBezTo>
                  <a:lnTo>
                    <a:pt x="379348" y="101140"/>
                  </a:lnTo>
                  <a:cubicBezTo>
                    <a:pt x="379348" y="60336"/>
                    <a:pt x="345963" y="26951"/>
                    <a:pt x="305160" y="26951"/>
                  </a:cubicBezTo>
                  <a:close/>
                </a:path>
              </a:pathLst>
            </a:custGeom>
            <a:grpFill/>
            <a:ln w="18455" cap="flat">
              <a:solidFill>
                <a:srgbClr val="FF000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 dirty="0"/>
            </a:p>
          </p:txBody>
        </p: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75EF15CC-5CFD-4D96-B67D-21B7193AD7BE}"/>
              </a:ext>
            </a:extLst>
          </p:cNvPr>
          <p:cNvSpPr txBox="1"/>
          <p:nvPr/>
        </p:nvSpPr>
        <p:spPr>
          <a:xfrm>
            <a:off x="1361960" y="5073395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rgbClr val="FF0000"/>
                </a:solidFill>
                <a:latin typeface="Calibri"/>
              </a:rPr>
              <a:t>24%</a:t>
            </a:r>
          </a:p>
        </p:txBody>
      </p:sp>
      <p:grpSp>
        <p:nvGrpSpPr>
          <p:cNvPr id="22" name="Graphic 3" descr="Thumbs up sign">
            <a:extLst>
              <a:ext uri="{FF2B5EF4-FFF2-40B4-BE49-F238E27FC236}">
                <a16:creationId xmlns:a16="http://schemas.microsoft.com/office/drawing/2014/main" id="{30C7D0EC-4649-4F2E-A9A2-599B3F3EB3B0}"/>
              </a:ext>
            </a:extLst>
          </p:cNvPr>
          <p:cNvGrpSpPr/>
          <p:nvPr/>
        </p:nvGrpSpPr>
        <p:grpSpPr>
          <a:xfrm>
            <a:off x="4759654" y="4594199"/>
            <a:ext cx="2081678" cy="2059941"/>
            <a:chOff x="8880314" y="2222075"/>
            <a:chExt cx="1780533" cy="1780533"/>
          </a:xfrm>
          <a:gradFill>
            <a:gsLst>
              <a:gs pos="49000">
                <a:srgbClr val="92D050"/>
              </a:gs>
              <a:gs pos="49000">
                <a:schemeClr val="bg1"/>
              </a:gs>
            </a:gsLst>
            <a:lin ang="16200000" scaled="0"/>
          </a:gradFill>
        </p:grpSpPr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C8D9D9C-B4D3-4031-85E1-A336B96E2336}"/>
                </a:ext>
              </a:extLst>
            </p:cNvPr>
            <p:cNvSpPr/>
            <p:nvPr/>
          </p:nvSpPr>
          <p:spPr>
            <a:xfrm>
              <a:off x="9465421" y="2436237"/>
              <a:ext cx="1057191" cy="1335400"/>
            </a:xfrm>
            <a:custGeom>
              <a:avLst/>
              <a:gdLst>
                <a:gd name="connsiteX0" fmla="*/ 1047048 w 1057191"/>
                <a:gd name="connsiteY0" fmla="*/ 657557 h 1335399"/>
                <a:gd name="connsiteX1" fmla="*/ 935765 w 1057191"/>
                <a:gd name="connsiteY1" fmla="*/ 546274 h 1335399"/>
                <a:gd name="connsiteX2" fmla="*/ 583368 w 1057191"/>
                <a:gd name="connsiteY2" fmla="*/ 546274 h 1335399"/>
                <a:gd name="connsiteX3" fmla="*/ 527726 w 1057191"/>
                <a:gd name="connsiteY3" fmla="*/ 492487 h 1335399"/>
                <a:gd name="connsiteX4" fmla="*/ 583368 w 1057191"/>
                <a:gd name="connsiteY4" fmla="*/ 138235 h 1335399"/>
                <a:gd name="connsiteX5" fmla="*/ 472085 w 1057191"/>
                <a:gd name="connsiteY5" fmla="*/ 26951 h 1335399"/>
                <a:gd name="connsiteX6" fmla="*/ 360801 w 1057191"/>
                <a:gd name="connsiteY6" fmla="*/ 138235 h 1335399"/>
                <a:gd name="connsiteX7" fmla="*/ 26951 w 1057191"/>
                <a:gd name="connsiteY7" fmla="*/ 583368 h 1335399"/>
                <a:gd name="connsiteX8" fmla="*/ 26951 w 1057191"/>
                <a:gd name="connsiteY8" fmla="*/ 1176879 h 1335399"/>
                <a:gd name="connsiteX9" fmla="*/ 416443 w 1057191"/>
                <a:gd name="connsiteY9" fmla="*/ 1325257 h 1335399"/>
                <a:gd name="connsiteX10" fmla="*/ 750293 w 1057191"/>
                <a:gd name="connsiteY10" fmla="*/ 1325257 h 1335399"/>
                <a:gd name="connsiteX11" fmla="*/ 861576 w 1057191"/>
                <a:gd name="connsiteY11" fmla="*/ 1213973 h 1335399"/>
                <a:gd name="connsiteX12" fmla="*/ 831901 w 1057191"/>
                <a:gd name="connsiteY12" fmla="*/ 1139785 h 1335399"/>
                <a:gd name="connsiteX13" fmla="*/ 843029 w 1057191"/>
                <a:gd name="connsiteY13" fmla="*/ 1139785 h 1335399"/>
                <a:gd name="connsiteX14" fmla="*/ 954312 w 1057191"/>
                <a:gd name="connsiteY14" fmla="*/ 1028501 h 1335399"/>
                <a:gd name="connsiteX15" fmla="*/ 922782 w 1057191"/>
                <a:gd name="connsiteY15" fmla="*/ 950603 h 1335399"/>
                <a:gd name="connsiteX16" fmla="*/ 1009954 w 1057191"/>
                <a:gd name="connsiteY16" fmla="*/ 843029 h 1335399"/>
                <a:gd name="connsiteX17" fmla="*/ 974714 w 1057191"/>
                <a:gd name="connsiteY17" fmla="*/ 761421 h 1335399"/>
                <a:gd name="connsiteX18" fmla="*/ 1047048 w 1057191"/>
                <a:gd name="connsiteY18" fmla="*/ 657557 h 13353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057191" h="1335399">
                  <a:moveTo>
                    <a:pt x="1047048" y="657557"/>
                  </a:moveTo>
                  <a:cubicBezTo>
                    <a:pt x="1047048" y="596351"/>
                    <a:pt x="996971" y="546274"/>
                    <a:pt x="935765" y="546274"/>
                  </a:cubicBezTo>
                  <a:lnTo>
                    <a:pt x="583368" y="546274"/>
                  </a:lnTo>
                  <a:cubicBezTo>
                    <a:pt x="553692" y="546274"/>
                    <a:pt x="529581" y="522162"/>
                    <a:pt x="527726" y="492487"/>
                  </a:cubicBezTo>
                  <a:cubicBezTo>
                    <a:pt x="529581" y="459102"/>
                    <a:pt x="583368" y="392332"/>
                    <a:pt x="583368" y="138235"/>
                  </a:cubicBezTo>
                  <a:cubicBezTo>
                    <a:pt x="583368" y="77029"/>
                    <a:pt x="533291" y="26951"/>
                    <a:pt x="472085" y="26951"/>
                  </a:cubicBezTo>
                  <a:cubicBezTo>
                    <a:pt x="410879" y="26951"/>
                    <a:pt x="360801" y="77029"/>
                    <a:pt x="360801" y="138235"/>
                  </a:cubicBezTo>
                  <a:cubicBezTo>
                    <a:pt x="360801" y="420152"/>
                    <a:pt x="32516" y="579659"/>
                    <a:pt x="26951" y="583368"/>
                  </a:cubicBezTo>
                  <a:lnTo>
                    <a:pt x="26951" y="1176879"/>
                  </a:lnTo>
                  <a:cubicBezTo>
                    <a:pt x="158637" y="1176879"/>
                    <a:pt x="167910" y="1325257"/>
                    <a:pt x="416443" y="1325257"/>
                  </a:cubicBezTo>
                  <a:cubicBezTo>
                    <a:pt x="499906" y="1325257"/>
                    <a:pt x="750293" y="1325257"/>
                    <a:pt x="750293" y="1325257"/>
                  </a:cubicBezTo>
                  <a:cubicBezTo>
                    <a:pt x="811499" y="1325257"/>
                    <a:pt x="861576" y="1275179"/>
                    <a:pt x="861576" y="1213973"/>
                  </a:cubicBezTo>
                  <a:cubicBezTo>
                    <a:pt x="861576" y="1184298"/>
                    <a:pt x="850448" y="1158332"/>
                    <a:pt x="831901" y="1139785"/>
                  </a:cubicBezTo>
                  <a:cubicBezTo>
                    <a:pt x="835610" y="1139785"/>
                    <a:pt x="839320" y="1139785"/>
                    <a:pt x="843029" y="1139785"/>
                  </a:cubicBezTo>
                  <a:cubicBezTo>
                    <a:pt x="904235" y="1139785"/>
                    <a:pt x="954312" y="1089707"/>
                    <a:pt x="954312" y="1028501"/>
                  </a:cubicBezTo>
                  <a:cubicBezTo>
                    <a:pt x="954312" y="998826"/>
                    <a:pt x="943184" y="971005"/>
                    <a:pt x="922782" y="950603"/>
                  </a:cubicBezTo>
                  <a:cubicBezTo>
                    <a:pt x="972860" y="939475"/>
                    <a:pt x="1009954" y="894961"/>
                    <a:pt x="1009954" y="843029"/>
                  </a:cubicBezTo>
                  <a:cubicBezTo>
                    <a:pt x="1009954" y="811499"/>
                    <a:pt x="996971" y="781823"/>
                    <a:pt x="974714" y="761421"/>
                  </a:cubicBezTo>
                  <a:cubicBezTo>
                    <a:pt x="1017373" y="746584"/>
                    <a:pt x="1047048" y="705780"/>
                    <a:pt x="1047048" y="657557"/>
                  </a:cubicBezTo>
                  <a:close/>
                </a:path>
              </a:pathLst>
            </a:custGeom>
            <a:grpFill/>
            <a:ln w="18455" cap="flat">
              <a:solidFill>
                <a:srgbClr val="92D05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358F6D2B-246D-4FD2-8FE4-EEFCB068F5F5}"/>
                </a:ext>
              </a:extLst>
            </p:cNvPr>
            <p:cNvSpPr/>
            <p:nvPr/>
          </p:nvSpPr>
          <p:spPr>
            <a:xfrm>
              <a:off x="9001740" y="2899918"/>
              <a:ext cx="389492" cy="816078"/>
            </a:xfrm>
            <a:custGeom>
              <a:avLst/>
              <a:gdLst>
                <a:gd name="connsiteX0" fmla="*/ 305160 w 389491"/>
                <a:gd name="connsiteY0" fmla="*/ 26951 h 816077"/>
                <a:gd name="connsiteX1" fmla="*/ 26951 w 389491"/>
                <a:gd name="connsiteY1" fmla="*/ 26951 h 816077"/>
                <a:gd name="connsiteX2" fmla="*/ 26951 w 389491"/>
                <a:gd name="connsiteY2" fmla="*/ 805935 h 816077"/>
                <a:gd name="connsiteX3" fmla="*/ 305160 w 389491"/>
                <a:gd name="connsiteY3" fmla="*/ 805935 h 816077"/>
                <a:gd name="connsiteX4" fmla="*/ 379349 w 389491"/>
                <a:gd name="connsiteY4" fmla="*/ 731746 h 816077"/>
                <a:gd name="connsiteX5" fmla="*/ 379349 w 389491"/>
                <a:gd name="connsiteY5" fmla="*/ 101140 h 816077"/>
                <a:gd name="connsiteX6" fmla="*/ 305160 w 389491"/>
                <a:gd name="connsiteY6" fmla="*/ 26951 h 8160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389491" h="816077">
                  <a:moveTo>
                    <a:pt x="305160" y="26951"/>
                  </a:moveTo>
                  <a:lnTo>
                    <a:pt x="26951" y="26951"/>
                  </a:lnTo>
                  <a:lnTo>
                    <a:pt x="26951" y="805935"/>
                  </a:lnTo>
                  <a:lnTo>
                    <a:pt x="305160" y="805935"/>
                  </a:lnTo>
                  <a:cubicBezTo>
                    <a:pt x="345964" y="805935"/>
                    <a:pt x="379349" y="772550"/>
                    <a:pt x="379349" y="731746"/>
                  </a:cubicBezTo>
                  <a:lnTo>
                    <a:pt x="379349" y="101140"/>
                  </a:lnTo>
                  <a:cubicBezTo>
                    <a:pt x="379349" y="60336"/>
                    <a:pt x="345964" y="26951"/>
                    <a:pt x="305160" y="26951"/>
                  </a:cubicBezTo>
                  <a:close/>
                </a:path>
              </a:pathLst>
            </a:custGeom>
            <a:grpFill/>
            <a:ln w="18455" cap="flat">
              <a:solidFill>
                <a:srgbClr val="92D050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pic>
        <p:nvPicPr>
          <p:cNvPr id="41" name="Graphic 40" descr="Diploma">
            <a:extLst>
              <a:ext uri="{FF2B5EF4-FFF2-40B4-BE49-F238E27FC236}">
                <a16:creationId xmlns:a16="http://schemas.microsoft.com/office/drawing/2014/main" id="{3ACA652B-068C-44D8-8097-9944C945D43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 rot="19861971">
            <a:off x="4701742" y="1845451"/>
            <a:ext cx="1470878" cy="1470878"/>
          </a:xfrm>
          <a:prstGeom prst="rect">
            <a:avLst/>
          </a:prstGeom>
        </p:spPr>
      </p:pic>
      <p:pic>
        <p:nvPicPr>
          <p:cNvPr id="46" name="Graphic 45" descr="Stopwatch">
            <a:extLst>
              <a:ext uri="{FF2B5EF4-FFF2-40B4-BE49-F238E27FC236}">
                <a16:creationId xmlns:a16="http://schemas.microsoft.com/office/drawing/2014/main" id="{8BF3DF41-F6F2-4C5F-995A-EFC4C57E52D0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9432664" y="1893031"/>
            <a:ext cx="1061817" cy="1061817"/>
          </a:xfrm>
          <a:prstGeom prst="rect">
            <a:avLst/>
          </a:prstGeom>
        </p:spPr>
      </p:pic>
      <p:pic>
        <p:nvPicPr>
          <p:cNvPr id="60" name="Picture 59">
            <a:extLst>
              <a:ext uri="{FF2B5EF4-FFF2-40B4-BE49-F238E27FC236}">
                <a16:creationId xmlns:a16="http://schemas.microsoft.com/office/drawing/2014/main" id="{B840E4E9-81CC-4BA2-A213-F1C26721A7C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314795"/>
            <a:ext cx="2028344" cy="5741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>
            <a:bevelT w="0" h="0"/>
            <a:contourClr>
              <a:srgbClr val="C0C0C0"/>
            </a:contourClr>
          </a:sp3d>
        </p:spPr>
      </p:pic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24A645A-8699-42FD-8BC1-25F0116CCE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1989893"/>
              </p:ext>
            </p:extLst>
          </p:nvPr>
        </p:nvGraphicFramePr>
        <p:xfrm>
          <a:off x="8757335" y="1599543"/>
          <a:ext cx="2418803" cy="16652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698D051-D47E-44F9-ABF9-6AD1DDE853B6}"/>
              </a:ext>
            </a:extLst>
          </p:cNvPr>
          <p:cNvSpPr/>
          <p:nvPr/>
        </p:nvSpPr>
        <p:spPr>
          <a:xfrm>
            <a:off x="9065793" y="4974240"/>
            <a:ext cx="1764247" cy="1435325"/>
          </a:xfrm>
          <a:custGeom>
            <a:avLst/>
            <a:gdLst>
              <a:gd name="connsiteX0" fmla="*/ 1552628 w 1677669"/>
              <a:gd name="connsiteY0" fmla="*/ 299591 h 1137730"/>
              <a:gd name="connsiteX1" fmla="*/ 598092 w 1677669"/>
              <a:gd name="connsiteY1" fmla="*/ 299591 h 1137730"/>
              <a:gd name="connsiteX2" fmla="*/ 954838 w 1677669"/>
              <a:gd name="connsiteY2" fmla="*/ 220528 h 1137730"/>
              <a:gd name="connsiteX3" fmla="*/ 1028115 w 1677669"/>
              <a:gd name="connsiteY3" fmla="*/ 104827 h 1137730"/>
              <a:gd name="connsiteX4" fmla="*/ 912414 w 1677669"/>
              <a:gd name="connsiteY4" fmla="*/ 31549 h 1137730"/>
              <a:gd name="connsiteX5" fmla="*/ 391758 w 1677669"/>
              <a:gd name="connsiteY5" fmla="*/ 147251 h 1137730"/>
              <a:gd name="connsiteX6" fmla="*/ 337764 w 1677669"/>
              <a:gd name="connsiteY6" fmla="*/ 183889 h 1137730"/>
              <a:gd name="connsiteX7" fmla="*/ 173853 w 1677669"/>
              <a:gd name="connsiteY7" fmla="*/ 396009 h 1137730"/>
              <a:gd name="connsiteX8" fmla="*/ 29227 w 1677669"/>
              <a:gd name="connsiteY8" fmla="*/ 396009 h 1137730"/>
              <a:gd name="connsiteX9" fmla="*/ 29227 w 1677669"/>
              <a:gd name="connsiteY9" fmla="*/ 955232 h 1137730"/>
              <a:gd name="connsiteX10" fmla="*/ 125644 w 1677669"/>
              <a:gd name="connsiteY10" fmla="*/ 955232 h 1137730"/>
              <a:gd name="connsiteX11" fmla="*/ 530599 w 1677669"/>
              <a:gd name="connsiteY11" fmla="*/ 1109501 h 1137730"/>
              <a:gd name="connsiteX12" fmla="*/ 877703 w 1677669"/>
              <a:gd name="connsiteY12" fmla="*/ 1109501 h 1137730"/>
              <a:gd name="connsiteX13" fmla="*/ 993405 w 1677669"/>
              <a:gd name="connsiteY13" fmla="*/ 993799 h 1137730"/>
              <a:gd name="connsiteX14" fmla="*/ 962551 w 1677669"/>
              <a:gd name="connsiteY14" fmla="*/ 916665 h 1137730"/>
              <a:gd name="connsiteX15" fmla="*/ 974121 w 1677669"/>
              <a:gd name="connsiteY15" fmla="*/ 916665 h 1137730"/>
              <a:gd name="connsiteX16" fmla="*/ 1089823 w 1677669"/>
              <a:gd name="connsiteY16" fmla="*/ 800963 h 1137730"/>
              <a:gd name="connsiteX17" fmla="*/ 1057041 w 1677669"/>
              <a:gd name="connsiteY17" fmla="*/ 719973 h 1137730"/>
              <a:gd name="connsiteX18" fmla="*/ 1147673 w 1677669"/>
              <a:gd name="connsiteY18" fmla="*/ 608128 h 1137730"/>
              <a:gd name="connsiteX19" fmla="*/ 1031972 w 1677669"/>
              <a:gd name="connsiteY19" fmla="*/ 492426 h 1137730"/>
              <a:gd name="connsiteX20" fmla="*/ 1552628 w 1677669"/>
              <a:gd name="connsiteY20" fmla="*/ 492426 h 1137730"/>
              <a:gd name="connsiteX21" fmla="*/ 1649046 w 1677669"/>
              <a:gd name="connsiteY21" fmla="*/ 396009 h 1137730"/>
              <a:gd name="connsiteX22" fmla="*/ 1552628 w 1677669"/>
              <a:gd name="connsiteY22" fmla="*/ 299591 h 1137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1677669" h="1137730">
                <a:moveTo>
                  <a:pt x="1552628" y="299591"/>
                </a:moveTo>
                <a:lnTo>
                  <a:pt x="598092" y="299591"/>
                </a:lnTo>
                <a:lnTo>
                  <a:pt x="954838" y="220528"/>
                </a:lnTo>
                <a:cubicBezTo>
                  <a:pt x="1006903" y="208958"/>
                  <a:pt x="1039685" y="156892"/>
                  <a:pt x="1028115" y="104827"/>
                </a:cubicBezTo>
                <a:cubicBezTo>
                  <a:pt x="1016545" y="52761"/>
                  <a:pt x="964479" y="19979"/>
                  <a:pt x="912414" y="31549"/>
                </a:cubicBezTo>
                <a:lnTo>
                  <a:pt x="391758" y="147251"/>
                </a:lnTo>
                <a:cubicBezTo>
                  <a:pt x="372474" y="153036"/>
                  <a:pt x="353191" y="164606"/>
                  <a:pt x="337764" y="183889"/>
                </a:cubicBezTo>
                <a:lnTo>
                  <a:pt x="173853" y="396009"/>
                </a:lnTo>
                <a:lnTo>
                  <a:pt x="29227" y="396009"/>
                </a:lnTo>
                <a:lnTo>
                  <a:pt x="29227" y="955232"/>
                </a:lnTo>
                <a:lnTo>
                  <a:pt x="125644" y="955232"/>
                </a:lnTo>
                <a:cubicBezTo>
                  <a:pt x="262558" y="955232"/>
                  <a:pt x="272200" y="1109501"/>
                  <a:pt x="530599" y="1109501"/>
                </a:cubicBezTo>
                <a:cubicBezTo>
                  <a:pt x="592307" y="1109501"/>
                  <a:pt x="796712" y="1109501"/>
                  <a:pt x="877703" y="1109501"/>
                </a:cubicBezTo>
                <a:cubicBezTo>
                  <a:pt x="941339" y="1109501"/>
                  <a:pt x="993405" y="1057435"/>
                  <a:pt x="993405" y="993799"/>
                </a:cubicBezTo>
                <a:cubicBezTo>
                  <a:pt x="993405" y="962945"/>
                  <a:pt x="981835" y="935948"/>
                  <a:pt x="962551" y="916665"/>
                </a:cubicBezTo>
                <a:cubicBezTo>
                  <a:pt x="966408" y="916665"/>
                  <a:pt x="970265" y="916665"/>
                  <a:pt x="974121" y="916665"/>
                </a:cubicBezTo>
                <a:cubicBezTo>
                  <a:pt x="1037757" y="916665"/>
                  <a:pt x="1089823" y="864599"/>
                  <a:pt x="1089823" y="800963"/>
                </a:cubicBezTo>
                <a:cubicBezTo>
                  <a:pt x="1089823" y="770110"/>
                  <a:pt x="1078253" y="741184"/>
                  <a:pt x="1057041" y="719973"/>
                </a:cubicBezTo>
                <a:cubicBezTo>
                  <a:pt x="1109106" y="708402"/>
                  <a:pt x="1147673" y="662122"/>
                  <a:pt x="1147673" y="608128"/>
                </a:cubicBezTo>
                <a:cubicBezTo>
                  <a:pt x="1147673" y="544492"/>
                  <a:pt x="1095608" y="492426"/>
                  <a:pt x="1031972" y="492426"/>
                </a:cubicBezTo>
                <a:lnTo>
                  <a:pt x="1552628" y="492426"/>
                </a:lnTo>
                <a:cubicBezTo>
                  <a:pt x="1606622" y="492426"/>
                  <a:pt x="1649046" y="450003"/>
                  <a:pt x="1649046" y="396009"/>
                </a:cubicBezTo>
                <a:cubicBezTo>
                  <a:pt x="1649046" y="342015"/>
                  <a:pt x="1606622" y="299591"/>
                  <a:pt x="1552628" y="299591"/>
                </a:cubicBezTo>
                <a:close/>
              </a:path>
            </a:pathLst>
          </a:custGeom>
          <a:gradFill>
            <a:gsLst>
              <a:gs pos="27000">
                <a:srgbClr val="002060"/>
              </a:gs>
              <a:gs pos="27000">
                <a:schemeClr val="bg1"/>
              </a:gs>
            </a:gsLst>
            <a:lin ang="16200000" scaled="0"/>
          </a:gradFill>
          <a:ln w="19248" cap="flat">
            <a:solidFill>
              <a:srgbClr val="002060"/>
            </a:solidFill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FA0CF13E-4AA0-471E-AC6F-3A4819DF0CDF}"/>
              </a:ext>
            </a:extLst>
          </p:cNvPr>
          <p:cNvSpPr txBox="1"/>
          <p:nvPr/>
        </p:nvSpPr>
        <p:spPr>
          <a:xfrm>
            <a:off x="9145731" y="5427616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rgbClr val="002060"/>
                </a:solidFill>
                <a:latin typeface="Calibri"/>
              </a:rPr>
              <a:t>27%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90B5F68B-ECA5-40CF-9DCF-47D24F7C958E}"/>
              </a:ext>
            </a:extLst>
          </p:cNvPr>
          <p:cNvSpPr txBox="1"/>
          <p:nvPr/>
        </p:nvSpPr>
        <p:spPr>
          <a:xfrm>
            <a:off x="6266367" y="2342113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endParaRPr lang="en-GB" sz="3600" b="1" dirty="0">
              <a:solidFill>
                <a:srgbClr val="7030A0"/>
              </a:solidFill>
              <a:latin typeface="Calibri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B30A6AC-9055-4CE0-9D2E-65DE7F9A93E9}"/>
              </a:ext>
            </a:extLst>
          </p:cNvPr>
          <p:cNvSpPr txBox="1"/>
          <p:nvPr/>
        </p:nvSpPr>
        <p:spPr>
          <a:xfrm>
            <a:off x="6297329" y="2298781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rgbClr val="7030A0"/>
                </a:solidFill>
                <a:latin typeface="Calibri"/>
              </a:rPr>
              <a:t>175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6D659A-13F6-41BD-932E-4AC799C39057}"/>
              </a:ext>
            </a:extLst>
          </p:cNvPr>
          <p:cNvSpPr txBox="1"/>
          <p:nvPr/>
        </p:nvSpPr>
        <p:spPr>
          <a:xfrm>
            <a:off x="5483949" y="5562411"/>
            <a:ext cx="101167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GB" sz="3600" b="1" dirty="0">
                <a:solidFill>
                  <a:schemeClr val="bg1"/>
                </a:solidFill>
                <a:latin typeface="Calibri"/>
              </a:rPr>
              <a:t>49%</a:t>
            </a:r>
          </a:p>
        </p:txBody>
      </p:sp>
    </p:spTree>
    <p:extLst>
      <p:ext uri="{BB962C8B-B14F-4D97-AF65-F5344CB8AC3E}">
        <p14:creationId xmlns:p14="http://schemas.microsoft.com/office/powerpoint/2010/main" val="4184689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2000">
              <a:srgbClr val="FFC000"/>
            </a:gs>
            <a:gs pos="12000">
              <a:srgbClr val="FFC000"/>
            </a:gs>
            <a:gs pos="12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D8F2F8C-C4FF-4137-8E76-A31C87E0F386}"/>
              </a:ext>
            </a:extLst>
          </p:cNvPr>
          <p:cNvSpPr/>
          <p:nvPr/>
        </p:nvSpPr>
        <p:spPr>
          <a:xfrm>
            <a:off x="0" y="-3104"/>
            <a:ext cx="12192000" cy="1146104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6337F25-91DF-4AF6-AFC8-7928FE756EE1}"/>
              </a:ext>
            </a:extLst>
          </p:cNvPr>
          <p:cNvSpPr txBox="1"/>
          <p:nvPr/>
        </p:nvSpPr>
        <p:spPr>
          <a:xfrm>
            <a:off x="7916719" y="231006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/>
            <a:endParaRPr lang="en-GB" dirty="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080B364D-0C68-4241-B329-E56366B7D01A}"/>
              </a:ext>
            </a:extLst>
          </p:cNvPr>
          <p:cNvSpPr txBox="1"/>
          <p:nvPr/>
        </p:nvSpPr>
        <p:spPr>
          <a:xfrm>
            <a:off x="0" y="174653"/>
            <a:ext cx="1219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Housing Dashboard Year 2021/22</a:t>
            </a:r>
          </a:p>
          <a:p>
            <a:pPr algn="ctr" defTabSz="457200"/>
            <a:r>
              <a:rPr lang="en-GB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Comparison</a:t>
            </a:r>
          </a:p>
        </p:txBody>
      </p:sp>
      <p:pic>
        <p:nvPicPr>
          <p:cNvPr id="60" name="Picture 59">
            <a:extLst>
              <a:ext uri="{FF2B5EF4-FFF2-40B4-BE49-F238E27FC236}">
                <a16:creationId xmlns:a16="http://schemas.microsoft.com/office/drawing/2014/main" id="{B840E4E9-81CC-4BA2-A213-F1C26721A7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1" y="314795"/>
            <a:ext cx="2028344" cy="57412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3810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>
            <a:bevelT w="0" h="0"/>
            <a:contourClr>
              <a:srgbClr val="C0C0C0"/>
            </a:contourClr>
          </a:sp3d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0BA7FEF3-A8F5-4347-8029-359D453FE80D}"/>
              </a:ext>
            </a:extLst>
          </p:cNvPr>
          <p:cNvSpPr txBox="1"/>
          <p:nvPr/>
        </p:nvSpPr>
        <p:spPr>
          <a:xfrm>
            <a:off x="1395607" y="1320697"/>
            <a:ext cx="23806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</a:rPr>
              <a:t>Stage 1 Complaints  </a:t>
            </a:r>
          </a:p>
        </p:txBody>
      </p:sp>
      <p:pic>
        <p:nvPicPr>
          <p:cNvPr id="8" name="Graphic 7" descr="Research">
            <a:extLst>
              <a:ext uri="{FF2B5EF4-FFF2-40B4-BE49-F238E27FC236}">
                <a16:creationId xmlns:a16="http://schemas.microsoft.com/office/drawing/2014/main" id="{181616D8-6BB7-4218-BA5E-2DA7E1D600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0186765" y="110459"/>
            <a:ext cx="989235" cy="989235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D57EA042-4F6F-40A8-8B4F-1A3165736285}"/>
              </a:ext>
            </a:extLst>
          </p:cNvPr>
          <p:cNvSpPr txBox="1"/>
          <p:nvPr/>
        </p:nvSpPr>
        <p:spPr>
          <a:xfrm>
            <a:off x="1433662" y="4157556"/>
            <a:ext cx="2304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Stage 2 Complaints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D4200664-5284-4404-B929-114B4435B3A6}"/>
              </a:ext>
            </a:extLst>
          </p:cNvPr>
          <p:cNvSpPr txBox="1"/>
          <p:nvPr/>
        </p:nvSpPr>
        <p:spPr>
          <a:xfrm>
            <a:off x="6052564" y="1302651"/>
            <a:ext cx="496322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Stage 1 &amp; Stage 2 Complaints by Service Area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9A38B90A-3EA1-4834-8506-AECB6689B857}"/>
              </a:ext>
            </a:extLst>
          </p:cNvPr>
          <p:cNvSpPr/>
          <p:nvPr/>
        </p:nvSpPr>
        <p:spPr>
          <a:xfrm>
            <a:off x="5130356" y="1867114"/>
            <a:ext cx="6807644" cy="400110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235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44C4FB0C-CCDC-4CC7-B270-E0BFD4B0F2FF}"/>
              </a:ext>
            </a:extLst>
          </p:cNvPr>
          <p:cNvSpPr/>
          <p:nvPr/>
        </p:nvSpPr>
        <p:spPr>
          <a:xfrm>
            <a:off x="5130356" y="2213422"/>
            <a:ext cx="4301320" cy="400110"/>
          </a:xfrm>
          <a:prstGeom prst="roundRect">
            <a:avLst>
              <a:gd name="adj" fmla="val 50000"/>
            </a:avLst>
          </a:prstGeom>
          <a:solidFill>
            <a:schemeClr val="accent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97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7DA3341B-F063-4655-B896-D755A92BB486}"/>
              </a:ext>
            </a:extLst>
          </p:cNvPr>
          <p:cNvSpPr/>
          <p:nvPr/>
        </p:nvSpPr>
        <p:spPr>
          <a:xfrm>
            <a:off x="5130356" y="2562365"/>
            <a:ext cx="2390327" cy="36353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38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317FE466-8DEB-41C4-8FD1-892FFE2D0326}"/>
              </a:ext>
            </a:extLst>
          </p:cNvPr>
          <p:cNvSpPr/>
          <p:nvPr/>
        </p:nvSpPr>
        <p:spPr>
          <a:xfrm>
            <a:off x="5130357" y="2909285"/>
            <a:ext cx="1845796" cy="378531"/>
          </a:xfrm>
          <a:prstGeom prst="roundRect">
            <a:avLst>
              <a:gd name="adj" fmla="val 50000"/>
            </a:avLst>
          </a:prstGeom>
          <a:solidFill>
            <a:srgbClr val="7030A0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GB" dirty="0"/>
              <a:t>24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C8AA19D-FD65-4A83-8EBE-35FCA64294B9}"/>
              </a:ext>
            </a:extLst>
          </p:cNvPr>
          <p:cNvSpPr/>
          <p:nvPr/>
        </p:nvSpPr>
        <p:spPr>
          <a:xfrm>
            <a:off x="5130357" y="1879151"/>
            <a:ext cx="4459636" cy="33878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Repairs &amp; Maintenance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A666941D-6F48-40B5-B6E9-453CE2B995A3}"/>
              </a:ext>
            </a:extLst>
          </p:cNvPr>
          <p:cNvSpPr/>
          <p:nvPr/>
        </p:nvSpPr>
        <p:spPr>
          <a:xfrm>
            <a:off x="5130356" y="2230813"/>
            <a:ext cx="4459637" cy="3334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Local Housing Services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069EC96B-EB29-4B41-BE34-2B6409AE6A9A}"/>
              </a:ext>
            </a:extLst>
          </p:cNvPr>
          <p:cNvSpPr/>
          <p:nvPr/>
        </p:nvSpPr>
        <p:spPr>
          <a:xfrm>
            <a:off x="5130356" y="2580938"/>
            <a:ext cx="4459637" cy="3449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Gas Repairs Services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C840C11-5B6B-4475-B935-D393A11CBEE6}"/>
              </a:ext>
            </a:extLst>
          </p:cNvPr>
          <p:cNvSpPr/>
          <p:nvPr/>
        </p:nvSpPr>
        <p:spPr>
          <a:xfrm>
            <a:off x="5130356" y="2930864"/>
            <a:ext cx="4459637" cy="378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dirty="0"/>
              <a:t>Housing Solutions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FDA092DB-F722-4369-9595-0E7839A91B88}"/>
              </a:ext>
            </a:extLst>
          </p:cNvPr>
          <p:cNvSpPr txBox="1"/>
          <p:nvPr/>
        </p:nvSpPr>
        <p:spPr>
          <a:xfrm>
            <a:off x="7213378" y="4085653"/>
            <a:ext cx="302602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GB" sz="2000" b="1" dirty="0">
                <a:solidFill>
                  <a:prstClr val="black"/>
                </a:solidFill>
                <a:latin typeface="Calibri"/>
              </a:rPr>
              <a:t>Compliments</a:t>
            </a:r>
          </a:p>
        </p:txBody>
      </p:sp>
      <p:pic>
        <p:nvPicPr>
          <p:cNvPr id="33" name="Graphic 32" descr="Ribbon">
            <a:extLst>
              <a:ext uri="{FF2B5EF4-FFF2-40B4-BE49-F238E27FC236}">
                <a16:creationId xmlns:a16="http://schemas.microsoft.com/office/drawing/2014/main" id="{C5F3F415-D4AE-41C1-BCAD-C0BDDD15252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824921" y="4019137"/>
            <a:ext cx="747829" cy="747829"/>
          </a:xfrm>
          <a:prstGeom prst="rect">
            <a:avLst/>
          </a:prstGeom>
        </p:spPr>
      </p:pic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2F990706-CF51-4FB7-A845-C2777E7C0F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01648343"/>
              </p:ext>
            </p:extLst>
          </p:nvPr>
        </p:nvGraphicFramePr>
        <p:xfrm>
          <a:off x="911031" y="1702173"/>
          <a:ext cx="3349754" cy="21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30" name="Chart 29">
            <a:extLst>
              <a:ext uri="{FF2B5EF4-FFF2-40B4-BE49-F238E27FC236}">
                <a16:creationId xmlns:a16="http://schemas.microsoft.com/office/drawing/2014/main" id="{63C8F75C-0BA4-4926-BAF6-0B1E35E765C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43057"/>
              </p:ext>
            </p:extLst>
          </p:nvPr>
        </p:nvGraphicFramePr>
        <p:xfrm>
          <a:off x="7051514" y="4520397"/>
          <a:ext cx="3349754" cy="21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31" name="Chart 30">
            <a:extLst>
              <a:ext uri="{FF2B5EF4-FFF2-40B4-BE49-F238E27FC236}">
                <a16:creationId xmlns:a16="http://schemas.microsoft.com/office/drawing/2014/main" id="{F39E116B-D427-4032-A5A1-F520C5A2A0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0321393"/>
              </p:ext>
            </p:extLst>
          </p:nvPr>
        </p:nvGraphicFramePr>
        <p:xfrm>
          <a:off x="1057548" y="4520397"/>
          <a:ext cx="3349754" cy="21629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</p:spTree>
    <p:extLst>
      <p:ext uri="{BB962C8B-B14F-4D97-AF65-F5344CB8AC3E}">
        <p14:creationId xmlns:p14="http://schemas.microsoft.com/office/powerpoint/2010/main" val="2814061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4861</TotalTime>
  <Words>115</Words>
  <Application>Microsoft Office PowerPoint</Application>
  <PresentationFormat>Widescreen</PresentationFormat>
  <Paragraphs>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Sean Russell</dc:creator>
  <cp:lastModifiedBy>Sean Russell</cp:lastModifiedBy>
  <cp:revision>48</cp:revision>
  <dcterms:created xsi:type="dcterms:W3CDTF">2021-12-08T16:17:34Z</dcterms:created>
  <dcterms:modified xsi:type="dcterms:W3CDTF">2023-04-18T12:06:19Z</dcterms:modified>
</cp:coreProperties>
</file>