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18"/>
  </p:notesMasterIdLst>
  <p:sldIdLst>
    <p:sldId id="256" r:id="rId2"/>
    <p:sldId id="341" r:id="rId3"/>
    <p:sldId id="258" r:id="rId4"/>
    <p:sldId id="344" r:id="rId5"/>
    <p:sldId id="343" r:id="rId6"/>
    <p:sldId id="337" r:id="rId7"/>
    <p:sldId id="351" r:id="rId8"/>
    <p:sldId id="261" r:id="rId9"/>
    <p:sldId id="348" r:id="rId10"/>
    <p:sldId id="272" r:id="rId11"/>
    <p:sldId id="338" r:id="rId12"/>
    <p:sldId id="355" r:id="rId13"/>
    <p:sldId id="356" r:id="rId14"/>
    <p:sldId id="359" r:id="rId15"/>
    <p:sldId id="357"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FF"/>
    <a:srgbClr val="B04EC5"/>
    <a:srgbClr val="CC99FF"/>
    <a:srgbClr val="152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70" d="100"/>
          <a:sy n="70"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2398-3A36-4B88-B148-03262CD3227F}" type="datetimeFigureOut">
              <a:rPr lang="en-GB" smtClean="0"/>
              <a:t>02/02/2026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DC168-105D-4188-9115-5F5CF13CA608}" type="slidenum">
              <a:rPr lang="en-GB" smtClean="0"/>
              <a:t>‹#›</a:t>
            </a:fld>
            <a:endParaRPr lang="en-GB" dirty="0"/>
          </a:p>
        </p:txBody>
      </p:sp>
    </p:spTree>
    <p:extLst>
      <p:ext uri="{BB962C8B-B14F-4D97-AF65-F5344CB8AC3E}">
        <p14:creationId xmlns:p14="http://schemas.microsoft.com/office/powerpoint/2010/main" val="21585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94FF-8FB7-4BA7-8AEC-A5EC2C645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4BAFF4-A0B7-4B84-B571-E3FF9455C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B348A5-8AB8-4078-8D32-CB1F22F69298}"/>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7C6AAEA0-2B74-449B-8E47-970C79938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FA77B-9FBA-4C08-B597-03FED97200EE}"/>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62435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4366-DDC4-4019-BB7A-8308826DD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836256-7002-4F50-AD82-F4C90EC1C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DC0FC-7E5E-41ED-B0DF-43554565351E}"/>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BF9FA205-D687-4742-8352-E1BECC678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10CC8-CD2A-4F2B-B5AF-BE4039BCCDE0}"/>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48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C1D8E-42F8-43AA-A952-5DBA2D6B7E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A11FBD-D534-4D09-831E-7641EE920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F69A0-576C-4E17-A603-99D71EB3E837}"/>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67BDCE47-2903-4B02-82D3-4FCB3A6F30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984E6-3ACE-42F4-87A4-037853A66DEB}"/>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11624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BD09-301A-4D3C-AA81-C89CAABF29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BBB7F-6E4B-4D14-99E6-73CE3E932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ACE8D-D31B-498B-8CAF-A6C6369D5FA2}"/>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1A01FB6B-6947-4AAF-9AF0-B654595C31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164359-7F45-401C-9517-005D8F9F4E7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5247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7C7F-C79E-4B24-9D75-71D35F55E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B270B7-DFA7-447C-B5F0-80A2FCB5A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78D6-DE0B-4263-B713-EDAC4AA20398}"/>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E1F7512C-1D73-4D29-B494-05CE5685E2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E29AE7-CC72-4E18-8AB2-FC2AAB867BB5}"/>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09983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0759-A0B1-413C-A408-1907EEB94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668CE-724B-497D-8E39-2105C094F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4FE80C-DBCA-4051-B76D-C3C7432AC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283297-0FB1-4367-84AC-C1C261C50190}"/>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6" name="Footer Placeholder 5">
            <a:extLst>
              <a:ext uri="{FF2B5EF4-FFF2-40B4-BE49-F238E27FC236}">
                <a16:creationId xmlns:a16="http://schemas.microsoft.com/office/drawing/2014/main" id="{776104F2-A006-47C3-8106-C029EB806C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C0531-3033-4E80-939C-810E4B0C81B3}"/>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22876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399D-94D4-4FB9-8614-2C9D51AA33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BF3703-7CB7-463C-9A06-3D4DE37ED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64988-045F-43FE-8CF7-1557E3EBD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B2866-0CC7-4C92-B277-BB4DDE191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2343D-3BFB-4694-A92E-873BAAACD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E3B2D8-0C40-4554-A450-F9DE4B2B6C53}"/>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8" name="Footer Placeholder 7">
            <a:extLst>
              <a:ext uri="{FF2B5EF4-FFF2-40B4-BE49-F238E27FC236}">
                <a16:creationId xmlns:a16="http://schemas.microsoft.com/office/drawing/2014/main" id="{6E7CFB90-6531-4A42-A524-169B03F163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742A4E-2A0D-45B2-8913-E77D74285CEC}"/>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27054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D5D-66FB-4D16-9792-5EA894958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147B8D-74AE-4BE3-B97D-D596F9A13B16}"/>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4" name="Footer Placeholder 3">
            <a:extLst>
              <a:ext uri="{FF2B5EF4-FFF2-40B4-BE49-F238E27FC236}">
                <a16:creationId xmlns:a16="http://schemas.microsoft.com/office/drawing/2014/main" id="{4D5526DA-3F05-4011-99D0-96954F96DF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C06398-C80A-43BF-991E-0CF26B4B6FA6}"/>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47292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6EDA7-78F1-4A9D-B8B4-33779DF69C92}"/>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3" name="Footer Placeholder 2">
            <a:extLst>
              <a:ext uri="{FF2B5EF4-FFF2-40B4-BE49-F238E27FC236}">
                <a16:creationId xmlns:a16="http://schemas.microsoft.com/office/drawing/2014/main" id="{23DEF80B-B828-46F8-95AD-7EE3E9559E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42187-9B16-4928-86C8-DC1559B5E3EA}"/>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11883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FC34-3ADD-4CBD-BA35-0AFB38BA4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FBDA12-7B7B-440F-A7C1-EAB198AEC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0986DD-E854-4377-8380-84BBAB600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B678D-88A4-4521-8314-1ADD130C5FF5}"/>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6" name="Footer Placeholder 5">
            <a:extLst>
              <a:ext uri="{FF2B5EF4-FFF2-40B4-BE49-F238E27FC236}">
                <a16:creationId xmlns:a16="http://schemas.microsoft.com/office/drawing/2014/main" id="{FF81D91F-1341-40DF-A632-9F0EC6218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1FEE90-ECC5-423C-B43C-51C0E4A81201}"/>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152668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22D8-36D5-4B30-AF1D-0735A10C9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8E594D-35CE-4B9A-AC7E-1FFE78EDA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01E2CED-2E09-4680-A2C5-6C6D83309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607D9-0B13-4DDF-BF6B-E295A97F8AE4}"/>
              </a:ext>
            </a:extLst>
          </p:cNvPr>
          <p:cNvSpPr>
            <a:spLocks noGrp="1"/>
          </p:cNvSpPr>
          <p:nvPr>
            <p:ph type="dt" sz="half" idx="10"/>
          </p:nvPr>
        </p:nvSpPr>
        <p:spPr/>
        <p:txBody>
          <a:bodyPr/>
          <a:lstStyle/>
          <a:p>
            <a:fld id="{66D31040-A40F-F340-A5C1-4B5AA2AB80F5}" type="datetimeFigureOut">
              <a:rPr lang="en-US" smtClean="0"/>
              <a:t>2/2/2026</a:t>
            </a:fld>
            <a:endParaRPr lang="en-US" dirty="0"/>
          </a:p>
        </p:txBody>
      </p:sp>
      <p:sp>
        <p:nvSpPr>
          <p:cNvPr id="6" name="Footer Placeholder 5">
            <a:extLst>
              <a:ext uri="{FF2B5EF4-FFF2-40B4-BE49-F238E27FC236}">
                <a16:creationId xmlns:a16="http://schemas.microsoft.com/office/drawing/2014/main" id="{ACF40723-3CF2-43C4-BD70-48B2C7C0FF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81B688-2212-48EB-BDC6-75150C63E8B2}"/>
              </a:ext>
            </a:extLst>
          </p:cNvPr>
          <p:cNvSpPr>
            <a:spLocks noGrp="1"/>
          </p:cNvSpPr>
          <p:nvPr>
            <p:ph type="sldNum" sz="quarter" idx="12"/>
          </p:nvPr>
        </p:nvSpPr>
        <p:spPr/>
        <p:txBody>
          <a:bodyPr/>
          <a:lstStyle/>
          <a:p>
            <a:fld id="{F8A52CC5-56A5-604C-A6D6-2941690415DC}" type="slidenum">
              <a:rPr lang="en-US" smtClean="0"/>
              <a:t>‹#›</a:t>
            </a:fld>
            <a:endParaRPr lang="en-US" dirty="0"/>
          </a:p>
        </p:txBody>
      </p:sp>
    </p:spTree>
    <p:extLst>
      <p:ext uri="{BB962C8B-B14F-4D97-AF65-F5344CB8AC3E}">
        <p14:creationId xmlns:p14="http://schemas.microsoft.com/office/powerpoint/2010/main" val="396259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28B8D-FEDB-471C-BA0E-CBA5DE9A8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87F4E6-40FC-4559-B100-E4A706A32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AB387-609B-4EDC-96F7-B0EF535BE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31040-A40F-F340-A5C1-4B5AA2AB80F5}" type="datetimeFigureOut">
              <a:rPr lang="en-US" smtClean="0"/>
              <a:t>2/2/2026</a:t>
            </a:fld>
            <a:endParaRPr lang="en-US" dirty="0"/>
          </a:p>
        </p:txBody>
      </p:sp>
      <p:sp>
        <p:nvSpPr>
          <p:cNvPr id="5" name="Footer Placeholder 4">
            <a:extLst>
              <a:ext uri="{FF2B5EF4-FFF2-40B4-BE49-F238E27FC236}">
                <a16:creationId xmlns:a16="http://schemas.microsoft.com/office/drawing/2014/main" id="{83FFBD0B-31D2-4561-BFD5-8687F44F6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17AA3D-19C2-4C63-A591-2924D547F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52CC5-56A5-604C-A6D6-2941690415DC}" type="slidenum">
              <a:rPr lang="en-US" smtClean="0"/>
              <a:t>‹#›</a:t>
            </a:fld>
            <a:endParaRPr lang="en-US" dirty="0"/>
          </a:p>
        </p:txBody>
      </p:sp>
    </p:spTree>
    <p:extLst>
      <p:ext uri="{BB962C8B-B14F-4D97-AF65-F5344CB8AC3E}">
        <p14:creationId xmlns:p14="http://schemas.microsoft.com/office/powerpoint/2010/main" val="346009988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a:off x="0" y="0"/>
            <a:ext cx="3426372" cy="6858000"/>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9" name="Picture 8" descr="A puzzle with a couple of people and a child&#10;&#10;Description automatically generated">
            <a:extLst>
              <a:ext uri="{FF2B5EF4-FFF2-40B4-BE49-F238E27FC236}">
                <a16:creationId xmlns:a16="http://schemas.microsoft.com/office/drawing/2014/main" id="{B8AB9A44-EB29-D389-FC2E-2E756A078F64}"/>
              </a:ext>
            </a:extLst>
          </p:cNvPr>
          <p:cNvPicPr>
            <a:picLocks noChangeAspect="1"/>
          </p:cNvPicPr>
          <p:nvPr/>
        </p:nvPicPr>
        <p:blipFill>
          <a:blip r:embed="rId3"/>
          <a:stretch>
            <a:fillRect/>
          </a:stretch>
        </p:blipFill>
        <p:spPr>
          <a:xfrm>
            <a:off x="-4508968" y="-1315987"/>
            <a:ext cx="8842327" cy="8434443"/>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240346" y="790832"/>
            <a:ext cx="5634681" cy="1077218"/>
          </a:xfrm>
          <a:prstGeom prst="rect">
            <a:avLst/>
          </a:prstGeom>
          <a:noFill/>
        </p:spPr>
        <p:txBody>
          <a:bodyPr wrap="square" rtlCol="0">
            <a:spAutoFit/>
          </a:bodyPr>
          <a:lstStyle/>
          <a:p>
            <a:pPr algn="ctr"/>
            <a:r>
              <a:rPr lang="en-GB" sz="3200" b="1" dirty="0">
                <a:solidFill>
                  <a:srgbClr val="12284B"/>
                </a:solidFill>
                <a:effectLst/>
                <a:latin typeface="Acumin Pro Wide" panose="020B0505020202020204" pitchFamily="34" charset="77"/>
              </a:rPr>
              <a:t>Welcome to</a:t>
            </a:r>
            <a:endParaRPr lang="en-GB" sz="3200" dirty="0">
              <a:solidFill>
                <a:srgbClr val="12284B"/>
              </a:solidFill>
              <a:effectLst/>
              <a:latin typeface="Acumin Pro Wide" panose="020B0505020202020204" pitchFamily="34" charset="77"/>
            </a:endParaRPr>
          </a:p>
          <a:p>
            <a:pPr algn="ctr"/>
            <a:r>
              <a:rPr lang="en-GB" sz="3200" b="1" dirty="0">
                <a:solidFill>
                  <a:srgbClr val="12284B"/>
                </a:solidFill>
                <a:effectLst/>
                <a:latin typeface="Acumin Pro Wide" panose="020B0505020202020204" pitchFamily="34" charset="77"/>
              </a:rPr>
              <a:t>Sandwell Family Hubs</a:t>
            </a:r>
            <a:endParaRPr lang="en-GB" sz="3200" dirty="0">
              <a:solidFill>
                <a:srgbClr val="12284B"/>
              </a:solidFill>
              <a:effectLst/>
              <a:latin typeface="Acumin Pro Wide" panose="020B0505020202020204" pitchFamily="34" charset="77"/>
            </a:endParaRPr>
          </a:p>
        </p:txBody>
      </p:sp>
      <p:pic>
        <p:nvPicPr>
          <p:cNvPr id="12" name="Picture 11" descr="Purple and blue text on a black background&#10;&#10;Description automatically generated">
            <a:extLst>
              <a:ext uri="{FF2B5EF4-FFF2-40B4-BE49-F238E27FC236}">
                <a16:creationId xmlns:a16="http://schemas.microsoft.com/office/drawing/2014/main" id="{3DCFA672-2F63-792D-3E8A-ED560B51A720}"/>
              </a:ext>
            </a:extLst>
          </p:cNvPr>
          <p:cNvPicPr>
            <a:picLocks noChangeAspect="1"/>
          </p:cNvPicPr>
          <p:nvPr/>
        </p:nvPicPr>
        <p:blipFill>
          <a:blip r:embed="rId4"/>
          <a:stretch>
            <a:fillRect/>
          </a:stretch>
        </p:blipFill>
        <p:spPr>
          <a:xfrm>
            <a:off x="5363227" y="2133600"/>
            <a:ext cx="5511800" cy="2590800"/>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5"/>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6"/>
          <a:stretch>
            <a:fillRect/>
          </a:stretch>
        </p:blipFill>
        <p:spPr>
          <a:xfrm>
            <a:off x="6063762" y="5910429"/>
            <a:ext cx="1757678" cy="502193"/>
          </a:xfrm>
          <a:prstGeom prst="rect">
            <a:avLst/>
          </a:prstGeom>
        </p:spPr>
      </p:pic>
    </p:spTree>
    <p:extLst>
      <p:ext uri="{BB962C8B-B14F-4D97-AF65-F5344CB8AC3E}">
        <p14:creationId xmlns:p14="http://schemas.microsoft.com/office/powerpoint/2010/main" val="169362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Spokes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921568476"/>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285750" indent="-285750">
                        <a:buFont typeface="Arial" panose="020B0604020202020204" pitchFamily="34" charset="0"/>
                        <a:buChar char="•"/>
                      </a:pPr>
                      <a:r>
                        <a:rPr lang="en-GB" sz="14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Space is available for additional services to use</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The organisation is part of the Early Help partnership</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The spoke will be based in an area of need, which lacks services as identified by the needs assessment (not within a one mile radius of the main family hub or spoke see slide 7) unless it is a specialist spoke.  Or the spoke can evidence that it meets the needs of a community that don’t currently access family hub. </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Priority will be given to provision that is open a minimum of 3 times a week and be able to open more when required including evenings and weekends</a:t>
                      </a:r>
                    </a:p>
                    <a:p>
                      <a:pPr marL="285750" indent="-285750">
                        <a:buFont typeface="Arial" panose="020B0604020202020204" pitchFamily="34" charset="0"/>
                        <a:buChar char="•"/>
                      </a:pP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Each spoke will have a sustainable plan to ensure services for families continue post March 27.</a:t>
                      </a:r>
                    </a:p>
                    <a:p>
                      <a:pPr marL="285750" indent="-285750">
                        <a:buFont typeface="Arial" panose="020B0604020202020204" pitchFamily="34" charset="0"/>
                        <a:buChar cha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Representative from the spoke will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Each spoke will receive a grant of up to £5000 (included in the £15,000) to </a:t>
                      </a:r>
                      <a:r>
                        <a:rPr lang="en-GB" sz="1400" b="0" kern="1200" dirty="0">
                          <a:solidFill>
                            <a:schemeClr val="dk1"/>
                          </a:solidFill>
                          <a:effectLst/>
                          <a:latin typeface="+mn-lt"/>
                          <a:ea typeface="+mn-ea"/>
                          <a:cs typeface="+mn-cs"/>
                        </a:rPr>
                        <a:t>deliver and evaluate additional well being interventions that promote infant attachment and wellbeing until 31.3.27</a:t>
                      </a: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14599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976129656"/>
              </p:ext>
            </p:extLst>
          </p:nvPr>
        </p:nvGraphicFramePr>
        <p:xfrm>
          <a:off x="1933903" y="1320803"/>
          <a:ext cx="9932740" cy="4691113"/>
        </p:xfrm>
        <a:graphic>
          <a:graphicData uri="http://schemas.openxmlformats.org/drawingml/2006/table">
            <a:tbl>
              <a:tblPr firstRow="1" bandRow="1">
                <a:tableStyleId>{5C22544A-7EE6-4342-B048-85BDC9FD1C3A}</a:tableStyleId>
              </a:tblPr>
              <a:tblGrid>
                <a:gridCol w="4966370">
                  <a:extLst>
                    <a:ext uri="{9D8B030D-6E8A-4147-A177-3AD203B41FA5}">
                      <a16:colId xmlns:a16="http://schemas.microsoft.com/office/drawing/2014/main" val="505314142"/>
                    </a:ext>
                  </a:extLst>
                </a:gridCol>
                <a:gridCol w="4966370">
                  <a:extLst>
                    <a:ext uri="{9D8B030D-6E8A-4147-A177-3AD203B41FA5}">
                      <a16:colId xmlns:a16="http://schemas.microsoft.com/office/drawing/2014/main" val="1055389534"/>
                    </a:ext>
                  </a:extLst>
                </a:gridCol>
              </a:tblGrid>
              <a:tr h="382627">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clearly sharing the services and support available</a:t>
                      </a:r>
                    </a:p>
                  </a:txBody>
                  <a:tcPr>
                    <a:solidFill>
                      <a:srgbClr val="CCCCFF"/>
                    </a:solidFill>
                  </a:tcPr>
                </a:tc>
                <a:extLst>
                  <a:ext uri="{0D108BD9-81ED-4DB2-BD59-A6C34878D82A}">
                    <a16:rowId xmlns:a16="http://schemas.microsoft.com/office/drawing/2014/main" val="1457855085"/>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(Number of children taking up ELT places as a percentage of the baseline figure for those entitled).</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p>
                      <a:endParaRPr lang="en-GB" sz="1400" dirty="0"/>
                    </a:p>
                  </a:txBody>
                  <a:tcPr>
                    <a:solidFill>
                      <a:srgbClr val="CCCCFF"/>
                    </a:solidFill>
                  </a:tcPr>
                </a:tc>
                <a:extLst>
                  <a:ext uri="{0D108BD9-81ED-4DB2-BD59-A6C34878D82A}">
                    <a16:rowId xmlns:a16="http://schemas.microsoft.com/office/drawing/2014/main" val="297877392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staff and volunteers in the spoke understand the family hub offer and are able to signpost/ handhold families to access further support where needed</a:t>
                      </a:r>
                    </a:p>
                  </a:txBody>
                  <a:tcPr>
                    <a:solidFill>
                      <a:srgbClr val="CCCCFF"/>
                    </a:solidFill>
                  </a:tcPr>
                </a:tc>
                <a:extLst>
                  <a:ext uri="{0D108BD9-81ED-4DB2-BD59-A6C34878D82A}">
                    <a16:rowId xmlns:a16="http://schemas.microsoft.com/office/drawing/2014/main" val="3332713887"/>
                  </a:ext>
                </a:extLst>
              </a:tr>
              <a:tr h="974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 2024</a:t>
                      </a:r>
                    </a:p>
                  </a:txBody>
                  <a:tcPr>
                    <a:solidFill>
                      <a:srgbClr val="CCCCFF"/>
                    </a:solidFill>
                  </a:tcPr>
                </a:tc>
                <a:tc>
                  <a:txBody>
                    <a:bodyPr/>
                    <a:lstStyle/>
                    <a:p>
                      <a:r>
                        <a:rPr lang="en-GB" sz="1400" dirty="0"/>
                        <a:t>By completing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754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Staff and volunteers are able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bl>
          </a:graphicData>
        </a:graphic>
      </p:graphicFrame>
    </p:spTree>
    <p:extLst>
      <p:ext uri="{BB962C8B-B14F-4D97-AF65-F5344CB8AC3E}">
        <p14:creationId xmlns:p14="http://schemas.microsoft.com/office/powerpoint/2010/main" val="303178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Key Performance Indicators that Spokes would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3868238591"/>
              </p:ext>
            </p:extLst>
          </p:nvPr>
        </p:nvGraphicFramePr>
        <p:xfrm>
          <a:off x="2484952" y="2028990"/>
          <a:ext cx="9381692" cy="3418840"/>
        </p:xfrm>
        <a:graphic>
          <a:graphicData uri="http://schemas.openxmlformats.org/drawingml/2006/table">
            <a:tbl>
              <a:tblPr firstRow="1" bandRow="1">
                <a:tableStyleId>{5C22544A-7EE6-4342-B048-85BDC9FD1C3A}</a:tableStyleId>
              </a:tblPr>
              <a:tblGrid>
                <a:gridCol w="4690846">
                  <a:extLst>
                    <a:ext uri="{9D8B030D-6E8A-4147-A177-3AD203B41FA5}">
                      <a16:colId xmlns:a16="http://schemas.microsoft.com/office/drawing/2014/main" val="505314142"/>
                    </a:ext>
                  </a:extLst>
                </a:gridCol>
                <a:gridCol w="4690846">
                  <a:extLst>
                    <a:ext uri="{9D8B030D-6E8A-4147-A177-3AD203B41FA5}">
                      <a16:colId xmlns:a16="http://schemas.microsoft.com/office/drawing/2014/main" val="1055389534"/>
                    </a:ext>
                  </a:extLst>
                </a:gridCol>
              </a:tblGrid>
              <a:tr h="370840">
                <a:tc>
                  <a:txBody>
                    <a:bodyPr/>
                    <a:lstStyle/>
                    <a:p>
                      <a:r>
                        <a:rPr lang="en-GB" sz="1400" dirty="0"/>
                        <a:t>Key Performance Indicator</a:t>
                      </a:r>
                    </a:p>
                  </a:txBody>
                  <a:tcPr>
                    <a:solidFill>
                      <a:srgbClr val="CCCCFF"/>
                    </a:solidFill>
                  </a:tcPr>
                </a:tc>
                <a:tc>
                  <a:txBody>
                    <a:bodyPr/>
                    <a:lstStyle/>
                    <a:p>
                      <a:r>
                        <a:rPr lang="en-GB" sz="1400" dirty="0"/>
                        <a:t>Expectation of Spoke</a:t>
                      </a:r>
                    </a:p>
                  </a:txBody>
                  <a:tcPr>
                    <a:solidFill>
                      <a:srgbClr val="CCCCFF"/>
                    </a:solidFill>
                  </a:tcPr>
                </a:tc>
                <a:extLst>
                  <a:ext uri="{0D108BD9-81ED-4DB2-BD59-A6C34878D82A}">
                    <a16:rowId xmlns:a16="http://schemas.microsoft.com/office/drawing/2014/main" val="1743062783"/>
                  </a:ext>
                </a:extLst>
              </a:tr>
              <a:tr h="370840">
                <a:tc>
                  <a:txBody>
                    <a:bodyPr/>
                    <a:lstStyle/>
                    <a:p>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r>
                        <a:rPr lang="en-GB" sz="1400" dirty="0"/>
                        <a:t>All family hub campaigns and pathways are displayed and promoted to families.</a:t>
                      </a:r>
                    </a:p>
                    <a:p>
                      <a:r>
                        <a:rPr lang="en-GB" sz="1400" dirty="0"/>
                        <a:t>Staff and volunteers are familiar with the pathways and able to target and share with families (for example healthy pregnancy pathway)</a:t>
                      </a:r>
                    </a:p>
                  </a:txBody>
                  <a:tcPr>
                    <a:solidFill>
                      <a:srgbClr val="CCCCFF"/>
                    </a:solidFill>
                  </a:tcPr>
                </a:tc>
                <a:extLst>
                  <a:ext uri="{0D108BD9-81ED-4DB2-BD59-A6C34878D82A}">
                    <a16:rowId xmlns:a16="http://schemas.microsoft.com/office/drawing/2014/main" val="145785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by July 2024 (baseline to be captured via survey) July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Each spoke will be able to share data about the families attending and the services they are accessing or requesting access to.</a:t>
                      </a:r>
                    </a:p>
                  </a:txBody>
                  <a:tcPr>
                    <a:solidFill>
                      <a:srgbClr val="CCCCFF"/>
                    </a:solidFill>
                  </a:tcPr>
                </a:tc>
                <a:extLst>
                  <a:ext uri="{0D108BD9-81ED-4DB2-BD59-A6C34878D82A}">
                    <a16:rowId xmlns:a16="http://schemas.microsoft.com/office/drawing/2014/main" val="2978773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new website by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ndParaRP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a link to Family Hub website on the spoke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include links to Family Hub face-book on the spoke face-book</a:t>
                      </a:r>
                    </a:p>
                  </a:txBody>
                  <a:tcPr>
                    <a:solidFill>
                      <a:srgbClr val="CCCCFF"/>
                    </a:solidFill>
                  </a:tcPr>
                </a:tc>
                <a:extLst>
                  <a:ext uri="{0D108BD9-81ED-4DB2-BD59-A6C34878D82A}">
                    <a16:rowId xmlns:a16="http://schemas.microsoft.com/office/drawing/2014/main" val="3332713887"/>
                  </a:ext>
                </a:extLst>
              </a:tr>
            </a:tbl>
          </a:graphicData>
        </a:graphic>
      </p:graphicFrame>
    </p:spTree>
    <p:extLst>
      <p:ext uri="{BB962C8B-B14F-4D97-AF65-F5344CB8AC3E}">
        <p14:creationId xmlns:p14="http://schemas.microsoft.com/office/powerpoint/2010/main" val="230777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part of the Family Hub Network:</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4216528692"/>
              </p:ext>
            </p:extLst>
          </p:nvPr>
        </p:nvGraphicFramePr>
        <p:xfrm>
          <a:off x="2123603" y="1652646"/>
          <a:ext cx="9238080" cy="4480560"/>
        </p:xfrm>
        <a:graphic>
          <a:graphicData uri="http://schemas.openxmlformats.org/drawingml/2006/table">
            <a:tbl>
              <a:tblPr firstRow="1" bandRow="1">
                <a:tableStyleId>{5C22544A-7EE6-4342-B048-85BDC9FD1C3A}</a:tableStyleId>
              </a:tblPr>
              <a:tblGrid>
                <a:gridCol w="9238080">
                  <a:extLst>
                    <a:ext uri="{9D8B030D-6E8A-4147-A177-3AD203B41FA5}">
                      <a16:colId xmlns:a16="http://schemas.microsoft.com/office/drawing/2014/main" val="263291592"/>
                    </a:ext>
                  </a:extLst>
                </a:gridCol>
              </a:tblGrid>
              <a:tr h="4469480">
                <a:tc>
                  <a:txBody>
                    <a:bodyPr/>
                    <a:lstStyle/>
                    <a:p>
                      <a:pPr marL="285750" indent="-285750">
                        <a:buFont typeface="Arial" panose="020B0604020202020204" pitchFamily="34" charset="0"/>
                        <a:buChar char="•"/>
                      </a:pPr>
                      <a:r>
                        <a:rPr lang="en-GB" sz="1600" b="0" dirty="0">
                          <a:solidFill>
                            <a:schemeClr val="tx1"/>
                          </a:solidFill>
                        </a:rPr>
                        <a:t>Network members are a key part of the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be able to shape services and support for families in their community via the community network meetings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 named Family Hub meet and greet worker who will support them and keep them updated about local services and campaigns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Network members will have access to free training to further support families.</a:t>
                      </a:r>
                    </a:p>
                    <a:p>
                      <a:pPr marL="285750" indent="-285750">
                        <a:buFont typeface="Arial" panose="020B0604020202020204" pitchFamily="34" charset="0"/>
                        <a:buChar cha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have access to free marketing via Family Hub newsletters, social media and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Network members will be able to join family hub meetings and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Each network member will receive a family hub network “sign” to display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solidFill>
                          <a:schemeClr val="tx1"/>
                        </a:solidFill>
                      </a:endParaRPr>
                    </a:p>
                    <a:p>
                      <a:endParaRPr lang="en-GB" sz="16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71724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224127" y="-945476"/>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142489" y="649244"/>
            <a:ext cx="8141642" cy="435089"/>
          </a:xfrm>
        </p:spPr>
        <p:txBody>
          <a:bodyPr>
            <a:normAutofit fontScale="90000"/>
          </a:bodyPr>
          <a:lstStyle/>
          <a:p>
            <a:r>
              <a:rPr lang="en-GB" sz="2800" b="1" dirty="0"/>
              <a:t>Expectations for Family Hub Network Members</a:t>
            </a:r>
          </a:p>
        </p:txBody>
      </p:sp>
      <p:sp>
        <p:nvSpPr>
          <p:cNvPr id="4" name="Content Placeholder 3">
            <a:extLst>
              <a:ext uri="{FF2B5EF4-FFF2-40B4-BE49-F238E27FC236}">
                <a16:creationId xmlns:a16="http://schemas.microsoft.com/office/drawing/2014/main" id="{AF6BBEAC-0A84-42EB-8EDE-52D36F05EEA9}"/>
              </a:ext>
            </a:extLst>
          </p:cNvPr>
          <p:cNvSpPr>
            <a:spLocks noGrp="1"/>
          </p:cNvSpPr>
          <p:nvPr>
            <p:ph idx="1"/>
          </p:nvPr>
        </p:nvSpPr>
        <p:spPr>
          <a:xfrm>
            <a:off x="2020389" y="3727269"/>
            <a:ext cx="9992317" cy="2506712"/>
          </a:xfrm>
        </p:spPr>
        <p:txBody>
          <a:bodyPr>
            <a:normAutofit/>
          </a:bodyPr>
          <a:lstStyle/>
          <a:p>
            <a:pPr marL="0" indent="0">
              <a:buNone/>
            </a:pPr>
            <a:endParaRPr lang="en-GB" sz="5600" dirty="0"/>
          </a:p>
          <a:p>
            <a:endParaRPr lang="en-GB" dirty="0"/>
          </a:p>
          <a:p>
            <a:endParaRPr lang="en-GB" dirty="0"/>
          </a:p>
        </p:txBody>
      </p:sp>
      <p:graphicFrame>
        <p:nvGraphicFramePr>
          <p:cNvPr id="5" name="Table 5">
            <a:extLst>
              <a:ext uri="{FF2B5EF4-FFF2-40B4-BE49-F238E27FC236}">
                <a16:creationId xmlns:a16="http://schemas.microsoft.com/office/drawing/2014/main" id="{237E4766-2006-4CF4-A681-5BAA2D90A15C}"/>
              </a:ext>
            </a:extLst>
          </p:cNvPr>
          <p:cNvGraphicFramePr>
            <a:graphicFrameLocks noGrp="1"/>
          </p:cNvGraphicFramePr>
          <p:nvPr>
            <p:extLst>
              <p:ext uri="{D42A27DB-BD31-4B8C-83A1-F6EECF244321}">
                <p14:modId xmlns:p14="http://schemas.microsoft.com/office/powerpoint/2010/main" val="532571953"/>
              </p:ext>
            </p:extLst>
          </p:nvPr>
        </p:nvGraphicFramePr>
        <p:xfrm>
          <a:off x="2432956" y="1500471"/>
          <a:ext cx="9053649" cy="4998720"/>
        </p:xfrm>
        <a:graphic>
          <a:graphicData uri="http://schemas.openxmlformats.org/drawingml/2006/table">
            <a:tbl>
              <a:tblPr firstRow="1" bandRow="1">
                <a:tableStyleId>{5C22544A-7EE6-4342-B048-85BDC9FD1C3A}</a:tableStyleId>
              </a:tblPr>
              <a:tblGrid>
                <a:gridCol w="9053649">
                  <a:extLst>
                    <a:ext uri="{9D8B030D-6E8A-4147-A177-3AD203B41FA5}">
                      <a16:colId xmlns:a16="http://schemas.microsoft.com/office/drawing/2014/main" val="263291592"/>
                    </a:ext>
                  </a:extLst>
                </a:gridCol>
              </a:tblGrid>
              <a:tr h="4560167">
                <a:tc>
                  <a:txBody>
                    <a:bodyPr/>
                    <a:lstStyle/>
                    <a:p>
                      <a:pPr marL="0" indent="0">
                        <a:buNone/>
                      </a:pPr>
                      <a:endParaRPr lang="en-GB" sz="1400" b="0" dirty="0">
                        <a:solidFill>
                          <a:schemeClr val="tx1"/>
                        </a:solidFill>
                      </a:endParaRPr>
                    </a:p>
                    <a:p>
                      <a:pPr marL="285750" indent="-285750">
                        <a:buFont typeface="Arial" panose="020B0604020202020204" pitchFamily="34" charset="0"/>
                        <a:buChar char="•"/>
                      </a:pPr>
                      <a:r>
                        <a:rPr lang="en-GB" sz="1800" b="0" dirty="0">
                          <a:solidFill>
                            <a:schemeClr val="tx1"/>
                          </a:solidFill>
                        </a:rPr>
                        <a:t>Established provision that is sustainable and already providing high quality services for families</a:t>
                      </a:r>
                    </a:p>
                    <a:p>
                      <a:pPr marL="285750" indent="-285750">
                        <a:buFont typeface="Arial" panose="020B0604020202020204" pitchFamily="34" charset="0"/>
                        <a:buChar char="•"/>
                      </a:pPr>
                      <a:endParaRPr lang="en-GB" sz="1800" b="0" dirty="0">
                        <a:solidFill>
                          <a:schemeClr val="tx1"/>
                        </a:solidFill>
                      </a:endParaRPr>
                    </a:p>
                    <a:p>
                      <a:pPr marL="0" indent="0">
                        <a:buFont typeface="Arial" panose="020B0604020202020204" pitchFamily="34" charset="0"/>
                        <a:buNone/>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Staff and volunteers can evidence a basic knowledge of safeguarding and working with children and families.</a:t>
                      </a:r>
                    </a:p>
                    <a:p>
                      <a:pPr marL="285750" indent="-285750">
                        <a:buFont typeface="Arial" panose="020B0604020202020204" pitchFamily="34" charset="0"/>
                        <a:buChar char="•"/>
                      </a:pPr>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The organisation is part of the Early Help partnership</a:t>
                      </a:r>
                    </a:p>
                    <a:p>
                      <a:pPr marL="285750" indent="-285750">
                        <a:buFont typeface="Arial" panose="020B0604020202020204" pitchFamily="34" charset="0"/>
                        <a:buChar cha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Staff and volunteers are willing to attend further training linked to Family Hubs and Early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Representative from the network organisation will be welcome to attend and contribute to their local community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dirty="0">
                        <a:solidFill>
                          <a:schemeClr val="tx1"/>
                        </a:solidFill>
                      </a:endParaRP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10013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fontScale="90000"/>
          </a:bodyPr>
          <a:lstStyle/>
          <a:p>
            <a:r>
              <a:rPr lang="en-GB" sz="2400" b="1" dirty="0"/>
              <a:t>Key Performance Indicators that Network members could contribute to.</a:t>
            </a:r>
          </a:p>
        </p:txBody>
      </p:sp>
      <p:graphicFrame>
        <p:nvGraphicFramePr>
          <p:cNvPr id="4" name="Table 4">
            <a:extLst>
              <a:ext uri="{FF2B5EF4-FFF2-40B4-BE49-F238E27FC236}">
                <a16:creationId xmlns:a16="http://schemas.microsoft.com/office/drawing/2014/main" id="{A9C4DBA8-E2B2-4276-BF03-CF6D786068F9}"/>
              </a:ext>
            </a:extLst>
          </p:cNvPr>
          <p:cNvGraphicFramePr>
            <a:graphicFrameLocks noGrp="1"/>
          </p:cNvGraphicFramePr>
          <p:nvPr>
            <p:extLst>
              <p:ext uri="{D42A27DB-BD31-4B8C-83A1-F6EECF244321}">
                <p14:modId xmlns:p14="http://schemas.microsoft.com/office/powerpoint/2010/main" val="1143194236"/>
              </p:ext>
            </p:extLst>
          </p:nvPr>
        </p:nvGraphicFramePr>
        <p:xfrm>
          <a:off x="1797269" y="1320803"/>
          <a:ext cx="10205546" cy="5303997"/>
        </p:xfrm>
        <a:graphic>
          <a:graphicData uri="http://schemas.openxmlformats.org/drawingml/2006/table">
            <a:tbl>
              <a:tblPr firstRow="1" bandRow="1">
                <a:tableStyleId>{5C22544A-7EE6-4342-B048-85BDC9FD1C3A}</a:tableStyleId>
              </a:tblPr>
              <a:tblGrid>
                <a:gridCol w="5102773">
                  <a:extLst>
                    <a:ext uri="{9D8B030D-6E8A-4147-A177-3AD203B41FA5}">
                      <a16:colId xmlns:a16="http://schemas.microsoft.com/office/drawing/2014/main" val="505314142"/>
                    </a:ext>
                  </a:extLst>
                </a:gridCol>
                <a:gridCol w="5102773">
                  <a:extLst>
                    <a:ext uri="{9D8B030D-6E8A-4147-A177-3AD203B41FA5}">
                      <a16:colId xmlns:a16="http://schemas.microsoft.com/office/drawing/2014/main" val="1055389534"/>
                    </a:ext>
                  </a:extLst>
                </a:gridCol>
              </a:tblGrid>
              <a:tr h="276769">
                <a:tc>
                  <a:txBody>
                    <a:bodyPr/>
                    <a:lstStyle/>
                    <a:p>
                      <a:r>
                        <a:rPr lang="en-GB" sz="1400" dirty="0"/>
                        <a:t>Key Performance Indicator</a:t>
                      </a:r>
                    </a:p>
                  </a:txBody>
                  <a:tcPr>
                    <a:solidFill>
                      <a:srgbClr val="CCCCFF"/>
                    </a:solidFill>
                  </a:tcPr>
                </a:tc>
                <a:tc>
                  <a:txBody>
                    <a:bodyPr/>
                    <a:lstStyle/>
                    <a:p>
                      <a:r>
                        <a:rPr lang="en-GB" sz="1400" dirty="0"/>
                        <a:t>Contribution from Networks</a:t>
                      </a:r>
                    </a:p>
                  </a:txBody>
                  <a:tcPr>
                    <a:solidFill>
                      <a:srgbClr val="CCCCFF"/>
                    </a:solidFill>
                  </a:tcPr>
                </a:tc>
                <a:extLst>
                  <a:ext uri="{0D108BD9-81ED-4DB2-BD59-A6C34878D82A}">
                    <a16:rowId xmlns:a16="http://schemas.microsoft.com/office/drawing/2014/main" val="1743062783"/>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20% Increase in the number of families registered with the Family Hub (From Children's Centre's 22/23 baseline) by July 2024</a:t>
                      </a:r>
                    </a:p>
                  </a:txBody>
                  <a:tcPr>
                    <a:solidFill>
                      <a:srgbClr val="CCCCFF"/>
                    </a:solidFill>
                  </a:tcPr>
                </a:tc>
                <a:tc>
                  <a:txBody>
                    <a:bodyPr/>
                    <a:lstStyle/>
                    <a:p>
                      <a:r>
                        <a:rPr lang="en-GB" sz="1400" dirty="0"/>
                        <a:t>To support families to register for Family hub, sharing the services and support available</a:t>
                      </a:r>
                    </a:p>
                  </a:txBody>
                  <a:tcPr>
                    <a:solidFill>
                      <a:srgbClr val="CCCCFF"/>
                    </a:solidFill>
                  </a:tcPr>
                </a:tc>
                <a:extLst>
                  <a:ext uri="{0D108BD9-81ED-4DB2-BD59-A6C34878D82A}">
                    <a16:rowId xmlns:a16="http://schemas.microsoft.com/office/drawing/2014/main" val="1457855085"/>
                  </a:ext>
                </a:extLst>
              </a:tr>
              <a:tr h="526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Increase the percentage of children eligible for ELT that access their entitlement.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To promote ELT with families, supporting applications and finding childcare.</a:t>
                      </a:r>
                    </a:p>
                  </a:txBody>
                  <a:tcPr>
                    <a:solidFill>
                      <a:srgbClr val="CCCCFF"/>
                    </a:solidFill>
                  </a:tcPr>
                </a:tc>
                <a:extLst>
                  <a:ext uri="{0D108BD9-81ED-4DB2-BD59-A6C34878D82A}">
                    <a16:rowId xmlns:a16="http://schemas.microsoft.com/office/drawing/2014/main" val="2978773927"/>
                  </a:ext>
                </a:extLst>
              </a:tr>
              <a:tr h="517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60% Parents will know how to access Family Hubs services by July 2024 (Via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All network staff and volunteers understand the family hub offer and able to signpost/ handhold families to access further support </a:t>
                      </a:r>
                    </a:p>
                  </a:txBody>
                  <a:tcPr>
                    <a:solidFill>
                      <a:srgbClr val="CCCCFF"/>
                    </a:solidFill>
                  </a:tcPr>
                </a:tc>
                <a:extLst>
                  <a:ext uri="{0D108BD9-81ED-4DB2-BD59-A6C34878D82A}">
                    <a16:rowId xmlns:a16="http://schemas.microsoft.com/office/drawing/2014/main" val="3332713887"/>
                  </a:ext>
                </a:extLst>
              </a:tr>
              <a:tr h="73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Uptake of FH Services is more reflective of community make-up (Current access data to be analysed to identify which communities aren't accessing services and to set target) by July24</a:t>
                      </a:r>
                    </a:p>
                  </a:txBody>
                  <a:tcPr>
                    <a:solidFill>
                      <a:srgbClr val="CCCCFF"/>
                    </a:solidFill>
                  </a:tcPr>
                </a:tc>
                <a:tc>
                  <a:txBody>
                    <a:bodyPr/>
                    <a:lstStyle/>
                    <a:p>
                      <a:r>
                        <a:rPr lang="en-GB" sz="1400" dirty="0"/>
                        <a:t>By supporting family registrations with families this data will be captured and analysed.</a:t>
                      </a:r>
                    </a:p>
                  </a:txBody>
                  <a:tcPr>
                    <a:solidFill>
                      <a:srgbClr val="CCCCFF"/>
                    </a:solidFill>
                  </a:tcPr>
                </a:tc>
                <a:extLst>
                  <a:ext uri="{0D108BD9-81ED-4DB2-BD59-A6C34878D82A}">
                    <a16:rowId xmlns:a16="http://schemas.microsoft.com/office/drawing/2014/main" val="728580017"/>
                  </a:ext>
                </a:extLst>
              </a:tr>
              <a:tr h="546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service users will report positive experience of Family Hub Services by July 2024(Via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  Staff/ volunteers encouraged to attend Family Hub events and meetings</a:t>
                      </a:r>
                    </a:p>
                  </a:txBody>
                  <a:tcPr>
                    <a:solidFill>
                      <a:srgbClr val="CCCCFF"/>
                    </a:solidFill>
                  </a:tcPr>
                </a:tc>
                <a:extLst>
                  <a:ext uri="{0D108BD9-81ED-4DB2-BD59-A6C34878D82A}">
                    <a16:rowId xmlns:a16="http://schemas.microsoft.com/office/drawing/2014/main" val="380798223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50% Increase in engagement by fathers/male carers (baseline to be captured from Children's Centres data)</a:t>
                      </a:r>
                    </a:p>
                  </a:txBody>
                  <a:tcPr>
                    <a:solidFill>
                      <a:srgbClr val="CCCCFF"/>
                    </a:solidFill>
                  </a:tcPr>
                </a:tc>
                <a:tc>
                  <a:txBody>
                    <a:bodyPr/>
                    <a:lstStyle/>
                    <a:p>
                      <a:r>
                        <a:rPr lang="en-GB" sz="1400" dirty="0"/>
                        <a:t>Staff and volunteers to be knowledgeable on services and support available specifically for dads / male carers</a:t>
                      </a:r>
                    </a:p>
                  </a:txBody>
                  <a:tcPr>
                    <a:solidFill>
                      <a:srgbClr val="CCCCFF"/>
                    </a:solidFill>
                  </a:tcPr>
                </a:tc>
                <a:extLst>
                  <a:ext uri="{0D108BD9-81ED-4DB2-BD59-A6C34878D82A}">
                    <a16:rowId xmlns:a16="http://schemas.microsoft.com/office/drawing/2014/main" val="3996275561"/>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of families feel that pathways are clear and easy to navigate by July 2024 (to be captured by survey)</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All family hub campaigns and pathways are displayed and promoted to families.</a:t>
                      </a:r>
                    </a:p>
                  </a:txBody>
                  <a:tcPr>
                    <a:solidFill>
                      <a:srgbClr val="CCCCFF"/>
                    </a:solidFill>
                  </a:tcPr>
                </a:tc>
                <a:extLst>
                  <a:ext uri="{0D108BD9-81ED-4DB2-BD59-A6C34878D82A}">
                    <a16:rowId xmlns:a16="http://schemas.microsoft.com/office/drawing/2014/main" val="807108627"/>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80% Families report positive, supporting relationships with Family Hub practitioners and peer supporters </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Accessible, inclusive and welcoming to all families</a:t>
                      </a:r>
                    </a:p>
                    <a:p>
                      <a:endParaRPr lang="en-GB" sz="1400" dirty="0"/>
                    </a:p>
                  </a:txBody>
                  <a:tcPr>
                    <a:solidFill>
                      <a:srgbClr val="CCCCFF"/>
                    </a:solidFill>
                  </a:tcPr>
                </a:tc>
                <a:extLst>
                  <a:ext uri="{0D108BD9-81ED-4DB2-BD59-A6C34878D82A}">
                    <a16:rowId xmlns:a16="http://schemas.microsoft.com/office/drawing/2014/main" val="3905259909"/>
                  </a:ext>
                </a:extLst>
              </a:tr>
              <a:tr h="534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10,000 families to access information and services via Family Hub website by March 2024</a:t>
                      </a:r>
                    </a:p>
                  </a:txBody>
                  <a:tcPr>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display and promote the Family Hub website</a:t>
                      </a:r>
                    </a:p>
                    <a:p>
                      <a:endParaRPr lang="en-GB" sz="1400" dirty="0"/>
                    </a:p>
                  </a:txBody>
                  <a:tcPr>
                    <a:solidFill>
                      <a:srgbClr val="CCCCFF"/>
                    </a:solidFill>
                  </a:tcPr>
                </a:tc>
                <a:extLst>
                  <a:ext uri="{0D108BD9-81ED-4DB2-BD59-A6C34878D82A}">
                    <a16:rowId xmlns:a16="http://schemas.microsoft.com/office/drawing/2014/main" val="2345945073"/>
                  </a:ext>
                </a:extLst>
              </a:tr>
            </a:tbl>
          </a:graphicData>
        </a:graphic>
      </p:graphicFrame>
    </p:spTree>
    <p:extLst>
      <p:ext uri="{BB962C8B-B14F-4D97-AF65-F5344CB8AC3E}">
        <p14:creationId xmlns:p14="http://schemas.microsoft.com/office/powerpoint/2010/main" val="54498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6782449" y="4494740"/>
            <a:ext cx="3962854" cy="793952"/>
          </a:xfrm>
          <a:prstGeom prst="rect">
            <a:avLst/>
          </a:prstGeom>
        </p:spPr>
      </p:pic>
      <p:grpSp>
        <p:nvGrpSpPr>
          <p:cNvPr id="10" name="Group 9">
            <a:extLst>
              <a:ext uri="{FF2B5EF4-FFF2-40B4-BE49-F238E27FC236}">
                <a16:creationId xmlns:a16="http://schemas.microsoft.com/office/drawing/2014/main" id="{41E7D883-48D9-B49A-9FDF-59F3156C175F}"/>
              </a:ext>
            </a:extLst>
          </p:cNvPr>
          <p:cNvGrpSpPr/>
          <p:nvPr/>
        </p:nvGrpSpPr>
        <p:grpSpPr>
          <a:xfrm>
            <a:off x="10016549" y="6228815"/>
            <a:ext cx="1850095" cy="338550"/>
            <a:chOff x="7872413" y="6234993"/>
            <a:chExt cx="1850095" cy="338550"/>
          </a:xfrm>
        </p:grpSpPr>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7872413" y="6234993"/>
              <a:ext cx="717631" cy="338550"/>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8754063" y="6296688"/>
              <a:ext cx="968445" cy="276698"/>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5"/>
          <a:stretch>
            <a:fillRect/>
          </a:stretch>
        </p:blipFill>
        <p:spPr>
          <a:xfrm>
            <a:off x="5313444" y="290635"/>
            <a:ext cx="6553200" cy="203200"/>
          </a:xfrm>
          <a:prstGeom prst="rect">
            <a:avLst/>
          </a:prstGeom>
        </p:spPr>
      </p:pic>
      <p:pic>
        <p:nvPicPr>
          <p:cNvPr id="6" name="Picture 5" descr="A puzzle of a family&#10;&#10;Description automatically generated">
            <a:extLst>
              <a:ext uri="{FF2B5EF4-FFF2-40B4-BE49-F238E27FC236}">
                <a16:creationId xmlns:a16="http://schemas.microsoft.com/office/drawing/2014/main" id="{4EA225EB-616A-6547-4A47-8D12A4ABF013}"/>
              </a:ext>
            </a:extLst>
          </p:cNvPr>
          <p:cNvPicPr>
            <a:picLocks noChangeAspect="1"/>
          </p:cNvPicPr>
          <p:nvPr/>
        </p:nvPicPr>
        <p:blipFill>
          <a:blip r:embed="rId6"/>
          <a:stretch>
            <a:fillRect/>
          </a:stretch>
        </p:blipFill>
        <p:spPr>
          <a:xfrm>
            <a:off x="-1209589" y="0"/>
            <a:ext cx="7214973" cy="6890299"/>
          </a:xfrm>
          <a:prstGeom prst="rect">
            <a:avLst/>
          </a:prstGeom>
        </p:spPr>
      </p:pic>
      <p:sp>
        <p:nvSpPr>
          <p:cNvPr id="9" name="TextBox 8">
            <a:extLst>
              <a:ext uri="{FF2B5EF4-FFF2-40B4-BE49-F238E27FC236}">
                <a16:creationId xmlns:a16="http://schemas.microsoft.com/office/drawing/2014/main" id="{8C14F889-76C5-3B7D-5354-FE24AC2F8FFB}"/>
              </a:ext>
            </a:extLst>
          </p:cNvPr>
          <p:cNvSpPr txBox="1"/>
          <p:nvPr/>
        </p:nvSpPr>
        <p:spPr>
          <a:xfrm>
            <a:off x="6600676" y="1069546"/>
            <a:ext cx="5257466" cy="3046988"/>
          </a:xfrm>
          <a:prstGeom prst="rect">
            <a:avLst/>
          </a:prstGeom>
          <a:noFill/>
        </p:spPr>
        <p:txBody>
          <a:bodyPr wrap="square" rtlCol="0">
            <a:spAutoFit/>
          </a:bodyPr>
          <a:lstStyle/>
          <a:p>
            <a:r>
              <a:rPr lang="en-GB" sz="4800" b="1" dirty="0">
                <a:solidFill>
                  <a:srgbClr val="12284B"/>
                </a:solidFill>
                <a:effectLst/>
                <a:latin typeface="Acumin Pro Wide" panose="020B0505020202020204" pitchFamily="34" charset="77"/>
              </a:rPr>
              <a:t>Thank you for your time we </a:t>
            </a:r>
            <a:r>
              <a:rPr lang="en-GB" sz="4800" b="1" dirty="0">
                <a:solidFill>
                  <a:srgbClr val="B04EC5"/>
                </a:solidFill>
                <a:effectLst/>
                <a:latin typeface="Acumin Pro Wide" panose="020B0505020202020204" pitchFamily="34" charset="77"/>
              </a:rPr>
              <a:t>welcome your questions</a:t>
            </a:r>
            <a:endParaRPr lang="en-GB" sz="4800" dirty="0">
              <a:solidFill>
                <a:srgbClr val="B04EC5"/>
              </a:solidFill>
              <a:effectLst/>
              <a:latin typeface="Acumin Pro Wide" panose="020B0505020202020204" pitchFamily="34" charset="77"/>
            </a:endParaRPr>
          </a:p>
        </p:txBody>
      </p:sp>
    </p:spTree>
    <p:extLst>
      <p:ext uri="{BB962C8B-B14F-4D97-AF65-F5344CB8AC3E}">
        <p14:creationId xmlns:p14="http://schemas.microsoft.com/office/powerpoint/2010/main" val="355534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2862322"/>
          </a:xfrm>
          <a:prstGeom prst="rect">
            <a:avLst/>
          </a:prstGeom>
        </p:spPr>
        <p:txBody>
          <a:bodyPr wrap="square">
            <a:spAutoFit/>
          </a:bodyPr>
          <a:lstStyle/>
          <a:p>
            <a:r>
              <a:rPr lang="en-GB" dirty="0">
                <a:solidFill>
                  <a:srgbClr val="15274B"/>
                </a:solidFill>
                <a:latin typeface="Acumin Pro Wide" panose="020B0505020202020204"/>
              </a:rPr>
              <a:t>This is an overview of the proposed model for Family Hubs and includes the following: </a:t>
            </a:r>
          </a:p>
          <a:p>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definitions for a Spoke and a network member</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r>
              <a:rPr lang="en-GB" dirty="0">
                <a:solidFill>
                  <a:srgbClr val="15274B"/>
                </a:solidFill>
                <a:latin typeface="Acumin Pro Wide" panose="020B0505020202020204"/>
              </a:rPr>
              <a:t>The Family Hub model</a:t>
            </a:r>
          </a:p>
          <a:p>
            <a:pPr marL="285750" indent="-285750">
              <a:buFont typeface="Arial" panose="020B0604020202020204" pitchFamily="34" charset="0"/>
              <a:buChar char="•"/>
            </a:pPr>
            <a:endParaRPr lang="en-GB" dirty="0">
              <a:solidFill>
                <a:srgbClr val="15274B"/>
              </a:solidFill>
              <a:latin typeface="Acumin Pro Wide" panose="020B0505020202020204"/>
            </a:endParaRPr>
          </a:p>
          <a:p>
            <a:pPr marL="285750" indent="-285750">
              <a:buFont typeface="Arial" panose="020B0604020202020204" pitchFamily="34" charset="0"/>
              <a:buChar char="•"/>
            </a:pPr>
            <a:endParaRPr lang="en-GB" dirty="0">
              <a:solidFill>
                <a:srgbClr val="15274B"/>
              </a:solidFill>
              <a:latin typeface="Acumin Pro Wide" panose="020B0505020202020204"/>
            </a:endParaRPr>
          </a:p>
          <a:p>
            <a:endParaRPr lang="en-GB" dirty="0">
              <a:solidFill>
                <a:srgbClr val="15274B"/>
              </a:solidFill>
              <a:latin typeface="Acumin Pro Wide" panose="020B0505020202020204"/>
            </a:endParaRPr>
          </a:p>
          <a:p>
            <a:endParaRPr lang="en-GB" dirty="0">
              <a:solidFill>
                <a:srgbClr val="15274B"/>
              </a:solidFill>
              <a:latin typeface="Acumin Pro Wide" panose="020B0505020202020204"/>
            </a:endParaRPr>
          </a:p>
        </p:txBody>
      </p:sp>
      <p:sp>
        <p:nvSpPr>
          <p:cNvPr id="10" name="TextBox 9">
            <a:extLst>
              <a:ext uri="{FF2B5EF4-FFF2-40B4-BE49-F238E27FC236}">
                <a16:creationId xmlns:a16="http://schemas.microsoft.com/office/drawing/2014/main" id="{1EE7594D-31CE-4060-A580-9D7F53C903BF}"/>
              </a:ext>
            </a:extLst>
          </p:cNvPr>
          <p:cNvSpPr txBox="1"/>
          <p:nvPr/>
        </p:nvSpPr>
        <p:spPr>
          <a:xfrm>
            <a:off x="2227027" y="607616"/>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Family Hub Model </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39566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5" name="Rectangle 4">
            <a:extLst>
              <a:ext uri="{FF2B5EF4-FFF2-40B4-BE49-F238E27FC236}">
                <a16:creationId xmlns:a16="http://schemas.microsoft.com/office/drawing/2014/main" id="{742A75F8-0437-4523-89C4-776C3E7FE6DA}"/>
              </a:ext>
            </a:extLst>
          </p:cNvPr>
          <p:cNvSpPr/>
          <p:nvPr/>
        </p:nvSpPr>
        <p:spPr>
          <a:xfrm>
            <a:off x="2423906" y="1720839"/>
            <a:ext cx="8000318" cy="3693319"/>
          </a:xfrm>
          <a:prstGeom prst="rect">
            <a:avLst/>
          </a:prstGeom>
        </p:spPr>
        <p:txBody>
          <a:bodyPr wrap="square">
            <a:spAutoFit/>
          </a:bodyPr>
          <a:lstStyle/>
          <a:p>
            <a:r>
              <a:rPr lang="en-GB" dirty="0">
                <a:solidFill>
                  <a:srgbClr val="15274B"/>
                </a:solidFill>
                <a:latin typeface="Acumin Pro Wide" panose="020B0505020202020204"/>
              </a:rPr>
              <a:t>Family hubs are a place-based way of joining up locally in the planning and delivery of family services. They bring services together to improve access, improve the connections between families, professionals, services, and providers, and put relationships at the heart of family support. Family hubs offer support to families from conception and two, and to those with children of all ages, which is 0-19 or up to 25 for those with special educational needs and disabilities (SEND), with a great Start for Life offer at their core. </a:t>
            </a:r>
          </a:p>
          <a:p>
            <a:endParaRPr lang="en-GB" dirty="0">
              <a:solidFill>
                <a:srgbClr val="15274B"/>
              </a:solidFill>
              <a:latin typeface="Acumin Pro Wide" panose="020B0505020202020204"/>
            </a:endParaRPr>
          </a:p>
          <a:p>
            <a:r>
              <a:rPr lang="en-GB" dirty="0">
                <a:solidFill>
                  <a:srgbClr val="15274B"/>
                </a:solidFill>
                <a:latin typeface="Acumin Pro Wide" panose="020B0505020202020204"/>
              </a:rPr>
              <a:t>The relationships between the Family Hub, families and other delivery sites are equally important to ensure a whole family approach and, as far as possible, a seamless, integrated service. An indication that a Family Hub is working well is when a family need tell their story only once and services and people then work together to give that family the support they need.</a:t>
            </a:r>
          </a:p>
        </p:txBody>
      </p:sp>
      <p:sp>
        <p:nvSpPr>
          <p:cNvPr id="10" name="TextBox 9">
            <a:extLst>
              <a:ext uri="{FF2B5EF4-FFF2-40B4-BE49-F238E27FC236}">
                <a16:creationId xmlns:a16="http://schemas.microsoft.com/office/drawing/2014/main" id="{1EE7594D-31CE-4060-A580-9D7F53C903BF}"/>
              </a:ext>
            </a:extLst>
          </p:cNvPr>
          <p:cNvSpPr txBox="1"/>
          <p:nvPr/>
        </p:nvSpPr>
        <p:spPr>
          <a:xfrm>
            <a:off x="1838613" y="583557"/>
            <a:ext cx="9423628" cy="584775"/>
          </a:xfrm>
          <a:prstGeom prst="rect">
            <a:avLst/>
          </a:prstGeom>
          <a:noFill/>
        </p:spPr>
        <p:txBody>
          <a:bodyPr wrap="square" rtlCol="0">
            <a:spAutoFit/>
          </a:bodyPr>
          <a:lstStyle/>
          <a:p>
            <a:pPr algn="ctr"/>
            <a:r>
              <a:rPr lang="en-GB" sz="3200" b="1" dirty="0">
                <a:solidFill>
                  <a:srgbClr val="12284B"/>
                </a:solidFill>
                <a:latin typeface="Acumin Pro Wide" panose="020B0505020202020204" pitchFamily="34" charset="77"/>
              </a:rPr>
              <a:t>Our aim for Hubs, Spokes and Network partners</a:t>
            </a:r>
            <a:endParaRPr lang="en-GB" sz="3200" dirty="0">
              <a:solidFill>
                <a:srgbClr val="12284B"/>
              </a:solidFill>
              <a:effectLst/>
              <a:latin typeface="Acumin Pro Wide" panose="020B0505020202020204" pitchFamily="34" charset="77"/>
            </a:endParaRPr>
          </a:p>
        </p:txBody>
      </p:sp>
    </p:spTree>
    <p:extLst>
      <p:ext uri="{BB962C8B-B14F-4D97-AF65-F5344CB8AC3E}">
        <p14:creationId xmlns:p14="http://schemas.microsoft.com/office/powerpoint/2010/main" val="12330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2571663" cy="2460255"/>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1352550" y="1246094"/>
            <a:ext cx="10001249" cy="5050594"/>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There are 7 Family Hubs – 1 in each town and 2 in West Bromwich</a:t>
            </a:r>
          </a:p>
          <a:p>
            <a:pPr algn="l"/>
            <a:r>
              <a:rPr lang="en-GB" dirty="0"/>
              <a:t>3 of the Children Centre Satellite Sites are spokes including: Wednesbury North, Galton Valley (Smethwick) and Happy Faces (Rowley Regis).</a:t>
            </a:r>
          </a:p>
          <a:p>
            <a:pPr algn="l"/>
            <a:r>
              <a:rPr lang="en-GB" dirty="0"/>
              <a:t>The remaining 2 satellite sites (Flying Start and Great Bridge) are part of the Family Hub network</a:t>
            </a:r>
          </a:p>
          <a:p>
            <a:pPr algn="l"/>
            <a:r>
              <a:rPr lang="en-GB" dirty="0"/>
              <a:t>The Child Development Centre is our specialist Spoke</a:t>
            </a:r>
          </a:p>
          <a:p>
            <a:pPr algn="l"/>
            <a:r>
              <a:rPr lang="en-GB" dirty="0"/>
              <a:t>We have 9 additional community Spokes these are </a:t>
            </a:r>
          </a:p>
          <a:p>
            <a:pPr marL="342900" indent="-342900" algn="l">
              <a:buFont typeface="Arial" panose="020B0604020202020204" pitchFamily="34" charset="0"/>
              <a:buChar char="•"/>
            </a:pPr>
            <a:r>
              <a:rPr lang="en-GB" dirty="0"/>
              <a:t>New Beginnings – Smethwick </a:t>
            </a:r>
          </a:p>
          <a:p>
            <a:pPr marL="342900" indent="-342900" algn="l">
              <a:buFont typeface="Arial" panose="020B0604020202020204" pitchFamily="34" charset="0"/>
              <a:buChar char="•"/>
            </a:pPr>
            <a:r>
              <a:rPr lang="en-GB" dirty="0"/>
              <a:t>Pathway Progress - Smethwick</a:t>
            </a:r>
          </a:p>
          <a:p>
            <a:pPr marL="342900" indent="-342900" algn="l">
              <a:buFont typeface="Arial" panose="020B0604020202020204" pitchFamily="34" charset="0"/>
              <a:buChar char="•"/>
            </a:pPr>
            <a:r>
              <a:rPr lang="en-GB" dirty="0"/>
              <a:t>Ferndale Primary School – Great Barr </a:t>
            </a:r>
          </a:p>
          <a:p>
            <a:pPr marL="342900" indent="-342900" algn="l">
              <a:buFont typeface="Arial" panose="020B0604020202020204" pitchFamily="34" charset="0"/>
              <a:buChar char="•"/>
            </a:pPr>
            <a:r>
              <a:rPr lang="en-GB" dirty="0"/>
              <a:t>Yew Tree Primary School – Yew Tree Gret Barr</a:t>
            </a:r>
          </a:p>
          <a:p>
            <a:pPr marL="342900" indent="-342900" algn="l">
              <a:buFont typeface="Arial" panose="020B0604020202020204" pitchFamily="34" charset="0"/>
              <a:buChar char="•"/>
            </a:pPr>
            <a:r>
              <a:rPr lang="en-GB" dirty="0"/>
              <a:t>Harvill’s Hawthorne Primary School – West Bromwich </a:t>
            </a:r>
          </a:p>
          <a:p>
            <a:pPr marL="342900" indent="-342900" algn="l">
              <a:buFont typeface="Arial" panose="020B0604020202020204" pitchFamily="34" charset="0"/>
              <a:buChar char="•"/>
            </a:pPr>
            <a:r>
              <a:rPr lang="en-GB" dirty="0"/>
              <a:t>4 Community Trust – West Bromwich</a:t>
            </a:r>
          </a:p>
          <a:p>
            <a:pPr marL="342900" indent="-342900" algn="l">
              <a:buFont typeface="Arial" panose="020B0604020202020204" pitchFamily="34" charset="0"/>
              <a:buChar char="•"/>
            </a:pPr>
            <a:r>
              <a:rPr lang="en-GB" dirty="0"/>
              <a:t>SWEDA – West Bromwich  </a:t>
            </a:r>
          </a:p>
          <a:p>
            <a:pPr marL="342900" indent="-342900" algn="l">
              <a:buFont typeface="Arial" panose="020B0604020202020204" pitchFamily="34" charset="0"/>
              <a:buChar char="•"/>
            </a:pPr>
            <a:r>
              <a:rPr lang="en-GB" dirty="0"/>
              <a:t>Life in Community – Tipton </a:t>
            </a:r>
          </a:p>
          <a:p>
            <a:pPr marL="342900" indent="-342900" algn="l">
              <a:buFont typeface="Arial" panose="020B0604020202020204" pitchFamily="34" charset="0"/>
              <a:buChar char="•"/>
            </a:pPr>
            <a:r>
              <a:rPr lang="en-GB" dirty="0"/>
              <a:t>Salvation Army – Oldbury </a:t>
            </a:r>
          </a:p>
          <a:p>
            <a:pPr marL="342900" indent="-342900" algn="l">
              <a:buFont typeface="Arial" panose="020B0604020202020204" pitchFamily="34" charset="0"/>
              <a:buChar char="•"/>
            </a:pPr>
            <a:endParaRPr lang="en-GB" dirty="0"/>
          </a:p>
          <a:p>
            <a:pPr algn="l"/>
            <a:r>
              <a:rPr lang="en-GB" dirty="0"/>
              <a:t>We also have a Mobile Spoke that visits various locations across Sandwell </a:t>
            </a:r>
          </a:p>
          <a:p>
            <a:pPr marL="342900" indent="-342900" algn="l">
              <a:buFont typeface="Arial" panose="020B0604020202020204" pitchFamily="34" charset="0"/>
              <a:buChar char="•"/>
            </a:pPr>
            <a:endParaRPr lang="en-GB" dirty="0"/>
          </a:p>
          <a:p>
            <a:endParaRPr lang="en-GB" dirty="0"/>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Story So Far</a:t>
            </a:r>
          </a:p>
        </p:txBody>
      </p:sp>
    </p:spTree>
    <p:extLst>
      <p:ext uri="{BB962C8B-B14F-4D97-AF65-F5344CB8AC3E}">
        <p14:creationId xmlns:p14="http://schemas.microsoft.com/office/powerpoint/2010/main" val="231307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2609763" cy="2496705"/>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1" name="Content Placeholder 2">
            <a:extLst>
              <a:ext uri="{FF2B5EF4-FFF2-40B4-BE49-F238E27FC236}">
                <a16:creationId xmlns:a16="http://schemas.microsoft.com/office/drawing/2014/main" id="{B25635C1-7983-49FE-B79F-47ECB7DF644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This model operates in each of the Sandwell Towns</a:t>
            </a:r>
          </a:p>
          <a:p>
            <a:pPr marL="342900" indent="-342900" algn="l">
              <a:buFont typeface="Arial" panose="020B0604020202020204" pitchFamily="34" charset="0"/>
              <a:buChar char="•"/>
            </a:pPr>
            <a:r>
              <a:rPr lang="en-GB" dirty="0"/>
              <a:t>The network includes all partners and stakeholders in the town that support babies, children and families.</a:t>
            </a:r>
          </a:p>
          <a:p>
            <a:pPr marL="342900" indent="-342900" algn="l">
              <a:buFont typeface="Arial" panose="020B0604020202020204" pitchFamily="34" charset="0"/>
              <a:buChar char="•"/>
            </a:pPr>
            <a:r>
              <a:rPr lang="en-GB" dirty="0"/>
              <a:t>The network members could include schools, library’s, health centres, children centre satellites and our voluntary sector.</a:t>
            </a:r>
          </a:p>
          <a:p>
            <a:pPr marL="342900" indent="-342900" algn="l">
              <a:buFont typeface="Arial" panose="020B0604020202020204" pitchFamily="34" charset="0"/>
              <a:buChar char="•"/>
            </a:pPr>
            <a:r>
              <a:rPr lang="en-GB" dirty="0"/>
              <a:t>Network members will come together regularly to share updates, challenges and good practice at termly community network meetings.</a:t>
            </a:r>
          </a:p>
          <a:p>
            <a:pPr marL="342900" indent="-342900" algn="l">
              <a:buFont typeface="Arial" panose="020B0604020202020204" pitchFamily="34" charset="0"/>
              <a:buChar char="•"/>
            </a:pPr>
            <a:r>
              <a:rPr lang="en-GB" dirty="0"/>
              <a:t>Our network is a web of services for families, that connect together to ensure families can receive the support they need where they want to receive it.</a:t>
            </a:r>
          </a:p>
        </p:txBody>
      </p:sp>
      <p:sp>
        <p:nvSpPr>
          <p:cNvPr id="12" name="Title 1">
            <a:extLst>
              <a:ext uri="{FF2B5EF4-FFF2-40B4-BE49-F238E27FC236}">
                <a16:creationId xmlns:a16="http://schemas.microsoft.com/office/drawing/2014/main" id="{40A0A852-AB30-4F53-B7F8-684A4824F1A7}"/>
              </a:ext>
            </a:extLst>
          </p:cNvPr>
          <p:cNvSpPr txBox="1">
            <a:spLocks/>
          </p:cNvSpPr>
          <p:nvPr/>
        </p:nvSpPr>
        <p:spPr>
          <a:xfrm>
            <a:off x="838200" y="365125"/>
            <a:ext cx="10515600" cy="88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The Family Hub, Spoke and Network Model</a:t>
            </a:r>
          </a:p>
        </p:txBody>
      </p:sp>
    </p:spTree>
    <p:extLst>
      <p:ext uri="{BB962C8B-B14F-4D97-AF65-F5344CB8AC3E}">
        <p14:creationId xmlns:p14="http://schemas.microsoft.com/office/powerpoint/2010/main" val="424871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1937" y="-341194"/>
            <a:ext cx="3264095" cy="3365500"/>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212158" y="365126"/>
            <a:ext cx="8141642" cy="831378"/>
          </a:xfrm>
        </p:spPr>
        <p:txBody>
          <a:bodyPr>
            <a:normAutofit/>
          </a:bodyPr>
          <a:lstStyle/>
          <a:p>
            <a:r>
              <a:rPr lang="en-GB" sz="3200" b="1" dirty="0"/>
              <a:t>Family Hub, Spoke and Network Definitions:</a:t>
            </a:r>
          </a:p>
        </p:txBody>
      </p:sp>
      <p:sp>
        <p:nvSpPr>
          <p:cNvPr id="10" name="TextBox 9">
            <a:extLst>
              <a:ext uri="{FF2B5EF4-FFF2-40B4-BE49-F238E27FC236}">
                <a16:creationId xmlns:a16="http://schemas.microsoft.com/office/drawing/2014/main" id="{098BB37A-74A0-40C3-B42E-932FF9FE7884}"/>
              </a:ext>
            </a:extLst>
          </p:cNvPr>
          <p:cNvSpPr txBox="1"/>
          <p:nvPr/>
        </p:nvSpPr>
        <p:spPr>
          <a:xfrm>
            <a:off x="324118" y="2771575"/>
            <a:ext cx="3264095" cy="3693319"/>
          </a:xfrm>
          <a:prstGeom prst="rect">
            <a:avLst/>
          </a:prstGeom>
          <a:noFill/>
          <a:ln w="50800">
            <a:solidFill>
              <a:srgbClr val="7030A0"/>
            </a:solidFill>
          </a:ln>
        </p:spPr>
        <p:txBody>
          <a:bodyPr wrap="square" rtlCol="0">
            <a:spAutoFit/>
          </a:bodyPr>
          <a:lstStyle/>
          <a:p>
            <a:r>
              <a:rPr lang="en-GB" b="1" dirty="0"/>
              <a:t>Spoke</a:t>
            </a:r>
          </a:p>
          <a:p>
            <a:r>
              <a:rPr lang="en-GB" dirty="0"/>
              <a:t>A welcoming inclusive place that provides support and services to families.  The mobile spoke will target support in areas of identified need.  There will be family hub services based on the needs of the community.  It will be supported by Family Hub staff.  Families' in need of additional help, will be supported to access the right service at the right time.</a:t>
            </a:r>
          </a:p>
        </p:txBody>
      </p:sp>
      <p:sp>
        <p:nvSpPr>
          <p:cNvPr id="11" name="TextBox 10">
            <a:extLst>
              <a:ext uri="{FF2B5EF4-FFF2-40B4-BE49-F238E27FC236}">
                <a16:creationId xmlns:a16="http://schemas.microsoft.com/office/drawing/2014/main" id="{3DB14A2B-5AD3-45B4-ADD3-6E3DE29DB368}"/>
              </a:ext>
            </a:extLst>
          </p:cNvPr>
          <p:cNvSpPr txBox="1"/>
          <p:nvPr/>
        </p:nvSpPr>
        <p:spPr>
          <a:xfrm>
            <a:off x="4230802" y="1414561"/>
            <a:ext cx="4603306" cy="5078313"/>
          </a:xfrm>
          <a:prstGeom prst="rect">
            <a:avLst/>
          </a:prstGeom>
          <a:noFill/>
          <a:ln w="50800">
            <a:solidFill>
              <a:srgbClr val="7030A0"/>
            </a:solidFill>
          </a:ln>
        </p:spPr>
        <p:txBody>
          <a:bodyPr wrap="square" rtlCol="0">
            <a:spAutoFit/>
          </a:bodyPr>
          <a:lstStyle/>
          <a:p>
            <a:r>
              <a:rPr lang="en-GB" b="1" dirty="0"/>
              <a:t>Family Hubs</a:t>
            </a:r>
          </a:p>
          <a:p>
            <a:r>
              <a:rPr lang="en-GB" b="1" dirty="0"/>
              <a:t>A welcoming hub for families: </a:t>
            </a:r>
            <a:r>
              <a:rPr lang="en-GB" dirty="0"/>
              <a:t>services available physically, virtually and via outreach. </a:t>
            </a:r>
            <a:endParaRPr lang="en-GB" b="1" dirty="0"/>
          </a:p>
          <a:p>
            <a:r>
              <a:rPr lang="en-GB" b="1" dirty="0"/>
              <a:t>Seamless support for families: </a:t>
            </a:r>
            <a:r>
              <a:rPr lang="en-GB" dirty="0"/>
              <a:t>a coherent joined-up offer, which will include the Start for Life offer through midwifery, health visiting, mental health support, infant-feeding advice and specialist breastfeeding support, safeguarding and services relating to SEND. </a:t>
            </a:r>
          </a:p>
          <a:p>
            <a:r>
              <a:rPr lang="en-GB" b="1" dirty="0"/>
              <a:t>The information families need when they need it:</a:t>
            </a:r>
            <a:r>
              <a:rPr lang="en-GB" dirty="0"/>
              <a:t> digital, virtual and telephone information offered around the needs of the family</a:t>
            </a:r>
          </a:p>
          <a:p>
            <a:r>
              <a:rPr lang="en-GB" b="1" dirty="0"/>
              <a:t>An empowered workforce: </a:t>
            </a:r>
            <a:r>
              <a:rPr lang="en-GB" dirty="0"/>
              <a:t>developing a modern, skilled workforce to meet the changing needs of families. </a:t>
            </a:r>
          </a:p>
          <a:p>
            <a:r>
              <a:rPr lang="en-GB" b="1" dirty="0"/>
              <a:t>Continually improving the Start for Life offer: </a:t>
            </a:r>
            <a:r>
              <a:rPr lang="en-GB" dirty="0"/>
              <a:t>improving data, evaluation and outcomes  </a:t>
            </a:r>
          </a:p>
        </p:txBody>
      </p:sp>
      <p:sp>
        <p:nvSpPr>
          <p:cNvPr id="12" name="TextBox 11">
            <a:extLst>
              <a:ext uri="{FF2B5EF4-FFF2-40B4-BE49-F238E27FC236}">
                <a16:creationId xmlns:a16="http://schemas.microsoft.com/office/drawing/2014/main" id="{AEAFE023-9C6B-439D-8F41-5BC4A5DC4A30}"/>
              </a:ext>
            </a:extLst>
          </p:cNvPr>
          <p:cNvSpPr txBox="1"/>
          <p:nvPr/>
        </p:nvSpPr>
        <p:spPr>
          <a:xfrm>
            <a:off x="9145628" y="1663337"/>
            <a:ext cx="2827147" cy="4216539"/>
          </a:xfrm>
          <a:prstGeom prst="rect">
            <a:avLst/>
          </a:prstGeom>
          <a:noFill/>
          <a:ln w="50800">
            <a:solidFill>
              <a:srgbClr val="7030A0"/>
            </a:solidFill>
          </a:ln>
        </p:spPr>
        <p:txBody>
          <a:bodyPr wrap="square" rtlCol="0">
            <a:spAutoFit/>
          </a:bodyPr>
          <a:lstStyle/>
          <a:p>
            <a:r>
              <a:rPr lang="en-GB" sz="1600" b="1" dirty="0"/>
              <a:t>Network Members</a:t>
            </a:r>
          </a:p>
          <a:p>
            <a:pPr lvl="0"/>
            <a:r>
              <a:rPr lang="en-GB" dirty="0"/>
              <a:t>Are organisations in the</a:t>
            </a:r>
          </a:p>
          <a:p>
            <a:pPr lvl="0"/>
            <a:r>
              <a:rPr lang="en-GB" dirty="0"/>
              <a:t>network who support children, young people and families to access right help at the right time.  They provide a safe space for service users to get initial information and advice.  The teams in the networks have a knowledge of Family Hub services and will support/ signpost/handhold families to access services when needed. </a:t>
            </a:r>
          </a:p>
        </p:txBody>
      </p:sp>
      <p:sp>
        <p:nvSpPr>
          <p:cNvPr id="5" name="Arrow: Curved Down 4">
            <a:extLst>
              <a:ext uri="{FF2B5EF4-FFF2-40B4-BE49-F238E27FC236}">
                <a16:creationId xmlns:a16="http://schemas.microsoft.com/office/drawing/2014/main" id="{DB06CFB9-541A-417F-BF79-99A343B8A17D}"/>
              </a:ext>
            </a:extLst>
          </p:cNvPr>
          <p:cNvSpPr/>
          <p:nvPr/>
        </p:nvSpPr>
        <p:spPr>
          <a:xfrm>
            <a:off x="7916091" y="978124"/>
            <a:ext cx="1885377" cy="624253"/>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Arrow: Curved Down 12">
            <a:extLst>
              <a:ext uri="{FF2B5EF4-FFF2-40B4-BE49-F238E27FC236}">
                <a16:creationId xmlns:a16="http://schemas.microsoft.com/office/drawing/2014/main" id="{D2CD8311-0B2D-4F0B-98AC-30AFAB77E6DF}"/>
              </a:ext>
            </a:extLst>
          </p:cNvPr>
          <p:cNvSpPr/>
          <p:nvPr/>
        </p:nvSpPr>
        <p:spPr>
          <a:xfrm rot="19420497">
            <a:off x="2105137" y="1854968"/>
            <a:ext cx="2193874" cy="489425"/>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Arrow: Curved Down 15">
            <a:extLst>
              <a:ext uri="{FF2B5EF4-FFF2-40B4-BE49-F238E27FC236}">
                <a16:creationId xmlns:a16="http://schemas.microsoft.com/office/drawing/2014/main" id="{F161F539-F2D1-431B-BFE6-5C7F4ADB6ADA}"/>
              </a:ext>
            </a:extLst>
          </p:cNvPr>
          <p:cNvSpPr/>
          <p:nvPr/>
        </p:nvSpPr>
        <p:spPr>
          <a:xfrm rot="10017069">
            <a:off x="8260570" y="6032661"/>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Arrow: Curved Down 18">
            <a:extLst>
              <a:ext uri="{FF2B5EF4-FFF2-40B4-BE49-F238E27FC236}">
                <a16:creationId xmlns:a16="http://schemas.microsoft.com/office/drawing/2014/main" id="{4AFEBF23-4E39-4A01-9FB8-88256576FACA}"/>
              </a:ext>
            </a:extLst>
          </p:cNvPr>
          <p:cNvSpPr/>
          <p:nvPr/>
        </p:nvSpPr>
        <p:spPr>
          <a:xfrm rot="11923706">
            <a:off x="3008815" y="6133505"/>
            <a:ext cx="1971612" cy="718736"/>
          </a:xfrm>
          <a:prstGeom prst="curvedDown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8067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7872413" y="6178378"/>
            <a:ext cx="3985729" cy="395165"/>
            <a:chOff x="4463613" y="5695702"/>
            <a:chExt cx="7233891" cy="717204"/>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grpSp>
      <p:pic>
        <p:nvPicPr>
          <p:cNvPr id="4" name="Picture 3" descr="A puzzle pieces with different colors&#10;&#10;Description automatically generated">
            <a:extLst>
              <a:ext uri="{FF2B5EF4-FFF2-40B4-BE49-F238E27FC236}">
                <a16:creationId xmlns:a16="http://schemas.microsoft.com/office/drawing/2014/main" id="{988406D1-0A8D-27DF-A8D5-1E9349A722D6}"/>
              </a:ext>
            </a:extLst>
          </p:cNvPr>
          <p:cNvPicPr>
            <a:picLocks noChangeAspect="1"/>
          </p:cNvPicPr>
          <p:nvPr/>
        </p:nvPicPr>
        <p:blipFill>
          <a:blip r:embed="rId5"/>
          <a:stretch>
            <a:fillRect/>
          </a:stretch>
        </p:blipFill>
        <p:spPr>
          <a:xfrm>
            <a:off x="-1038138" y="-552106"/>
            <a:ext cx="3517900" cy="3365500"/>
          </a:xfrm>
          <a:prstGeom prst="rect">
            <a:avLst/>
          </a:prstGeom>
        </p:spPr>
      </p:pic>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6"/>
          <a:stretch>
            <a:fillRect/>
          </a:stretch>
        </p:blipFill>
        <p:spPr>
          <a:xfrm>
            <a:off x="5313444" y="290635"/>
            <a:ext cx="6553200" cy="203200"/>
          </a:xfrm>
          <a:prstGeom prst="rect">
            <a:avLst/>
          </a:prstGeom>
        </p:spPr>
      </p:pic>
      <p:pic>
        <p:nvPicPr>
          <p:cNvPr id="3" name="Picture 2" descr="A puzzle pieces with different colors&#10;&#10;Description automatically generated">
            <a:extLst>
              <a:ext uri="{FF2B5EF4-FFF2-40B4-BE49-F238E27FC236}">
                <a16:creationId xmlns:a16="http://schemas.microsoft.com/office/drawing/2014/main" id="{03E72AD3-8712-64BA-5978-2D8C75345192}"/>
              </a:ext>
            </a:extLst>
          </p:cNvPr>
          <p:cNvPicPr>
            <a:picLocks noChangeAspect="1"/>
          </p:cNvPicPr>
          <p:nvPr/>
        </p:nvPicPr>
        <p:blipFill>
          <a:blip r:embed="rId5"/>
          <a:stretch>
            <a:fillRect/>
          </a:stretch>
        </p:blipFill>
        <p:spPr>
          <a:xfrm rot="10800000">
            <a:off x="10712696" y="3645243"/>
            <a:ext cx="2307895" cy="2207914"/>
          </a:xfrm>
          <a:prstGeom prst="rect">
            <a:avLst/>
          </a:prstGeom>
        </p:spPr>
      </p:pic>
      <p:sp>
        <p:nvSpPr>
          <p:cNvPr id="13" name="Title 1">
            <a:extLst>
              <a:ext uri="{FF2B5EF4-FFF2-40B4-BE49-F238E27FC236}">
                <a16:creationId xmlns:a16="http://schemas.microsoft.com/office/drawing/2014/main" id="{2D1D0DBA-7E37-494B-B933-50CBCEA0F28D}"/>
              </a:ext>
            </a:extLst>
          </p:cNvPr>
          <p:cNvSpPr txBox="1">
            <a:spLocks/>
          </p:cNvSpPr>
          <p:nvPr/>
        </p:nvSpPr>
        <p:spPr>
          <a:xfrm>
            <a:off x="1351043" y="619435"/>
            <a:ext cx="10515600" cy="678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Focused Needs and Areas for the Spokes</a:t>
            </a:r>
          </a:p>
        </p:txBody>
      </p:sp>
      <p:sp>
        <p:nvSpPr>
          <p:cNvPr id="6" name="Text Placeholder 5">
            <a:extLst>
              <a:ext uri="{FF2B5EF4-FFF2-40B4-BE49-F238E27FC236}">
                <a16:creationId xmlns:a16="http://schemas.microsoft.com/office/drawing/2014/main" id="{DAF1CA4A-8973-437D-9570-BD94F97FE0DD}"/>
              </a:ext>
            </a:extLst>
          </p:cNvPr>
          <p:cNvSpPr>
            <a:spLocks noGrp="1"/>
          </p:cNvSpPr>
          <p:nvPr>
            <p:ph type="body" idx="1"/>
          </p:nvPr>
        </p:nvSpPr>
        <p:spPr>
          <a:xfrm>
            <a:off x="1855694" y="1748119"/>
            <a:ext cx="4589197" cy="756956"/>
          </a:xfrm>
          <a:ln w="57150">
            <a:solidFill>
              <a:srgbClr val="7030A0"/>
            </a:solidFill>
          </a:ln>
        </p:spPr>
        <p:txBody>
          <a:bodyPr>
            <a:normAutofit fontScale="25000" lnSpcReduction="20000"/>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7400" dirty="0">
                <a:effectLst/>
                <a:latin typeface="Calibri" panose="020F0502020204030204" pitchFamily="34" charset="0"/>
                <a:ea typeface="Calibri" panose="020F0502020204030204" pitchFamily="34" charset="0"/>
                <a:cs typeface="Times New Roman" panose="02020603050405020304" pitchFamily="18" charset="0"/>
              </a:rPr>
              <a:t>Top presenting Issues for Families in Sandwell</a:t>
            </a:r>
          </a:p>
          <a:p>
            <a:endParaRPr lang="en-GB" dirty="0"/>
          </a:p>
        </p:txBody>
      </p:sp>
      <p:sp>
        <p:nvSpPr>
          <p:cNvPr id="9" name="Content Placeholder 8">
            <a:extLst>
              <a:ext uri="{FF2B5EF4-FFF2-40B4-BE49-F238E27FC236}">
                <a16:creationId xmlns:a16="http://schemas.microsoft.com/office/drawing/2014/main" id="{15CD306A-D9C0-4853-893C-BBAB08FEF264}"/>
              </a:ext>
            </a:extLst>
          </p:cNvPr>
          <p:cNvSpPr>
            <a:spLocks noGrp="1"/>
          </p:cNvSpPr>
          <p:nvPr>
            <p:ph sz="half" idx="2"/>
          </p:nvPr>
        </p:nvSpPr>
        <p:spPr>
          <a:xfrm>
            <a:off x="1855694" y="2505075"/>
            <a:ext cx="4589197" cy="3684588"/>
          </a:xfrm>
          <a:ln w="57150">
            <a:solidFill>
              <a:srgbClr val="7030A0"/>
            </a:solidFill>
          </a:ln>
        </p:spPr>
        <p:txBody>
          <a:bodyPr>
            <a:normAutofit fontScale="85000" lnSpcReduction="10000"/>
          </a:bodyPr>
          <a:lstStyle/>
          <a:p>
            <a:r>
              <a:rPr lang="en-GB" sz="2400" dirty="0"/>
              <a:t>Domestic Abuse</a:t>
            </a:r>
          </a:p>
          <a:p>
            <a:r>
              <a:rPr lang="en-GB" sz="2400" dirty="0"/>
              <a:t>Neglect</a:t>
            </a:r>
          </a:p>
          <a:p>
            <a:r>
              <a:rPr lang="en-GB" sz="2400" dirty="0"/>
              <a:t>Mental Health</a:t>
            </a:r>
          </a:p>
          <a:p>
            <a:r>
              <a:rPr lang="en-GB" sz="2400" dirty="0"/>
              <a:t>Young Parents</a:t>
            </a:r>
          </a:p>
          <a:p>
            <a:r>
              <a:rPr lang="en-GB" sz="2400" dirty="0"/>
              <a:t>Fathers and Co-parents</a:t>
            </a:r>
          </a:p>
          <a:p>
            <a:r>
              <a:rPr lang="en-GB" sz="2400" dirty="0"/>
              <a:t>Low Income</a:t>
            </a:r>
          </a:p>
          <a:p>
            <a:r>
              <a:rPr lang="en-GB" sz="2400" dirty="0"/>
              <a:t>Mothers born outside of the UK, Black and Ethnic Minority Mothers and Families Migrated to England</a:t>
            </a:r>
          </a:p>
          <a:p>
            <a:r>
              <a:rPr lang="en-GB" sz="2400" dirty="0"/>
              <a:t>Engagement of Black and Black Heritage communities from the Caribbean </a:t>
            </a:r>
          </a:p>
          <a:p>
            <a:endParaRPr lang="en-GB" dirty="0"/>
          </a:p>
        </p:txBody>
      </p:sp>
      <p:sp>
        <p:nvSpPr>
          <p:cNvPr id="10" name="Text Placeholder 9">
            <a:extLst>
              <a:ext uri="{FF2B5EF4-FFF2-40B4-BE49-F238E27FC236}">
                <a16:creationId xmlns:a16="http://schemas.microsoft.com/office/drawing/2014/main" id="{AB4EBE14-DA05-45F5-A598-BB674E0874BC}"/>
              </a:ext>
            </a:extLst>
          </p:cNvPr>
          <p:cNvSpPr>
            <a:spLocks noGrp="1"/>
          </p:cNvSpPr>
          <p:nvPr>
            <p:ph type="body" sz="quarter" idx="3"/>
          </p:nvPr>
        </p:nvSpPr>
        <p:spPr>
          <a:xfrm>
            <a:off x="6947646" y="1748119"/>
            <a:ext cx="4407742" cy="756956"/>
          </a:xfrm>
          <a:ln w="57150">
            <a:solidFill>
              <a:srgbClr val="7030A0"/>
            </a:solidFill>
          </a:ln>
        </p:spPr>
        <p:txBody>
          <a:bodyPr anchor="ctr">
            <a:noAutofit/>
          </a:bodyPr>
          <a:lstStyle/>
          <a:p>
            <a:pPr algn="ctr"/>
            <a:r>
              <a:rPr lang="en-GB" sz="1900" dirty="0"/>
              <a:t>Areas Identified without Easy Access to Family Hubs</a:t>
            </a:r>
          </a:p>
        </p:txBody>
      </p:sp>
      <p:sp>
        <p:nvSpPr>
          <p:cNvPr id="15" name="Content Placeholder 14">
            <a:extLst>
              <a:ext uri="{FF2B5EF4-FFF2-40B4-BE49-F238E27FC236}">
                <a16:creationId xmlns:a16="http://schemas.microsoft.com/office/drawing/2014/main" id="{FA1B46F5-EA5D-4F79-8FD5-D61AAB92EA74}"/>
              </a:ext>
            </a:extLst>
          </p:cNvPr>
          <p:cNvSpPr>
            <a:spLocks noGrp="1"/>
          </p:cNvSpPr>
          <p:nvPr>
            <p:ph sz="quarter" idx="4"/>
          </p:nvPr>
        </p:nvSpPr>
        <p:spPr>
          <a:xfrm>
            <a:off x="6947646" y="2505075"/>
            <a:ext cx="4407741" cy="3684588"/>
          </a:xfrm>
          <a:ln w="57150">
            <a:solidFill>
              <a:srgbClr val="7030A0"/>
            </a:solidFill>
          </a:ln>
        </p:spPr>
        <p:txBody>
          <a:bodyPr>
            <a:normAutofit fontScale="85000" lnSpcReduction="10000"/>
          </a:bodyPr>
          <a:lstStyle/>
          <a:p>
            <a:pPr marL="0" indent="0">
              <a:buNone/>
            </a:pPr>
            <a:endParaRPr lang="en-GB" sz="2400" dirty="0"/>
          </a:p>
          <a:p>
            <a:r>
              <a:rPr lang="en-GB" sz="2400" dirty="0"/>
              <a:t>Oldbury Town Centre</a:t>
            </a:r>
          </a:p>
          <a:p>
            <a:pPr marL="0" indent="0">
              <a:buNone/>
            </a:pPr>
            <a:endParaRPr lang="en-GB" sz="2400" dirty="0"/>
          </a:p>
        </p:txBody>
      </p:sp>
    </p:spTree>
    <p:extLst>
      <p:ext uri="{BB962C8B-B14F-4D97-AF65-F5344CB8AC3E}">
        <p14:creationId xmlns:p14="http://schemas.microsoft.com/office/powerpoint/2010/main" val="37535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A802D-35F8-A564-B97A-3C039F5E3855}"/>
              </a:ext>
            </a:extLst>
          </p:cNvPr>
          <p:cNvSpPr/>
          <p:nvPr/>
        </p:nvSpPr>
        <p:spPr>
          <a:xfrm rot="1433863">
            <a:off x="-1111652" y="-1536775"/>
            <a:ext cx="4943911" cy="8654765"/>
          </a:xfrm>
          <a:prstGeom prst="rect">
            <a:avLst/>
          </a:prstGeom>
          <a:solidFill>
            <a:srgbClr val="1527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sp>
        <p:nvSpPr>
          <p:cNvPr id="10" name="TextBox 9">
            <a:extLst>
              <a:ext uri="{FF2B5EF4-FFF2-40B4-BE49-F238E27FC236}">
                <a16:creationId xmlns:a16="http://schemas.microsoft.com/office/drawing/2014/main" id="{A9184B50-3857-EA04-E475-B4B0750AF30A}"/>
              </a:ext>
            </a:extLst>
          </p:cNvPr>
          <p:cNvSpPr txBox="1"/>
          <p:nvPr/>
        </p:nvSpPr>
        <p:spPr>
          <a:xfrm>
            <a:off x="5373384" y="3075057"/>
            <a:ext cx="6457158" cy="707886"/>
          </a:xfrm>
          <a:prstGeom prst="rect">
            <a:avLst/>
          </a:prstGeom>
          <a:noFill/>
        </p:spPr>
        <p:txBody>
          <a:bodyPr wrap="square" rtlCol="0">
            <a:spAutoFit/>
          </a:bodyPr>
          <a:lstStyle/>
          <a:p>
            <a:pPr algn="ctr"/>
            <a:r>
              <a:rPr lang="en-GB" sz="4000" b="1" dirty="0">
                <a:solidFill>
                  <a:srgbClr val="12284B"/>
                </a:solidFill>
                <a:effectLst/>
                <a:latin typeface="Acumin Pro Wide" panose="020B0505020202020204" pitchFamily="34" charset="77"/>
              </a:rPr>
              <a:t>Family Hub Spoke Definitions</a:t>
            </a:r>
            <a:endParaRPr lang="en-GB" sz="4000" dirty="0">
              <a:solidFill>
                <a:srgbClr val="12284B"/>
              </a:solidFill>
              <a:effectLst/>
              <a:latin typeface="Acumin Pro Wide" panose="020B0505020202020204" pitchFamily="34" charset="77"/>
            </a:endParaRPr>
          </a:p>
        </p:txBody>
      </p:sp>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4463613" y="5798455"/>
            <a:ext cx="1302463" cy="614451"/>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F667448-5AC2-0D62-DDB5-62C9639F02F2}"/>
              </a:ext>
            </a:extLst>
          </p:cNvPr>
          <p:cNvPicPr>
            <a:picLocks noChangeAspect="1"/>
          </p:cNvPicPr>
          <p:nvPr/>
        </p:nvPicPr>
        <p:blipFill>
          <a:blip r:embed="rId4"/>
          <a:stretch>
            <a:fillRect/>
          </a:stretch>
        </p:blipFill>
        <p:spPr>
          <a:xfrm>
            <a:off x="6063762" y="5910429"/>
            <a:ext cx="1757678" cy="502193"/>
          </a:xfrm>
          <a:prstGeom prst="rect">
            <a:avLst/>
          </a:prstGeom>
        </p:spPr>
      </p:pic>
      <p:pic>
        <p:nvPicPr>
          <p:cNvPr id="11" name="Picture 10">
            <a:extLst>
              <a:ext uri="{FF2B5EF4-FFF2-40B4-BE49-F238E27FC236}">
                <a16:creationId xmlns:a16="http://schemas.microsoft.com/office/drawing/2014/main" id="{2CCE9B1D-32AD-4B38-B01E-78EFBCDA51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996" y="1698541"/>
            <a:ext cx="3181350" cy="3181350"/>
          </a:xfrm>
          <a:prstGeom prst="rect">
            <a:avLst/>
          </a:prstGeom>
          <a:noFill/>
        </p:spPr>
      </p:pic>
    </p:spTree>
    <p:extLst>
      <p:ext uri="{BB962C8B-B14F-4D97-AF65-F5344CB8AC3E}">
        <p14:creationId xmlns:p14="http://schemas.microsoft.com/office/powerpoint/2010/main" val="123103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7C8E46-9C8F-BFC5-8D24-9A3F826C5D87}"/>
              </a:ext>
            </a:extLst>
          </p:cNvPr>
          <p:cNvGrpSpPr/>
          <p:nvPr/>
        </p:nvGrpSpPr>
        <p:grpSpPr>
          <a:xfrm>
            <a:off x="8786813" y="6172203"/>
            <a:ext cx="2986269" cy="395010"/>
            <a:chOff x="6277581" y="5695702"/>
            <a:chExt cx="5419923" cy="716922"/>
          </a:xfrm>
        </p:grpSpPr>
        <p:pic>
          <p:nvPicPr>
            <p:cNvPr id="7" name="Picture 6" descr="A logo of a company&#10;&#10;Description automatically generated">
              <a:extLst>
                <a:ext uri="{FF2B5EF4-FFF2-40B4-BE49-F238E27FC236}">
                  <a16:creationId xmlns:a16="http://schemas.microsoft.com/office/drawing/2014/main" id="{83F57F4B-8761-6B9D-C659-3C3CA3D3C49B}"/>
                </a:ext>
              </a:extLst>
            </p:cNvPr>
            <p:cNvPicPr>
              <a:picLocks noChangeAspect="1"/>
            </p:cNvPicPr>
            <p:nvPr/>
          </p:nvPicPr>
          <p:blipFill>
            <a:blip r:embed="rId2"/>
            <a:stretch>
              <a:fillRect/>
            </a:stretch>
          </p:blipFill>
          <p:spPr>
            <a:xfrm>
              <a:off x="8119127" y="5695702"/>
              <a:ext cx="3578377" cy="716922"/>
            </a:xfrm>
            <a:prstGeom prst="rect">
              <a:avLst/>
            </a:prstGeom>
          </p:spPr>
        </p:pic>
        <p:pic>
          <p:nvPicPr>
            <p:cNvPr id="14" name="Picture 13" descr="A green text on a black background&#10;&#10;Description automatically generated">
              <a:extLst>
                <a:ext uri="{FF2B5EF4-FFF2-40B4-BE49-F238E27FC236}">
                  <a16:creationId xmlns:a16="http://schemas.microsoft.com/office/drawing/2014/main" id="{77745E56-E3A0-F451-48B8-20B5846F32C3}"/>
                </a:ext>
              </a:extLst>
            </p:cNvPr>
            <p:cNvPicPr>
              <a:picLocks noChangeAspect="1"/>
            </p:cNvPicPr>
            <p:nvPr/>
          </p:nvPicPr>
          <p:blipFill>
            <a:blip r:embed="rId3"/>
            <a:stretch>
              <a:fillRect/>
            </a:stretch>
          </p:blipFill>
          <p:spPr>
            <a:xfrm>
              <a:off x="6277581" y="5746938"/>
              <a:ext cx="1302463" cy="614451"/>
            </a:xfrm>
            <a:prstGeom prst="rect">
              <a:avLst/>
            </a:prstGeom>
          </p:spPr>
        </p:pic>
      </p:grpSp>
      <p:pic>
        <p:nvPicPr>
          <p:cNvPr id="8" name="Picture 7">
            <a:extLst>
              <a:ext uri="{FF2B5EF4-FFF2-40B4-BE49-F238E27FC236}">
                <a16:creationId xmlns:a16="http://schemas.microsoft.com/office/drawing/2014/main" id="{2BEFE2EF-B96A-3BF5-C503-766FDA7A20F7}"/>
              </a:ext>
            </a:extLst>
          </p:cNvPr>
          <p:cNvPicPr>
            <a:picLocks noChangeAspect="1"/>
          </p:cNvPicPr>
          <p:nvPr/>
        </p:nvPicPr>
        <p:blipFill>
          <a:blip r:embed="rId4"/>
          <a:stretch>
            <a:fillRect/>
          </a:stretch>
        </p:blipFill>
        <p:spPr>
          <a:xfrm>
            <a:off x="5313444" y="290635"/>
            <a:ext cx="6553200" cy="203200"/>
          </a:xfrm>
          <a:prstGeom prst="rect">
            <a:avLst/>
          </a:prstGeom>
        </p:spPr>
      </p:pic>
      <p:pic>
        <p:nvPicPr>
          <p:cNvPr id="15" name="Picture 14" descr="A puzzle pieces with different colors&#10;&#10;Description automatically generated">
            <a:extLst>
              <a:ext uri="{FF2B5EF4-FFF2-40B4-BE49-F238E27FC236}">
                <a16:creationId xmlns:a16="http://schemas.microsoft.com/office/drawing/2014/main" id="{C06A173D-CAD2-4B67-8ED6-720F8C583440}"/>
              </a:ext>
            </a:extLst>
          </p:cNvPr>
          <p:cNvPicPr>
            <a:picLocks noChangeAspect="1"/>
          </p:cNvPicPr>
          <p:nvPr/>
        </p:nvPicPr>
        <p:blipFill>
          <a:blip r:embed="rId5"/>
          <a:stretch>
            <a:fillRect/>
          </a:stretch>
        </p:blipFill>
        <p:spPr>
          <a:xfrm>
            <a:off x="-564781" y="-349903"/>
            <a:ext cx="2439301" cy="2515082"/>
          </a:xfrm>
          <a:prstGeom prst="rect">
            <a:avLst/>
          </a:prstGeom>
        </p:spPr>
      </p:pic>
      <p:sp>
        <p:nvSpPr>
          <p:cNvPr id="3" name="Title 2">
            <a:extLst>
              <a:ext uri="{FF2B5EF4-FFF2-40B4-BE49-F238E27FC236}">
                <a16:creationId xmlns:a16="http://schemas.microsoft.com/office/drawing/2014/main" id="{9BDB3B56-7154-4D3D-AAD1-4DC0404AC6AD}"/>
              </a:ext>
            </a:extLst>
          </p:cNvPr>
          <p:cNvSpPr>
            <a:spLocks noGrp="1"/>
          </p:cNvSpPr>
          <p:nvPr>
            <p:ph type="title"/>
          </p:nvPr>
        </p:nvSpPr>
        <p:spPr>
          <a:xfrm>
            <a:off x="3003152" y="644235"/>
            <a:ext cx="8141642" cy="688612"/>
          </a:xfrm>
        </p:spPr>
        <p:txBody>
          <a:bodyPr>
            <a:normAutofit/>
          </a:bodyPr>
          <a:lstStyle/>
          <a:p>
            <a:r>
              <a:rPr lang="en-GB" sz="2400" b="1" dirty="0"/>
              <a:t>Benefits of becoming a Family Hub Spoke:</a:t>
            </a:r>
          </a:p>
        </p:txBody>
      </p:sp>
      <p:graphicFrame>
        <p:nvGraphicFramePr>
          <p:cNvPr id="9" name="Table 5">
            <a:extLst>
              <a:ext uri="{FF2B5EF4-FFF2-40B4-BE49-F238E27FC236}">
                <a16:creationId xmlns:a16="http://schemas.microsoft.com/office/drawing/2014/main" id="{DAC14FD0-AC3A-4E02-878A-D198CBFD93D4}"/>
              </a:ext>
            </a:extLst>
          </p:cNvPr>
          <p:cNvGraphicFramePr>
            <a:graphicFrameLocks noGrp="1"/>
          </p:cNvGraphicFramePr>
          <p:nvPr>
            <p:extLst>
              <p:ext uri="{D42A27DB-BD31-4B8C-83A1-F6EECF244321}">
                <p14:modId xmlns:p14="http://schemas.microsoft.com/office/powerpoint/2010/main" val="4269913891"/>
              </p:ext>
            </p:extLst>
          </p:nvPr>
        </p:nvGraphicFramePr>
        <p:xfrm>
          <a:off x="1660634" y="1483247"/>
          <a:ext cx="10426771" cy="4968240"/>
        </p:xfrm>
        <a:graphic>
          <a:graphicData uri="http://schemas.openxmlformats.org/drawingml/2006/table">
            <a:tbl>
              <a:tblPr firstRow="1" bandRow="1">
                <a:tableStyleId>{5C22544A-7EE6-4342-B048-85BDC9FD1C3A}</a:tableStyleId>
              </a:tblPr>
              <a:tblGrid>
                <a:gridCol w="5078494">
                  <a:extLst>
                    <a:ext uri="{9D8B030D-6E8A-4147-A177-3AD203B41FA5}">
                      <a16:colId xmlns:a16="http://schemas.microsoft.com/office/drawing/2014/main" val="263291592"/>
                    </a:ext>
                  </a:extLst>
                </a:gridCol>
                <a:gridCol w="5348277">
                  <a:extLst>
                    <a:ext uri="{9D8B030D-6E8A-4147-A177-3AD203B41FA5}">
                      <a16:colId xmlns:a16="http://schemas.microsoft.com/office/drawing/2014/main" val="674825591"/>
                    </a:ext>
                  </a:extLst>
                </a:gridCol>
              </a:tblGrid>
              <a:tr h="4469480">
                <a:tc>
                  <a:txBody>
                    <a:bodyPr/>
                    <a:lstStyle/>
                    <a:p>
                      <a:r>
                        <a:rPr lang="en-GB" sz="1600" b="0" dirty="0">
                          <a:solidFill>
                            <a:schemeClr val="tx1"/>
                          </a:solidFill>
                        </a:rPr>
                        <a:t>Spokes will be a key part of the family hub team and network</a:t>
                      </a:r>
                    </a:p>
                    <a:p>
                      <a:endParaRPr lang="en-GB" sz="1600" b="0" dirty="0">
                        <a:solidFill>
                          <a:schemeClr val="tx1"/>
                        </a:solidFill>
                      </a:endParaRPr>
                    </a:p>
                    <a:p>
                      <a:r>
                        <a:rPr lang="en-GB" sz="1600" b="0" dirty="0">
                          <a:solidFill>
                            <a:schemeClr val="tx1"/>
                          </a:solidFill>
                        </a:rPr>
                        <a:t>Spokes will be able to shape services and support for families in their community, by attending the community network meetings.</a:t>
                      </a:r>
                    </a:p>
                    <a:p>
                      <a:endParaRPr lang="en-GB" sz="1600" b="0" dirty="0">
                        <a:solidFill>
                          <a:schemeClr val="tx1"/>
                        </a:solidFill>
                      </a:endParaRPr>
                    </a:p>
                    <a:p>
                      <a:r>
                        <a:rPr lang="en-GB" sz="1600" b="0" dirty="0">
                          <a:solidFill>
                            <a:schemeClr val="tx1"/>
                          </a:solidFill>
                        </a:rPr>
                        <a:t>Each spoke will be able to submit an application for funding of approximately £15,000 (across 2 years) to support provision of additional play opportunities for families with babies and or children under the age of 2.</a:t>
                      </a:r>
                    </a:p>
                    <a:p>
                      <a:endParaRPr lang="en-GB" sz="1600" b="0" dirty="0">
                        <a:solidFill>
                          <a:schemeClr val="tx1"/>
                        </a:solidFill>
                      </a:endParaRPr>
                    </a:p>
                    <a:p>
                      <a:r>
                        <a:rPr lang="en-GB" sz="1600" b="0" dirty="0">
                          <a:solidFill>
                            <a:schemeClr val="tx1"/>
                          </a:solidFill>
                        </a:rPr>
                        <a:t>Spokes may be able to apply for small capital grants to improve their building to benefit accessibility for families.  </a:t>
                      </a: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a named Family Hub worker who will support them and wrap around some services</a:t>
                      </a:r>
                    </a:p>
                  </a:txBody>
                  <a:tcPr>
                    <a:solidFill>
                      <a:srgbClr val="CCCCFF"/>
                    </a:solidFill>
                  </a:tcPr>
                </a:tc>
                <a:tc>
                  <a:txBody>
                    <a:bodyPr/>
                    <a:lstStyle/>
                    <a:p>
                      <a:r>
                        <a:rPr lang="en-GB" sz="1600" b="0" dirty="0">
                          <a:solidFill>
                            <a:schemeClr val="tx1"/>
                          </a:solidFill>
                        </a:rPr>
                        <a:t>Staff and volunteers will have access to free training to further support families</a:t>
                      </a:r>
                    </a:p>
                    <a:p>
                      <a:endParaRPr lang="en-GB" sz="1600" b="0" dirty="0">
                        <a:solidFill>
                          <a:schemeClr val="tx1"/>
                        </a:solidFill>
                      </a:endParaRPr>
                    </a:p>
                    <a:p>
                      <a:r>
                        <a:rPr lang="en-GB" sz="1600" b="0" dirty="0">
                          <a:solidFill>
                            <a:schemeClr val="tx1"/>
                          </a:solidFill>
                        </a:rPr>
                        <a:t>Spokes will have access to free marketing via Family Hub parents' newsletters, social media and website</a:t>
                      </a:r>
                    </a:p>
                    <a:p>
                      <a:endParaRPr lang="en-GB" sz="1600" b="0" dirty="0">
                        <a:solidFill>
                          <a:schemeClr val="tx1"/>
                        </a:solidFill>
                      </a:endParaRPr>
                    </a:p>
                    <a:p>
                      <a:r>
                        <a:rPr lang="en-GB" sz="1600" b="0" dirty="0">
                          <a:solidFill>
                            <a:schemeClr val="tx1"/>
                          </a:solidFill>
                        </a:rPr>
                        <a:t>Spokes will have a stronger voice both locally and strategically</a:t>
                      </a:r>
                    </a:p>
                    <a:p>
                      <a:endParaRPr lang="en-GB" sz="1600" b="0" dirty="0">
                        <a:solidFill>
                          <a:schemeClr val="tx1"/>
                        </a:solidFill>
                      </a:endParaRPr>
                    </a:p>
                    <a:p>
                      <a:r>
                        <a:rPr lang="en-GB" sz="1600" b="0" dirty="0">
                          <a:solidFill>
                            <a:schemeClr val="tx1"/>
                          </a:solidFill>
                        </a:rPr>
                        <a:t>Spokes will usually be the first choice for delivery of family hub activities and courses, especially where there is funding attached.</a:t>
                      </a:r>
                    </a:p>
                    <a:p>
                      <a:endParaRPr lang="en-GB" sz="1600" b="0" dirty="0">
                        <a:solidFill>
                          <a:schemeClr val="tx1"/>
                        </a:solidFill>
                      </a:endParaRPr>
                    </a:p>
                    <a:p>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 data on your service delivery and evaluation from parent / carer feedback.</a:t>
                      </a:r>
                      <a:endParaRPr lang="en-GB" sz="1600" b="0" dirty="0">
                        <a:solidFill>
                          <a:schemeClr val="tx1"/>
                        </a:solidFill>
                      </a:endParaRPr>
                    </a:p>
                    <a:p>
                      <a:endParaRPr lang="en-GB" sz="1600" b="0" dirty="0">
                        <a:solidFill>
                          <a:schemeClr val="tx1"/>
                        </a:solidFill>
                      </a:endParaRPr>
                    </a:p>
                    <a:p>
                      <a:endParaRPr lang="en-GB" sz="1600" b="0" dirty="0">
                        <a:solidFill>
                          <a:schemeClr val="tx1"/>
                        </a:solidFill>
                      </a:endParaRPr>
                    </a:p>
                    <a:p>
                      <a:r>
                        <a:rPr lang="en-GB" sz="1600" b="0" dirty="0">
                          <a:solidFill>
                            <a:schemeClr val="tx1"/>
                          </a:solidFill>
                        </a:rPr>
                        <a:t>Each spoke will have new family hub signage</a:t>
                      </a:r>
                    </a:p>
                    <a:p>
                      <a:endParaRPr lang="en-GB"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There may be funding opportunities for running additional services</a:t>
                      </a:r>
                    </a:p>
                  </a:txBody>
                  <a:tcPr>
                    <a:solidFill>
                      <a:srgbClr val="CCCCFF"/>
                    </a:solidFill>
                  </a:tcPr>
                </a:tc>
                <a:extLst>
                  <a:ext uri="{0D108BD9-81ED-4DB2-BD59-A6C34878D82A}">
                    <a16:rowId xmlns:a16="http://schemas.microsoft.com/office/drawing/2014/main" val="1467507228"/>
                  </a:ext>
                </a:extLst>
              </a:tr>
            </a:tbl>
          </a:graphicData>
        </a:graphic>
      </p:graphicFrame>
    </p:spTree>
    <p:extLst>
      <p:ext uri="{BB962C8B-B14F-4D97-AF65-F5344CB8AC3E}">
        <p14:creationId xmlns:p14="http://schemas.microsoft.com/office/powerpoint/2010/main" val="279843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8747</TotalTime>
  <Words>2192</Words>
  <Application>Microsoft Office PowerPoint</Application>
  <PresentationFormat>Widescreen</PresentationFormat>
  <Paragraphs>191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Acumin Pro Wide</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Family Hub, Spoke and Network Definitions:</vt:lpstr>
      <vt:lpstr>PowerPoint Presentation</vt:lpstr>
      <vt:lpstr>PowerPoint Presentation</vt:lpstr>
      <vt:lpstr>Benefits of becoming a Family Hub Spoke:</vt:lpstr>
      <vt:lpstr>Expectations for Family Hub Spokes</vt:lpstr>
      <vt:lpstr>Key Performance Indicators that Spokes would contribute to.</vt:lpstr>
      <vt:lpstr>Key Performance Indicators that Spokes would contribute to.</vt:lpstr>
      <vt:lpstr>Benefits of becoming part of the Family Hub Network:</vt:lpstr>
      <vt:lpstr>Expectations for Family Hub Network Members</vt:lpstr>
      <vt:lpstr>Key Performance Indicators that Network members could contribute 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 Eagle Design</dc:creator>
  <cp:lastModifiedBy>Kimberley Maynard</cp:lastModifiedBy>
  <cp:revision>101</cp:revision>
  <dcterms:created xsi:type="dcterms:W3CDTF">2023-07-06T10:27:58Z</dcterms:created>
  <dcterms:modified xsi:type="dcterms:W3CDTF">2026-02-02T12:43:39Z</dcterms:modified>
</cp:coreProperties>
</file>