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975" r:id="rId5"/>
    <p:sldId id="97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70A99C-DEA7-7DBA-EC33-B116CDEA7B09}" name="Joanna Perry" initials="JP" userId="S::joanna_perry@sandwell.gov.uk::ab1a83fc-c49c-4706-aaff-24124381319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90" autoAdjust="0"/>
    <p:restoredTop sz="88259" autoAdjust="0"/>
  </p:normalViewPr>
  <p:slideViewPr>
    <p:cSldViewPr snapToGrid="0">
      <p:cViewPr>
        <p:scale>
          <a:sx n="66" d="100"/>
          <a:sy n="66" d="100"/>
        </p:scale>
        <p:origin x="65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2DA545-4483-4623-998E-58F2CDDCC831}" type="datetimeFigureOut">
              <a:rPr lang="en-GB" smtClean="0"/>
              <a:t>28/03/2025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BF10ED-89CE-4A70-9D05-EC4C64EBBCA2}" type="slidenum">
              <a:rPr lang="en-GB" smtClean="0"/>
              <a:t>‹#›</a:t>
            </a:fld>
            <a:endParaRPr lang="en-GB"/>
          </a:p>
        </p:txBody>
      </p:sp>
    </p:spTree>
    <p:extLst>
      <p:ext uri="{BB962C8B-B14F-4D97-AF65-F5344CB8AC3E}">
        <p14:creationId xmlns:p14="http://schemas.microsoft.com/office/powerpoint/2010/main" val="664692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DBF10ED-89CE-4A70-9D05-EC4C64EBBCA2}" type="slidenum">
              <a:rPr lang="en-GB" smtClean="0"/>
              <a:t>1</a:t>
            </a:fld>
            <a:endParaRPr lang="en-GB"/>
          </a:p>
        </p:txBody>
      </p:sp>
    </p:spTree>
    <p:extLst>
      <p:ext uri="{BB962C8B-B14F-4D97-AF65-F5344CB8AC3E}">
        <p14:creationId xmlns:p14="http://schemas.microsoft.com/office/powerpoint/2010/main" val="757695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94DA8-387E-F611-A065-FFC983B171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791242-2C87-276D-BF66-71B99EEBBE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B15027-4C65-12C5-8E96-19C8825A55B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41A2BA3-4D56-DE07-F384-34EF69F68E52}"/>
              </a:ext>
            </a:extLst>
          </p:cNvPr>
          <p:cNvSpPr>
            <a:spLocks noGrp="1"/>
          </p:cNvSpPr>
          <p:nvPr>
            <p:ph type="sldNum" sz="quarter" idx="5"/>
          </p:nvPr>
        </p:nvSpPr>
        <p:spPr/>
        <p:txBody>
          <a:bodyPr/>
          <a:lstStyle/>
          <a:p>
            <a:fld id="{4DBF10ED-89CE-4A70-9D05-EC4C64EBBCA2}" type="slidenum">
              <a:rPr lang="en-GB" smtClean="0"/>
              <a:t>2</a:t>
            </a:fld>
            <a:endParaRPr lang="en-GB"/>
          </a:p>
        </p:txBody>
      </p:sp>
    </p:spTree>
    <p:extLst>
      <p:ext uri="{BB962C8B-B14F-4D97-AF65-F5344CB8AC3E}">
        <p14:creationId xmlns:p14="http://schemas.microsoft.com/office/powerpoint/2010/main" val="724399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73787-D351-61EF-5696-37933E55A4B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C821038-99A6-2081-6E1E-12F328672B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C7B3C74-5F3C-42F8-ED62-72263A8E4A47}"/>
              </a:ext>
            </a:extLst>
          </p:cNvPr>
          <p:cNvSpPr>
            <a:spLocks noGrp="1"/>
          </p:cNvSpPr>
          <p:nvPr>
            <p:ph type="dt" sz="half" idx="10"/>
          </p:nvPr>
        </p:nvSpPr>
        <p:spPr/>
        <p:txBody>
          <a:bodyPr/>
          <a:lstStyle/>
          <a:p>
            <a:fld id="{98DCD8A4-5763-744F-8237-0713D99C0492}" type="datetimeFigureOut">
              <a:rPr lang="en-US" smtClean="0"/>
              <a:t>3/28/2025</a:t>
            </a:fld>
            <a:endParaRPr lang="en-US"/>
          </a:p>
        </p:txBody>
      </p:sp>
      <p:sp>
        <p:nvSpPr>
          <p:cNvPr id="5" name="Footer Placeholder 4">
            <a:extLst>
              <a:ext uri="{FF2B5EF4-FFF2-40B4-BE49-F238E27FC236}">
                <a16:creationId xmlns:a16="http://schemas.microsoft.com/office/drawing/2014/main" id="{7D219C5D-B3C6-CF9A-CB88-1D99E897D5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FFBC74-3CFC-6FC0-CD24-CEA33E525733}"/>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929953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AF089-D84F-14A7-DFFC-2F87D815B75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A700AF4-FDA9-81FC-C36A-EA0B5EC67B8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D3947A7-88CF-B3BD-0C34-D3625DF22EA1}"/>
              </a:ext>
            </a:extLst>
          </p:cNvPr>
          <p:cNvSpPr>
            <a:spLocks noGrp="1"/>
          </p:cNvSpPr>
          <p:nvPr>
            <p:ph type="dt" sz="half" idx="10"/>
          </p:nvPr>
        </p:nvSpPr>
        <p:spPr/>
        <p:txBody>
          <a:bodyPr/>
          <a:lstStyle/>
          <a:p>
            <a:fld id="{98DCD8A4-5763-744F-8237-0713D99C0492}" type="datetimeFigureOut">
              <a:rPr lang="en-US" smtClean="0"/>
              <a:t>3/28/2025</a:t>
            </a:fld>
            <a:endParaRPr lang="en-US"/>
          </a:p>
        </p:txBody>
      </p:sp>
      <p:sp>
        <p:nvSpPr>
          <p:cNvPr id="5" name="Footer Placeholder 4">
            <a:extLst>
              <a:ext uri="{FF2B5EF4-FFF2-40B4-BE49-F238E27FC236}">
                <a16:creationId xmlns:a16="http://schemas.microsoft.com/office/drawing/2014/main" id="{69BF4FA1-8607-7BE6-DB51-4437782CA7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BD19F6-8340-B52D-448C-234F383EB9BF}"/>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324715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7B0AA0-475B-6FA0-8A4A-F208F4FC5B42}"/>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8A54D26-F4CA-29AC-ED6E-20A8ECDB96E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40EEBC0-E02C-6E82-7CAD-1F6542B23B90}"/>
              </a:ext>
            </a:extLst>
          </p:cNvPr>
          <p:cNvSpPr>
            <a:spLocks noGrp="1"/>
          </p:cNvSpPr>
          <p:nvPr>
            <p:ph type="dt" sz="half" idx="10"/>
          </p:nvPr>
        </p:nvSpPr>
        <p:spPr/>
        <p:txBody>
          <a:bodyPr/>
          <a:lstStyle/>
          <a:p>
            <a:fld id="{98DCD8A4-5763-744F-8237-0713D99C0492}" type="datetimeFigureOut">
              <a:rPr lang="en-US" smtClean="0"/>
              <a:t>3/28/2025</a:t>
            </a:fld>
            <a:endParaRPr lang="en-US"/>
          </a:p>
        </p:txBody>
      </p:sp>
      <p:sp>
        <p:nvSpPr>
          <p:cNvPr id="5" name="Footer Placeholder 4">
            <a:extLst>
              <a:ext uri="{FF2B5EF4-FFF2-40B4-BE49-F238E27FC236}">
                <a16:creationId xmlns:a16="http://schemas.microsoft.com/office/drawing/2014/main" id="{4D532BEE-EAFF-9625-95EB-86555D8A14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F4847D-1679-F4FB-D635-1F011A26BEFD}"/>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839449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2474C-23CE-3883-7E2C-64C9E966C30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3E8E21E-7D47-9F2E-DB8E-64E82AA79F1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D31C010-35EE-3423-DBAA-52DE3A121373}"/>
              </a:ext>
            </a:extLst>
          </p:cNvPr>
          <p:cNvSpPr>
            <a:spLocks noGrp="1"/>
          </p:cNvSpPr>
          <p:nvPr>
            <p:ph type="dt" sz="half" idx="10"/>
          </p:nvPr>
        </p:nvSpPr>
        <p:spPr/>
        <p:txBody>
          <a:bodyPr/>
          <a:lstStyle/>
          <a:p>
            <a:fld id="{98DCD8A4-5763-744F-8237-0713D99C0492}" type="datetimeFigureOut">
              <a:rPr lang="en-US" smtClean="0"/>
              <a:t>3/28/2025</a:t>
            </a:fld>
            <a:endParaRPr lang="en-US"/>
          </a:p>
        </p:txBody>
      </p:sp>
      <p:sp>
        <p:nvSpPr>
          <p:cNvPr id="5" name="Footer Placeholder 4">
            <a:extLst>
              <a:ext uri="{FF2B5EF4-FFF2-40B4-BE49-F238E27FC236}">
                <a16:creationId xmlns:a16="http://schemas.microsoft.com/office/drawing/2014/main" id="{CDA8B9F6-B5DF-A338-CF25-CEB9EC177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E705BF-F05C-DF55-5AF1-0FFC8E82B0EE}"/>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3360144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81B73-CF76-3C4E-A38E-EB5CB9B4C40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4BBAB52-43A0-5C27-A9E9-51D9F40C13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69F9A5F-5890-534A-2CEA-012C8A097EA2}"/>
              </a:ext>
            </a:extLst>
          </p:cNvPr>
          <p:cNvSpPr>
            <a:spLocks noGrp="1"/>
          </p:cNvSpPr>
          <p:nvPr>
            <p:ph type="dt" sz="half" idx="10"/>
          </p:nvPr>
        </p:nvSpPr>
        <p:spPr/>
        <p:txBody>
          <a:bodyPr/>
          <a:lstStyle/>
          <a:p>
            <a:fld id="{98DCD8A4-5763-744F-8237-0713D99C0492}" type="datetimeFigureOut">
              <a:rPr lang="en-US" smtClean="0"/>
              <a:t>3/28/2025</a:t>
            </a:fld>
            <a:endParaRPr lang="en-US"/>
          </a:p>
        </p:txBody>
      </p:sp>
      <p:sp>
        <p:nvSpPr>
          <p:cNvPr id="5" name="Footer Placeholder 4">
            <a:extLst>
              <a:ext uri="{FF2B5EF4-FFF2-40B4-BE49-F238E27FC236}">
                <a16:creationId xmlns:a16="http://schemas.microsoft.com/office/drawing/2014/main" id="{EBEEB912-87F8-25B3-BE54-32D1CF5C79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C9C1DB-CB23-7455-6A7A-4605AA5C5CA9}"/>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472867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11C8A-8CAB-415C-D016-CB7D6B22C67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8BD76D5-F8F9-06D2-D265-7C828F1EC9E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1D513A1-184D-7ACC-FC29-371DBE3FE6B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F88DCB8C-DEF8-60F2-3352-8F6841561430}"/>
              </a:ext>
            </a:extLst>
          </p:cNvPr>
          <p:cNvSpPr>
            <a:spLocks noGrp="1"/>
          </p:cNvSpPr>
          <p:nvPr>
            <p:ph type="dt" sz="half" idx="10"/>
          </p:nvPr>
        </p:nvSpPr>
        <p:spPr/>
        <p:txBody>
          <a:bodyPr/>
          <a:lstStyle/>
          <a:p>
            <a:fld id="{98DCD8A4-5763-744F-8237-0713D99C0492}" type="datetimeFigureOut">
              <a:rPr lang="en-US" smtClean="0"/>
              <a:t>3/28/2025</a:t>
            </a:fld>
            <a:endParaRPr lang="en-US"/>
          </a:p>
        </p:txBody>
      </p:sp>
      <p:sp>
        <p:nvSpPr>
          <p:cNvPr id="6" name="Footer Placeholder 5">
            <a:extLst>
              <a:ext uri="{FF2B5EF4-FFF2-40B4-BE49-F238E27FC236}">
                <a16:creationId xmlns:a16="http://schemas.microsoft.com/office/drawing/2014/main" id="{26201919-7B8C-B6AF-1934-B2E026BC05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F2B0B8-A1B8-E9B1-DF0E-8A177EE79907}"/>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115791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600EB-C721-A696-2E29-C6AB5734722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8EABC86-D210-D6CB-F3CB-B9C275A8BB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87B8BC3-ABD9-70C1-0DB9-D7A08F20454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68B9570-5A93-CC8E-6718-32B0512419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6BB4D6C-3CE1-0124-517F-CE508CD4D4A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C49D883-05FF-D3F2-7390-9E385A5ECC0D}"/>
              </a:ext>
            </a:extLst>
          </p:cNvPr>
          <p:cNvSpPr>
            <a:spLocks noGrp="1"/>
          </p:cNvSpPr>
          <p:nvPr>
            <p:ph type="dt" sz="half" idx="10"/>
          </p:nvPr>
        </p:nvSpPr>
        <p:spPr/>
        <p:txBody>
          <a:bodyPr/>
          <a:lstStyle/>
          <a:p>
            <a:fld id="{98DCD8A4-5763-744F-8237-0713D99C0492}" type="datetimeFigureOut">
              <a:rPr lang="en-US" smtClean="0"/>
              <a:t>3/28/2025</a:t>
            </a:fld>
            <a:endParaRPr lang="en-US"/>
          </a:p>
        </p:txBody>
      </p:sp>
      <p:sp>
        <p:nvSpPr>
          <p:cNvPr id="8" name="Footer Placeholder 7">
            <a:extLst>
              <a:ext uri="{FF2B5EF4-FFF2-40B4-BE49-F238E27FC236}">
                <a16:creationId xmlns:a16="http://schemas.microsoft.com/office/drawing/2014/main" id="{BB0A68E4-2997-035C-9B33-1CE1EB90065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4C95D7C-A279-FA4A-DE5F-622ABB22D092}"/>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970559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B9342-C4A8-9708-27ED-79D8774E850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C53B47C-8359-7754-16A1-24F550F3761C}"/>
              </a:ext>
            </a:extLst>
          </p:cNvPr>
          <p:cNvSpPr>
            <a:spLocks noGrp="1"/>
          </p:cNvSpPr>
          <p:nvPr>
            <p:ph type="dt" sz="half" idx="10"/>
          </p:nvPr>
        </p:nvSpPr>
        <p:spPr/>
        <p:txBody>
          <a:bodyPr/>
          <a:lstStyle/>
          <a:p>
            <a:fld id="{98DCD8A4-5763-744F-8237-0713D99C0492}" type="datetimeFigureOut">
              <a:rPr lang="en-US" smtClean="0"/>
              <a:t>3/28/2025</a:t>
            </a:fld>
            <a:endParaRPr lang="en-US"/>
          </a:p>
        </p:txBody>
      </p:sp>
      <p:sp>
        <p:nvSpPr>
          <p:cNvPr id="4" name="Footer Placeholder 3">
            <a:extLst>
              <a:ext uri="{FF2B5EF4-FFF2-40B4-BE49-F238E27FC236}">
                <a16:creationId xmlns:a16="http://schemas.microsoft.com/office/drawing/2014/main" id="{CC849B39-AAEA-3FC0-943F-47D2D363771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ED0BCE-A209-D7DC-0622-2FC89BB105B8}"/>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43532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5A1FDB-0DF7-B089-26E7-264192800F62}"/>
              </a:ext>
            </a:extLst>
          </p:cNvPr>
          <p:cNvSpPr>
            <a:spLocks noGrp="1"/>
          </p:cNvSpPr>
          <p:nvPr>
            <p:ph type="dt" sz="half" idx="10"/>
          </p:nvPr>
        </p:nvSpPr>
        <p:spPr/>
        <p:txBody>
          <a:bodyPr/>
          <a:lstStyle/>
          <a:p>
            <a:fld id="{98DCD8A4-5763-744F-8237-0713D99C0492}" type="datetimeFigureOut">
              <a:rPr lang="en-US" smtClean="0"/>
              <a:t>3/28/2025</a:t>
            </a:fld>
            <a:endParaRPr lang="en-US"/>
          </a:p>
        </p:txBody>
      </p:sp>
      <p:sp>
        <p:nvSpPr>
          <p:cNvPr id="3" name="Footer Placeholder 2">
            <a:extLst>
              <a:ext uri="{FF2B5EF4-FFF2-40B4-BE49-F238E27FC236}">
                <a16:creationId xmlns:a16="http://schemas.microsoft.com/office/drawing/2014/main" id="{35FE5F9C-D27B-4D71-E0CA-18B0BDF1FD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77C13B-B79A-CAC1-FC44-6220CA50BA47}"/>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93121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FA070-BEED-5024-FE95-0B88022D225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348FCD7-1190-35CA-9D37-C827E60435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AD9DF0F-96FC-BD7D-21D1-74593A0718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9398508-A56E-0C29-6D2B-E301E4723BBB}"/>
              </a:ext>
            </a:extLst>
          </p:cNvPr>
          <p:cNvSpPr>
            <a:spLocks noGrp="1"/>
          </p:cNvSpPr>
          <p:nvPr>
            <p:ph type="dt" sz="half" idx="10"/>
          </p:nvPr>
        </p:nvSpPr>
        <p:spPr/>
        <p:txBody>
          <a:bodyPr/>
          <a:lstStyle/>
          <a:p>
            <a:fld id="{98DCD8A4-5763-744F-8237-0713D99C0492}" type="datetimeFigureOut">
              <a:rPr lang="en-US" smtClean="0"/>
              <a:t>3/28/2025</a:t>
            </a:fld>
            <a:endParaRPr lang="en-US"/>
          </a:p>
        </p:txBody>
      </p:sp>
      <p:sp>
        <p:nvSpPr>
          <p:cNvPr id="6" name="Footer Placeholder 5">
            <a:extLst>
              <a:ext uri="{FF2B5EF4-FFF2-40B4-BE49-F238E27FC236}">
                <a16:creationId xmlns:a16="http://schemas.microsoft.com/office/drawing/2014/main" id="{FEC6B67F-095B-DA9F-D7C2-EEE2BAFFD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463397-1D36-E013-364B-2338C5442DDA}"/>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655312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9476A-D11B-1C1D-003B-2AAE2349B0C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D179C1F-6F44-5614-097E-42D32A6005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EF10E2-04D5-E041-5D0E-64F6AC05E4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FEA5A88-A590-C82A-A062-2D95EF8DB247}"/>
              </a:ext>
            </a:extLst>
          </p:cNvPr>
          <p:cNvSpPr>
            <a:spLocks noGrp="1"/>
          </p:cNvSpPr>
          <p:nvPr>
            <p:ph type="dt" sz="half" idx="10"/>
          </p:nvPr>
        </p:nvSpPr>
        <p:spPr/>
        <p:txBody>
          <a:bodyPr/>
          <a:lstStyle/>
          <a:p>
            <a:fld id="{98DCD8A4-5763-744F-8237-0713D99C0492}" type="datetimeFigureOut">
              <a:rPr lang="en-US" smtClean="0"/>
              <a:t>3/28/2025</a:t>
            </a:fld>
            <a:endParaRPr lang="en-US"/>
          </a:p>
        </p:txBody>
      </p:sp>
      <p:sp>
        <p:nvSpPr>
          <p:cNvPr id="6" name="Footer Placeholder 5">
            <a:extLst>
              <a:ext uri="{FF2B5EF4-FFF2-40B4-BE49-F238E27FC236}">
                <a16:creationId xmlns:a16="http://schemas.microsoft.com/office/drawing/2014/main" id="{B2AEBAEC-B0A7-7D17-98EA-150DE3D4D1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DE6CF5-C18F-1BAC-707A-5AA4253B66E5}"/>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428288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B6B9BB-C98B-870C-869B-4FBDCDD13A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9A9D916-B42D-48AB-6EE9-EE8D1BBA75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D17762A-7339-442E-8D3B-87CD1E7326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DCD8A4-5763-744F-8237-0713D99C0492}" type="datetimeFigureOut">
              <a:rPr lang="en-US" smtClean="0"/>
              <a:t>3/28/2025</a:t>
            </a:fld>
            <a:endParaRPr lang="en-US"/>
          </a:p>
        </p:txBody>
      </p:sp>
      <p:sp>
        <p:nvSpPr>
          <p:cNvPr id="5" name="Footer Placeholder 4">
            <a:extLst>
              <a:ext uri="{FF2B5EF4-FFF2-40B4-BE49-F238E27FC236}">
                <a16:creationId xmlns:a16="http://schemas.microsoft.com/office/drawing/2014/main" id="{AF343217-FCB7-D8AA-3D61-FFC856021B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49BB87-7865-7315-FBD4-A7FD9F263E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C0678F-1BDB-7141-9DD3-ECD83CA615E0}" type="slidenum">
              <a:rPr lang="en-US" smtClean="0"/>
              <a:t>‹#›</a:t>
            </a:fld>
            <a:endParaRPr lang="en-US"/>
          </a:p>
        </p:txBody>
      </p:sp>
    </p:spTree>
    <p:extLst>
      <p:ext uri="{BB962C8B-B14F-4D97-AF65-F5344CB8AC3E}">
        <p14:creationId xmlns:p14="http://schemas.microsoft.com/office/powerpoint/2010/main" val="249901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2DDEF70-8812-0047-F5EC-4C1A4AB65656}"/>
              </a:ext>
            </a:extLst>
          </p:cNvPr>
          <p:cNvSpPr txBox="1"/>
          <p:nvPr/>
        </p:nvSpPr>
        <p:spPr>
          <a:xfrm>
            <a:off x="640080" y="2706624"/>
            <a:ext cx="6482080" cy="3483864"/>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Autofit/>
          </a:bodyPr>
          <a:lstStyle/>
          <a:p>
            <a:pPr>
              <a:lnSpc>
                <a:spcPct val="90000"/>
              </a:lnSpc>
              <a:spcAft>
                <a:spcPts val="600"/>
              </a:spcAft>
            </a:pPr>
            <a:r>
              <a:rPr lang="en-GB" dirty="0">
                <a:effectLst/>
                <a:latin typeface="Arial" panose="020B0604020202020204" pitchFamily="34" charset="0"/>
              </a:rPr>
              <a:t>Karen started receiving Shared Lives Respite support in January 2023. She was matched with a Shared Lives Carer who shared her interests, hobbies and preferences.</a:t>
            </a:r>
          </a:p>
          <a:p>
            <a:pPr>
              <a:lnSpc>
                <a:spcPct val="90000"/>
              </a:lnSpc>
              <a:spcAft>
                <a:spcPts val="600"/>
              </a:spcAft>
            </a:pPr>
            <a:endParaRPr lang="en-GB" dirty="0">
              <a:latin typeface="Arial" panose="020B0604020202020204" pitchFamily="34" charset="0"/>
            </a:endParaRPr>
          </a:p>
          <a:p>
            <a:pPr>
              <a:lnSpc>
                <a:spcPct val="90000"/>
              </a:lnSpc>
              <a:spcAft>
                <a:spcPts val="600"/>
              </a:spcAft>
            </a:pPr>
            <a:r>
              <a:rPr lang="en-GB" dirty="0">
                <a:effectLst/>
                <a:latin typeface="Arial" panose="020B0604020202020204" pitchFamily="34" charset="0"/>
              </a:rPr>
              <a:t>During her respite stays Karen has enjoyed visits to the cinema, shopping trips and completed arts and craft activities to make birthday gifts. </a:t>
            </a:r>
          </a:p>
          <a:p>
            <a:pPr>
              <a:lnSpc>
                <a:spcPct val="90000"/>
              </a:lnSpc>
              <a:spcAft>
                <a:spcPts val="600"/>
              </a:spcAft>
            </a:pPr>
            <a:endParaRPr lang="en-GB" dirty="0">
              <a:latin typeface="Arial" panose="020B0604020202020204" pitchFamily="34" charset="0"/>
            </a:endParaRPr>
          </a:p>
          <a:p>
            <a:pPr>
              <a:lnSpc>
                <a:spcPct val="90000"/>
              </a:lnSpc>
              <a:spcAft>
                <a:spcPts val="600"/>
              </a:spcAft>
            </a:pPr>
            <a:r>
              <a:rPr lang="en-GB" dirty="0">
                <a:effectLst/>
                <a:latin typeface="Arial" panose="020B0604020202020204" pitchFamily="34" charset="0"/>
              </a:rPr>
              <a:t>Since beginning her Shared Lives journey, Karen has become more confident and further developed her independence.</a:t>
            </a:r>
          </a:p>
        </p:txBody>
      </p:sp>
      <p:pic>
        <p:nvPicPr>
          <p:cNvPr id="12" name="Picture 2">
            <a:extLst>
              <a:ext uri="{FF2B5EF4-FFF2-40B4-BE49-F238E27FC236}">
                <a16:creationId xmlns:a16="http://schemas.microsoft.com/office/drawing/2014/main" id="{289C9BB8-E956-4295-991B-70BF674FBFD7}"/>
              </a:ext>
            </a:extLst>
          </p:cNvPr>
          <p:cNvPicPr>
            <a:picLocks noChangeAspect="1"/>
          </p:cNvPicPr>
          <p:nvPr/>
        </p:nvPicPr>
        <p:blipFill>
          <a:blip r:embed="rId3"/>
          <a:srcRect r="10799"/>
          <a:stretch>
            <a:fillRect/>
          </a:stretch>
        </p:blipFill>
        <p:spPr>
          <a:xfrm>
            <a:off x="7316623" y="5020888"/>
            <a:ext cx="4561126" cy="894829"/>
          </a:xfrm>
          <a:prstGeom prst="rect">
            <a:avLst/>
          </a:prstGeom>
        </p:spPr>
      </p:pic>
      <p:sp>
        <p:nvSpPr>
          <p:cNvPr id="9" name="Rectangle 8">
            <a:extLst>
              <a:ext uri="{FF2B5EF4-FFF2-40B4-BE49-F238E27FC236}">
                <a16:creationId xmlns:a16="http://schemas.microsoft.com/office/drawing/2014/main" id="{43018737-9A43-449F-BB30-8FCF9C5CFB01}"/>
              </a:ext>
            </a:extLst>
          </p:cNvPr>
          <p:cNvSpPr/>
          <p:nvPr/>
        </p:nvSpPr>
        <p:spPr>
          <a:xfrm>
            <a:off x="3135086" y="3244334"/>
            <a:ext cx="3079697" cy="369332"/>
          </a:xfrm>
          <a:prstGeom prst="rect">
            <a:avLst/>
          </a:prstGeom>
        </p:spPr>
        <p:txBody>
          <a:bodyPr wrap="square">
            <a:spAutoFit/>
          </a:bodyPr>
          <a:lstStyle/>
          <a:p>
            <a:pPr>
              <a:spcAft>
                <a:spcPts val="600"/>
              </a:spcAft>
            </a:pPr>
            <a:r>
              <a:rPr lang="en-GB"/>
              <a:t> </a:t>
            </a:r>
          </a:p>
        </p:txBody>
      </p:sp>
      <p:sp>
        <p:nvSpPr>
          <p:cNvPr id="5" name="TextBox 4">
            <a:extLst>
              <a:ext uri="{FF2B5EF4-FFF2-40B4-BE49-F238E27FC236}">
                <a16:creationId xmlns:a16="http://schemas.microsoft.com/office/drawing/2014/main" id="{3B9E706E-0AFA-8816-A48F-6811CDCB201D}"/>
              </a:ext>
            </a:extLst>
          </p:cNvPr>
          <p:cNvSpPr txBox="1"/>
          <p:nvPr/>
        </p:nvSpPr>
        <p:spPr>
          <a:xfrm>
            <a:off x="632012" y="1344269"/>
            <a:ext cx="7475668" cy="584775"/>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Case study: Settling into Shared Lives</a:t>
            </a:r>
          </a:p>
        </p:txBody>
      </p:sp>
      <p:pic>
        <p:nvPicPr>
          <p:cNvPr id="8" name="Picture 7" descr="A black and white logo&#10;&#10;AI-generated content may be incorrect.">
            <a:extLst>
              <a:ext uri="{FF2B5EF4-FFF2-40B4-BE49-F238E27FC236}">
                <a16:creationId xmlns:a16="http://schemas.microsoft.com/office/drawing/2014/main" id="{3B3B6AA1-3175-B447-6BD1-2698D2CEE378}"/>
              </a:ext>
            </a:extLst>
          </p:cNvPr>
          <p:cNvPicPr>
            <a:picLocks noChangeAspect="1"/>
          </p:cNvPicPr>
          <p:nvPr/>
        </p:nvPicPr>
        <p:blipFill>
          <a:blip r:embed="rId4"/>
          <a:stretch>
            <a:fillRect/>
          </a:stretch>
        </p:blipFill>
        <p:spPr>
          <a:xfrm>
            <a:off x="636046" y="453629"/>
            <a:ext cx="2242621" cy="598032"/>
          </a:xfrm>
          <a:prstGeom prst="rect">
            <a:avLst/>
          </a:prstGeom>
        </p:spPr>
      </p:pic>
      <p:sp>
        <p:nvSpPr>
          <p:cNvPr id="11" name="TextBox 10">
            <a:extLst>
              <a:ext uri="{FF2B5EF4-FFF2-40B4-BE49-F238E27FC236}">
                <a16:creationId xmlns:a16="http://schemas.microsoft.com/office/drawing/2014/main" id="{1EFD53A0-48EA-2347-134A-69F37566A8F9}"/>
              </a:ext>
            </a:extLst>
          </p:cNvPr>
          <p:cNvSpPr txBox="1"/>
          <p:nvPr/>
        </p:nvSpPr>
        <p:spPr>
          <a:xfrm>
            <a:off x="670984" y="1906071"/>
            <a:ext cx="6096000" cy="338554"/>
          </a:xfrm>
          <a:prstGeom prst="rect">
            <a:avLst/>
          </a:prstGeom>
          <a:noFill/>
        </p:spPr>
        <p:txBody>
          <a:bodyPr wrap="square">
            <a:spAutoFit/>
          </a:bodyPr>
          <a:lstStyle/>
          <a:p>
            <a:r>
              <a:rPr lang="en-GB" sz="1600" b="1" dirty="0">
                <a:latin typeface="Arial" panose="020B0604020202020204" pitchFamily="34" charset="0"/>
                <a:cs typeface="Arial" panose="020B0604020202020204" pitchFamily="34" charset="0"/>
              </a:rPr>
              <a:t>March 2025 </a:t>
            </a:r>
          </a:p>
        </p:txBody>
      </p:sp>
      <p:pic>
        <p:nvPicPr>
          <p:cNvPr id="14" name="Picture 13">
            <a:extLst>
              <a:ext uri="{FF2B5EF4-FFF2-40B4-BE49-F238E27FC236}">
                <a16:creationId xmlns:a16="http://schemas.microsoft.com/office/drawing/2014/main" id="{F2FF16F5-67BF-55F4-4DB0-8AD44DB96B06}"/>
              </a:ext>
            </a:extLst>
          </p:cNvPr>
          <p:cNvPicPr>
            <a:picLocks noChangeAspect="1"/>
          </p:cNvPicPr>
          <p:nvPr/>
        </p:nvPicPr>
        <p:blipFill>
          <a:blip r:embed="rId5"/>
          <a:stretch>
            <a:fillRect/>
          </a:stretch>
        </p:blipFill>
        <p:spPr>
          <a:xfrm>
            <a:off x="8003817" y="727761"/>
            <a:ext cx="3517199" cy="2950779"/>
          </a:xfrm>
          <a:prstGeom prst="rect">
            <a:avLst/>
          </a:prstGeom>
        </p:spPr>
      </p:pic>
    </p:spTree>
    <p:extLst>
      <p:ext uri="{BB962C8B-B14F-4D97-AF65-F5344CB8AC3E}">
        <p14:creationId xmlns:p14="http://schemas.microsoft.com/office/powerpoint/2010/main" val="832510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29DECB1-0768-E49B-9768-8C19A9A6CA3B}"/>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B3E3CE12-B20B-420A-A751-B40587D336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ketch line">
            <a:extLst>
              <a:ext uri="{FF2B5EF4-FFF2-40B4-BE49-F238E27FC236}">
                <a16:creationId xmlns:a16="http://schemas.microsoft.com/office/drawing/2014/main" id="{18A7FE36-8113-5CBB-E059-ED0722AD74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950E161F-1C2F-AFA1-A315-3EBD9FD9C25C}"/>
              </a:ext>
            </a:extLst>
          </p:cNvPr>
          <p:cNvSpPr txBox="1"/>
          <p:nvPr/>
        </p:nvSpPr>
        <p:spPr>
          <a:xfrm>
            <a:off x="640080" y="2706624"/>
            <a:ext cx="6482080" cy="3483864"/>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Autofit/>
          </a:bodyPr>
          <a:lstStyle/>
          <a:p>
            <a:pPr>
              <a:lnSpc>
                <a:spcPct val="90000"/>
              </a:lnSpc>
              <a:spcAft>
                <a:spcPts val="600"/>
              </a:spcAft>
            </a:pPr>
            <a:endParaRPr lang="en-GB" dirty="0">
              <a:effectLst/>
              <a:latin typeface="Arial" panose="020B0604020202020204" pitchFamily="34" charset="0"/>
            </a:endParaRPr>
          </a:p>
        </p:txBody>
      </p:sp>
      <p:pic>
        <p:nvPicPr>
          <p:cNvPr id="12" name="Picture 2">
            <a:extLst>
              <a:ext uri="{FF2B5EF4-FFF2-40B4-BE49-F238E27FC236}">
                <a16:creationId xmlns:a16="http://schemas.microsoft.com/office/drawing/2014/main" id="{EC2B8FFF-906C-C491-481D-5492C1A01AF5}"/>
              </a:ext>
            </a:extLst>
          </p:cNvPr>
          <p:cNvPicPr>
            <a:picLocks noChangeAspect="1"/>
          </p:cNvPicPr>
          <p:nvPr/>
        </p:nvPicPr>
        <p:blipFill>
          <a:blip r:embed="rId3"/>
          <a:srcRect r="10799"/>
          <a:stretch>
            <a:fillRect/>
          </a:stretch>
        </p:blipFill>
        <p:spPr>
          <a:xfrm>
            <a:off x="7316623" y="5020888"/>
            <a:ext cx="4561126" cy="894829"/>
          </a:xfrm>
          <a:prstGeom prst="rect">
            <a:avLst/>
          </a:prstGeom>
        </p:spPr>
      </p:pic>
      <p:sp>
        <p:nvSpPr>
          <p:cNvPr id="9" name="Rectangle 8">
            <a:extLst>
              <a:ext uri="{FF2B5EF4-FFF2-40B4-BE49-F238E27FC236}">
                <a16:creationId xmlns:a16="http://schemas.microsoft.com/office/drawing/2014/main" id="{50879242-AA1C-ADDE-2A8D-2FAB7E339844}"/>
              </a:ext>
            </a:extLst>
          </p:cNvPr>
          <p:cNvSpPr/>
          <p:nvPr/>
        </p:nvSpPr>
        <p:spPr>
          <a:xfrm>
            <a:off x="3135086" y="3244334"/>
            <a:ext cx="3079697" cy="369332"/>
          </a:xfrm>
          <a:prstGeom prst="rect">
            <a:avLst/>
          </a:prstGeom>
        </p:spPr>
        <p:txBody>
          <a:bodyPr wrap="square">
            <a:spAutoFit/>
          </a:bodyPr>
          <a:lstStyle/>
          <a:p>
            <a:pPr>
              <a:spcAft>
                <a:spcPts val="600"/>
              </a:spcAft>
            </a:pPr>
            <a:r>
              <a:rPr lang="en-GB"/>
              <a:t> </a:t>
            </a:r>
          </a:p>
        </p:txBody>
      </p:sp>
      <p:sp>
        <p:nvSpPr>
          <p:cNvPr id="5" name="TextBox 4">
            <a:extLst>
              <a:ext uri="{FF2B5EF4-FFF2-40B4-BE49-F238E27FC236}">
                <a16:creationId xmlns:a16="http://schemas.microsoft.com/office/drawing/2014/main" id="{271EDF3B-052E-1F52-68C7-668A2D7FB413}"/>
              </a:ext>
            </a:extLst>
          </p:cNvPr>
          <p:cNvSpPr txBox="1"/>
          <p:nvPr/>
        </p:nvSpPr>
        <p:spPr>
          <a:xfrm>
            <a:off x="632012" y="1344269"/>
            <a:ext cx="7475668" cy="584775"/>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Case study: Settling into Shared Lives</a:t>
            </a:r>
          </a:p>
        </p:txBody>
      </p:sp>
      <p:pic>
        <p:nvPicPr>
          <p:cNvPr id="8" name="Picture 7" descr="A black and white logo&#10;&#10;AI-generated content may be incorrect.">
            <a:extLst>
              <a:ext uri="{FF2B5EF4-FFF2-40B4-BE49-F238E27FC236}">
                <a16:creationId xmlns:a16="http://schemas.microsoft.com/office/drawing/2014/main" id="{A43A6030-830D-4EBB-FBC3-8CFAE33BD936}"/>
              </a:ext>
            </a:extLst>
          </p:cNvPr>
          <p:cNvPicPr>
            <a:picLocks noChangeAspect="1"/>
          </p:cNvPicPr>
          <p:nvPr/>
        </p:nvPicPr>
        <p:blipFill>
          <a:blip r:embed="rId4"/>
          <a:stretch>
            <a:fillRect/>
          </a:stretch>
        </p:blipFill>
        <p:spPr>
          <a:xfrm>
            <a:off x="636046" y="453629"/>
            <a:ext cx="2242621" cy="598032"/>
          </a:xfrm>
          <a:prstGeom prst="rect">
            <a:avLst/>
          </a:prstGeom>
        </p:spPr>
      </p:pic>
      <p:sp>
        <p:nvSpPr>
          <p:cNvPr id="11" name="TextBox 10">
            <a:extLst>
              <a:ext uri="{FF2B5EF4-FFF2-40B4-BE49-F238E27FC236}">
                <a16:creationId xmlns:a16="http://schemas.microsoft.com/office/drawing/2014/main" id="{4ADC1B94-4BE4-48CA-B447-398CC63E2572}"/>
              </a:ext>
            </a:extLst>
          </p:cNvPr>
          <p:cNvSpPr txBox="1"/>
          <p:nvPr/>
        </p:nvSpPr>
        <p:spPr>
          <a:xfrm>
            <a:off x="670984" y="1906071"/>
            <a:ext cx="6096000" cy="338554"/>
          </a:xfrm>
          <a:prstGeom prst="rect">
            <a:avLst/>
          </a:prstGeom>
          <a:noFill/>
        </p:spPr>
        <p:txBody>
          <a:bodyPr wrap="square">
            <a:spAutoFit/>
          </a:bodyPr>
          <a:lstStyle/>
          <a:p>
            <a:r>
              <a:rPr lang="en-GB" sz="1600" b="1" dirty="0">
                <a:latin typeface="Arial" panose="020B0604020202020204" pitchFamily="34" charset="0"/>
                <a:cs typeface="Arial" panose="020B0604020202020204" pitchFamily="34" charset="0"/>
              </a:rPr>
              <a:t>March 2025 </a:t>
            </a:r>
          </a:p>
        </p:txBody>
      </p:sp>
      <p:pic>
        <p:nvPicPr>
          <p:cNvPr id="14" name="Picture 13">
            <a:extLst>
              <a:ext uri="{FF2B5EF4-FFF2-40B4-BE49-F238E27FC236}">
                <a16:creationId xmlns:a16="http://schemas.microsoft.com/office/drawing/2014/main" id="{F3A9EDDE-CE15-2131-5FD2-1842EBB80C0B}"/>
              </a:ext>
            </a:extLst>
          </p:cNvPr>
          <p:cNvPicPr>
            <a:picLocks noChangeAspect="1"/>
          </p:cNvPicPr>
          <p:nvPr/>
        </p:nvPicPr>
        <p:blipFill>
          <a:blip r:embed="rId5"/>
          <a:stretch>
            <a:fillRect/>
          </a:stretch>
        </p:blipFill>
        <p:spPr>
          <a:xfrm>
            <a:off x="8003817" y="727761"/>
            <a:ext cx="3517199" cy="2950779"/>
          </a:xfrm>
          <a:prstGeom prst="rect">
            <a:avLst/>
          </a:prstGeom>
        </p:spPr>
      </p:pic>
      <p:sp>
        <p:nvSpPr>
          <p:cNvPr id="4" name="TextBox 3">
            <a:extLst>
              <a:ext uri="{FF2B5EF4-FFF2-40B4-BE49-F238E27FC236}">
                <a16:creationId xmlns:a16="http://schemas.microsoft.com/office/drawing/2014/main" id="{83C1225D-FC09-B6DD-0622-F24C4E38B113}"/>
              </a:ext>
            </a:extLst>
          </p:cNvPr>
          <p:cNvSpPr txBox="1"/>
          <p:nvPr/>
        </p:nvSpPr>
        <p:spPr>
          <a:xfrm>
            <a:off x="670984" y="2545552"/>
            <a:ext cx="6097604" cy="1200329"/>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rPr>
              <a:t>Karen has discussed her future aspirations with her Shared Lives Carer, and they have planned how these can be achieved. They include picnics in the park in the summer months and visiting Lichfield town. </a:t>
            </a:r>
          </a:p>
        </p:txBody>
      </p:sp>
      <p:sp>
        <p:nvSpPr>
          <p:cNvPr id="7" name="TextBox 6">
            <a:extLst>
              <a:ext uri="{FF2B5EF4-FFF2-40B4-BE49-F238E27FC236}">
                <a16:creationId xmlns:a16="http://schemas.microsoft.com/office/drawing/2014/main" id="{7F74741B-826A-E381-BCEA-3B6CD23CE758}"/>
              </a:ext>
            </a:extLst>
          </p:cNvPr>
          <p:cNvSpPr txBox="1"/>
          <p:nvPr/>
        </p:nvSpPr>
        <p:spPr>
          <a:xfrm>
            <a:off x="670984" y="4039223"/>
            <a:ext cx="6097604" cy="646331"/>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rPr>
              <a:t>Find out more </a:t>
            </a:r>
          </a:p>
          <a:p>
            <a:r>
              <a:rPr lang="en-GB" dirty="0">
                <a:latin typeface="Arial" panose="020B0604020202020204" pitchFamily="34" charset="0"/>
                <a:cs typeface="Arial" panose="020B0604020202020204" pitchFamily="34" charset="0"/>
              </a:rPr>
              <a:t>www.sandwell.gov.uk/disability/shared-lives-scheme</a:t>
            </a:r>
          </a:p>
        </p:txBody>
      </p:sp>
      <p:pic>
        <p:nvPicPr>
          <p:cNvPr id="13" name="Picture 12">
            <a:extLst>
              <a:ext uri="{FF2B5EF4-FFF2-40B4-BE49-F238E27FC236}">
                <a16:creationId xmlns:a16="http://schemas.microsoft.com/office/drawing/2014/main" id="{FA75431E-0F13-1DAD-3920-B2C18C718EDF}"/>
              </a:ext>
            </a:extLst>
          </p:cNvPr>
          <p:cNvPicPr>
            <a:picLocks noChangeAspect="1"/>
          </p:cNvPicPr>
          <p:nvPr/>
        </p:nvPicPr>
        <p:blipFill>
          <a:blip r:embed="rId6"/>
          <a:stretch>
            <a:fillRect/>
          </a:stretch>
        </p:blipFill>
        <p:spPr>
          <a:xfrm>
            <a:off x="5754850" y="5146246"/>
            <a:ext cx="1101842" cy="1110350"/>
          </a:xfrm>
          <a:prstGeom prst="rect">
            <a:avLst/>
          </a:prstGeom>
        </p:spPr>
      </p:pic>
      <p:pic>
        <p:nvPicPr>
          <p:cNvPr id="16" name="Picture 15">
            <a:extLst>
              <a:ext uri="{FF2B5EF4-FFF2-40B4-BE49-F238E27FC236}">
                <a16:creationId xmlns:a16="http://schemas.microsoft.com/office/drawing/2014/main" id="{C14260F5-E8E0-D507-3BE4-093C822D795F}"/>
              </a:ext>
            </a:extLst>
          </p:cNvPr>
          <p:cNvPicPr>
            <a:picLocks noChangeAspect="1"/>
          </p:cNvPicPr>
          <p:nvPr/>
        </p:nvPicPr>
        <p:blipFill>
          <a:blip r:embed="rId7"/>
          <a:srcRect l="1" r="3871"/>
          <a:stretch/>
        </p:blipFill>
        <p:spPr>
          <a:xfrm>
            <a:off x="632013" y="5277747"/>
            <a:ext cx="2090980" cy="1200329"/>
          </a:xfrm>
          <a:prstGeom prst="rect">
            <a:avLst/>
          </a:prstGeom>
        </p:spPr>
      </p:pic>
    </p:spTree>
    <p:extLst>
      <p:ext uri="{BB962C8B-B14F-4D97-AF65-F5344CB8AC3E}">
        <p14:creationId xmlns:p14="http://schemas.microsoft.com/office/powerpoint/2010/main" val="8536315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90035503027E4BA87A3B67CC0340A0" ma:contentTypeVersion="17" ma:contentTypeDescription="Create a new document." ma:contentTypeScope="" ma:versionID="4d0c991bce5f4c6142ff28a6fe5113ed">
  <xsd:schema xmlns:xsd="http://www.w3.org/2001/XMLSchema" xmlns:xs="http://www.w3.org/2001/XMLSchema" xmlns:p="http://schemas.microsoft.com/office/2006/metadata/properties" xmlns:ns3="b223416d-15a6-4e1c-bd30-51c1452e0ba0" xmlns:ns4="c5815f3a-a50e-4f59-a07a-a47014ccf02f" targetNamespace="http://schemas.microsoft.com/office/2006/metadata/properties" ma:root="true" ma:fieldsID="5fb2a463d125a94197d1c9d879c6a4a5" ns3:_="" ns4:_="">
    <xsd:import namespace="b223416d-15a6-4e1c-bd30-51c1452e0ba0"/>
    <xsd:import namespace="c5815f3a-a50e-4f59-a07a-a47014ccf02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23416d-15a6-4e1c-bd30-51c1452e0b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5815f3a-a50e-4f59-a07a-a47014ccf02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b223416d-15a6-4e1c-bd30-51c1452e0ba0" xsi:nil="true"/>
  </documentManagement>
</p:properties>
</file>

<file path=customXml/itemProps1.xml><?xml version="1.0" encoding="utf-8"?>
<ds:datastoreItem xmlns:ds="http://schemas.openxmlformats.org/officeDocument/2006/customXml" ds:itemID="{FCC23CC6-5D4E-4802-A1A7-76CFFBA45C1A}">
  <ds:schemaRefs>
    <ds:schemaRef ds:uri="b223416d-15a6-4e1c-bd30-51c1452e0ba0"/>
    <ds:schemaRef ds:uri="c5815f3a-a50e-4f59-a07a-a47014ccf02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781074F-84D3-4A8E-A261-0685A250C2B0}">
  <ds:schemaRefs>
    <ds:schemaRef ds:uri="http://schemas.microsoft.com/sharepoint/v3/contenttype/forms"/>
  </ds:schemaRefs>
</ds:datastoreItem>
</file>

<file path=customXml/itemProps3.xml><?xml version="1.0" encoding="utf-8"?>
<ds:datastoreItem xmlns:ds="http://schemas.openxmlformats.org/officeDocument/2006/customXml" ds:itemID="{201319EF-0413-446C-9105-C8AE057F2A13}">
  <ds:schemaRefs>
    <ds:schemaRef ds:uri="http://schemas.microsoft.com/office/2006/documentManagement/types"/>
    <ds:schemaRef ds:uri="c5815f3a-a50e-4f59-a07a-a47014ccf02f"/>
    <ds:schemaRef ds:uri="http://schemas.openxmlformats.org/package/2006/metadata/core-properties"/>
    <ds:schemaRef ds:uri="http://schemas.microsoft.com/office/infopath/2007/PartnerControls"/>
    <ds:schemaRef ds:uri="http://purl.org/dc/terms/"/>
    <ds:schemaRef ds:uri="http://purl.org/dc/dcmitype/"/>
    <ds:schemaRef ds:uri="b223416d-15a6-4e1c-bd30-51c1452e0ba0"/>
    <ds:schemaRef ds:uri="http://schemas.microsoft.com/office/2006/metadata/propertie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1193</TotalTime>
  <Words>144</Words>
  <Application>Microsoft Office PowerPoint</Application>
  <PresentationFormat>Widescreen</PresentationFormat>
  <Paragraphs>16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Greger</dc:creator>
  <cp:lastModifiedBy>Brodie Rolfe</cp:lastModifiedBy>
  <cp:revision>30</cp:revision>
  <dcterms:created xsi:type="dcterms:W3CDTF">2023-06-16T13:36:05Z</dcterms:created>
  <dcterms:modified xsi:type="dcterms:W3CDTF">2025-03-28T13:56:56Z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0x0101000C90035503027E4BA87A3B67CC0340A0</vt:lpwstr>
  </property>
</Properties>
</file>