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975" r:id="rId5"/>
    <p:sldId id="97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70A99C-DEA7-7DBA-EC33-B116CDEA7B09}" name="Joanna Perry" initials="JP" userId="S::joanna_perry@sandwell.gov.uk::ab1a83fc-c49c-4706-aaff-24124381319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90" autoAdjust="0"/>
    <p:restoredTop sz="88259" autoAdjust="0"/>
  </p:normalViewPr>
  <p:slideViewPr>
    <p:cSldViewPr snapToGrid="0">
      <p:cViewPr varScale="1">
        <p:scale>
          <a:sx n="63" d="100"/>
          <a:sy n="63" d="100"/>
        </p:scale>
        <p:origin x="78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2DA545-4483-4623-998E-58F2CDDCC831}" type="datetimeFigureOut">
              <a:rPr lang="en-GB" smtClean="0"/>
              <a:t>02/04/2025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BF10ED-89CE-4A70-9D05-EC4C64EBBCA2}" type="slidenum">
              <a:rPr lang="en-GB" smtClean="0"/>
              <a:t>‹#›</a:t>
            </a:fld>
            <a:endParaRPr lang="en-GB"/>
          </a:p>
        </p:txBody>
      </p:sp>
    </p:spTree>
    <p:extLst>
      <p:ext uri="{BB962C8B-B14F-4D97-AF65-F5344CB8AC3E}">
        <p14:creationId xmlns:p14="http://schemas.microsoft.com/office/powerpoint/2010/main" val="664692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DBF10ED-89CE-4A70-9D05-EC4C64EBBCA2}" type="slidenum">
              <a:rPr lang="en-GB" smtClean="0"/>
              <a:t>1</a:t>
            </a:fld>
            <a:endParaRPr lang="en-GB"/>
          </a:p>
        </p:txBody>
      </p:sp>
    </p:spTree>
    <p:extLst>
      <p:ext uri="{BB962C8B-B14F-4D97-AF65-F5344CB8AC3E}">
        <p14:creationId xmlns:p14="http://schemas.microsoft.com/office/powerpoint/2010/main" val="757695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B4F07-D88B-C7F8-1B80-8BD68DF061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F18797-25C8-9629-865A-263271A29A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BCF137-C0B7-60AA-CA87-F2F3769961C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EC886FB-157D-11FA-FA0B-C2659919F658}"/>
              </a:ext>
            </a:extLst>
          </p:cNvPr>
          <p:cNvSpPr>
            <a:spLocks noGrp="1"/>
          </p:cNvSpPr>
          <p:nvPr>
            <p:ph type="sldNum" sz="quarter" idx="5"/>
          </p:nvPr>
        </p:nvSpPr>
        <p:spPr/>
        <p:txBody>
          <a:bodyPr/>
          <a:lstStyle/>
          <a:p>
            <a:fld id="{4DBF10ED-89CE-4A70-9D05-EC4C64EBBCA2}" type="slidenum">
              <a:rPr lang="en-GB" smtClean="0"/>
              <a:t>2</a:t>
            </a:fld>
            <a:endParaRPr lang="en-GB"/>
          </a:p>
        </p:txBody>
      </p:sp>
    </p:spTree>
    <p:extLst>
      <p:ext uri="{BB962C8B-B14F-4D97-AF65-F5344CB8AC3E}">
        <p14:creationId xmlns:p14="http://schemas.microsoft.com/office/powerpoint/2010/main" val="16823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73787-D351-61EF-5696-37933E55A4B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C821038-99A6-2081-6E1E-12F328672B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C7B3C74-5F3C-42F8-ED62-72263A8E4A47}"/>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7D219C5D-B3C6-CF9A-CB88-1D99E897D5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FFBC74-3CFC-6FC0-CD24-CEA33E525733}"/>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29953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AF089-D84F-14A7-DFFC-2F87D815B75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A700AF4-FDA9-81FC-C36A-EA0B5EC67B8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D3947A7-88CF-B3BD-0C34-D3625DF22EA1}"/>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69BF4FA1-8607-7BE6-DB51-4437782CA7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BD19F6-8340-B52D-448C-234F383EB9BF}"/>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32471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7B0AA0-475B-6FA0-8A4A-F208F4FC5B4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8A54D26-F4CA-29AC-ED6E-20A8ECDB96E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40EEBC0-E02C-6E82-7CAD-1F6542B23B90}"/>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4D532BEE-EAFF-9625-95EB-86555D8A14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F4847D-1679-F4FB-D635-1F011A26BEFD}"/>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839449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2474C-23CE-3883-7E2C-64C9E966C30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3E8E21E-7D47-9F2E-DB8E-64E82AA79F1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D31C010-35EE-3423-DBAA-52DE3A121373}"/>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CDA8B9F6-B5DF-A338-CF25-CEB9EC177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E705BF-F05C-DF55-5AF1-0FFC8E82B0EE}"/>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3360144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81B73-CF76-3C4E-A38E-EB5CB9B4C40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4BBAB52-43A0-5C27-A9E9-51D9F40C13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69F9A5F-5890-534A-2CEA-012C8A097EA2}"/>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EBEEB912-87F8-25B3-BE54-32D1CF5C79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C9C1DB-CB23-7455-6A7A-4605AA5C5CA9}"/>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472867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11C8A-8CAB-415C-D016-CB7D6B22C67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8BD76D5-F8F9-06D2-D265-7C828F1EC9E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1D513A1-184D-7ACC-FC29-371DBE3FE6B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88DCB8C-DEF8-60F2-3352-8F6841561430}"/>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6" name="Footer Placeholder 5">
            <a:extLst>
              <a:ext uri="{FF2B5EF4-FFF2-40B4-BE49-F238E27FC236}">
                <a16:creationId xmlns:a16="http://schemas.microsoft.com/office/drawing/2014/main" id="{26201919-7B8C-B6AF-1934-B2E026BC05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F2B0B8-A1B8-E9B1-DF0E-8A177EE79907}"/>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115791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600EB-C721-A696-2E29-C6AB5734722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8EABC86-D210-D6CB-F3CB-B9C275A8BB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87B8BC3-ABD9-70C1-0DB9-D7A08F20454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68B9570-5A93-CC8E-6718-32B0512419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6BB4D6C-3CE1-0124-517F-CE508CD4D4A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C49D883-05FF-D3F2-7390-9E385A5ECC0D}"/>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8" name="Footer Placeholder 7">
            <a:extLst>
              <a:ext uri="{FF2B5EF4-FFF2-40B4-BE49-F238E27FC236}">
                <a16:creationId xmlns:a16="http://schemas.microsoft.com/office/drawing/2014/main" id="{BB0A68E4-2997-035C-9B33-1CE1EB90065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4C95D7C-A279-FA4A-DE5F-622ABB22D092}"/>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70559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B9342-C4A8-9708-27ED-79D8774E850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C53B47C-8359-7754-16A1-24F550F3761C}"/>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4" name="Footer Placeholder 3">
            <a:extLst>
              <a:ext uri="{FF2B5EF4-FFF2-40B4-BE49-F238E27FC236}">
                <a16:creationId xmlns:a16="http://schemas.microsoft.com/office/drawing/2014/main" id="{CC849B39-AAEA-3FC0-943F-47D2D363771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ED0BCE-A209-D7DC-0622-2FC89BB105B8}"/>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43532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5A1FDB-0DF7-B089-26E7-264192800F62}"/>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3" name="Footer Placeholder 2">
            <a:extLst>
              <a:ext uri="{FF2B5EF4-FFF2-40B4-BE49-F238E27FC236}">
                <a16:creationId xmlns:a16="http://schemas.microsoft.com/office/drawing/2014/main" id="{35FE5F9C-D27B-4D71-E0CA-18B0BDF1FD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77C13B-B79A-CAC1-FC44-6220CA50BA47}"/>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3121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FA070-BEED-5024-FE95-0B88022D225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348FCD7-1190-35CA-9D37-C827E60435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AD9DF0F-96FC-BD7D-21D1-74593A0718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9398508-A56E-0C29-6D2B-E301E4723BBB}"/>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6" name="Footer Placeholder 5">
            <a:extLst>
              <a:ext uri="{FF2B5EF4-FFF2-40B4-BE49-F238E27FC236}">
                <a16:creationId xmlns:a16="http://schemas.microsoft.com/office/drawing/2014/main" id="{FEC6B67F-095B-DA9F-D7C2-EEE2BAFFD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463397-1D36-E013-364B-2338C5442DDA}"/>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655312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9476A-D11B-1C1D-003B-2AAE2349B0C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D179C1F-6F44-5614-097E-42D32A6005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EF10E2-04D5-E041-5D0E-64F6AC05E4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FEA5A88-A590-C82A-A062-2D95EF8DB247}"/>
              </a:ext>
            </a:extLst>
          </p:cNvPr>
          <p:cNvSpPr>
            <a:spLocks noGrp="1"/>
          </p:cNvSpPr>
          <p:nvPr>
            <p:ph type="dt" sz="half" idx="10"/>
          </p:nvPr>
        </p:nvSpPr>
        <p:spPr/>
        <p:txBody>
          <a:bodyPr/>
          <a:lstStyle/>
          <a:p>
            <a:fld id="{98DCD8A4-5763-744F-8237-0713D99C0492}" type="datetimeFigureOut">
              <a:rPr lang="en-US" smtClean="0"/>
              <a:t>4/2/2025</a:t>
            </a:fld>
            <a:endParaRPr lang="en-US"/>
          </a:p>
        </p:txBody>
      </p:sp>
      <p:sp>
        <p:nvSpPr>
          <p:cNvPr id="6" name="Footer Placeholder 5">
            <a:extLst>
              <a:ext uri="{FF2B5EF4-FFF2-40B4-BE49-F238E27FC236}">
                <a16:creationId xmlns:a16="http://schemas.microsoft.com/office/drawing/2014/main" id="{B2AEBAEC-B0A7-7D17-98EA-150DE3D4D1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DE6CF5-C18F-1BAC-707A-5AA4253B66E5}"/>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428288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B6B9BB-C98B-870C-869B-4FBDCDD13A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9A9D916-B42D-48AB-6EE9-EE8D1BBA75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D17762A-7339-442E-8D3B-87CD1E7326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DCD8A4-5763-744F-8237-0713D99C0492}" type="datetimeFigureOut">
              <a:rPr lang="en-US" smtClean="0"/>
              <a:t>4/2/2025</a:t>
            </a:fld>
            <a:endParaRPr lang="en-US"/>
          </a:p>
        </p:txBody>
      </p:sp>
      <p:sp>
        <p:nvSpPr>
          <p:cNvPr id="5" name="Footer Placeholder 4">
            <a:extLst>
              <a:ext uri="{FF2B5EF4-FFF2-40B4-BE49-F238E27FC236}">
                <a16:creationId xmlns:a16="http://schemas.microsoft.com/office/drawing/2014/main" id="{AF343217-FCB7-D8AA-3D61-FFC856021B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49BB87-7865-7315-FBD4-A7FD9F263E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C0678F-1BDB-7141-9DD3-ECD83CA615E0}" type="slidenum">
              <a:rPr lang="en-US" smtClean="0"/>
              <a:t>‹#›</a:t>
            </a:fld>
            <a:endParaRPr lang="en-US"/>
          </a:p>
        </p:txBody>
      </p:sp>
    </p:spTree>
    <p:extLst>
      <p:ext uri="{BB962C8B-B14F-4D97-AF65-F5344CB8AC3E}">
        <p14:creationId xmlns:p14="http://schemas.microsoft.com/office/powerpoint/2010/main" val="249901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2DDEF70-8812-0047-F5EC-4C1A4AB65656}"/>
              </a:ext>
            </a:extLst>
          </p:cNvPr>
          <p:cNvSpPr txBox="1"/>
          <p:nvPr/>
        </p:nvSpPr>
        <p:spPr>
          <a:xfrm>
            <a:off x="640080" y="2706624"/>
            <a:ext cx="6482080" cy="3483864"/>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Autofit/>
          </a:bodyPr>
          <a:lstStyle/>
          <a:p>
            <a:pPr>
              <a:lnSpc>
                <a:spcPct val="90000"/>
              </a:lnSpc>
              <a:spcAft>
                <a:spcPts val="600"/>
              </a:spcAft>
            </a:pPr>
            <a:r>
              <a:rPr lang="en-GB" dirty="0">
                <a:effectLst/>
                <a:latin typeface="Arial" panose="020B0604020202020204" pitchFamily="34" charset="0"/>
              </a:rPr>
              <a:t>Our STAR (Short Term Assessment and Reablement) service is provided in people’s own homes to improve daily living skills and enable individuals to live independently again. </a:t>
            </a:r>
          </a:p>
          <a:p>
            <a:pPr>
              <a:lnSpc>
                <a:spcPct val="90000"/>
              </a:lnSpc>
              <a:spcAft>
                <a:spcPts val="600"/>
              </a:spcAft>
            </a:pPr>
            <a:r>
              <a:rPr lang="en-GB" dirty="0">
                <a:effectLst/>
                <a:latin typeface="Arial" panose="020B0604020202020204" pitchFamily="34" charset="0"/>
              </a:rPr>
              <a:t>Here’s some fantastic feedback from Julie Beard about her mom’s experience of using the service following a hospital stay:</a:t>
            </a:r>
          </a:p>
          <a:p>
            <a:pPr>
              <a:lnSpc>
                <a:spcPct val="90000"/>
              </a:lnSpc>
              <a:spcAft>
                <a:spcPts val="600"/>
              </a:spcAft>
            </a:pPr>
            <a:endParaRPr lang="en-GB" dirty="0">
              <a:effectLst/>
              <a:latin typeface="Arial" panose="020B0604020202020204" pitchFamily="34" charset="0"/>
            </a:endParaRPr>
          </a:p>
          <a:p>
            <a:pPr>
              <a:lnSpc>
                <a:spcPct val="90000"/>
              </a:lnSpc>
              <a:spcAft>
                <a:spcPts val="600"/>
              </a:spcAft>
            </a:pPr>
            <a:r>
              <a:rPr lang="en-GB" dirty="0">
                <a:effectLst/>
                <a:latin typeface="Arial" panose="020B0604020202020204" pitchFamily="34" charset="0"/>
              </a:rPr>
              <a:t>Julie said: </a:t>
            </a:r>
          </a:p>
          <a:p>
            <a:pPr>
              <a:lnSpc>
                <a:spcPct val="90000"/>
              </a:lnSpc>
              <a:spcAft>
                <a:spcPts val="600"/>
              </a:spcAft>
            </a:pPr>
            <a:r>
              <a:rPr lang="en-GB" dirty="0">
                <a:effectLst/>
                <a:latin typeface="Arial" panose="020B0604020202020204" pitchFamily="34" charset="0"/>
              </a:rPr>
              <a:t>“I wanted to say what an outstanding service you provide for people coming out of hospital to help them gain their independence and live in their own homes once again. This recently happened to our family when my mom was hospitalised. We were so impressed by the carers who attended, they were lovely. </a:t>
            </a:r>
          </a:p>
        </p:txBody>
      </p:sp>
      <p:pic>
        <p:nvPicPr>
          <p:cNvPr id="12" name="Picture 2">
            <a:extLst>
              <a:ext uri="{FF2B5EF4-FFF2-40B4-BE49-F238E27FC236}">
                <a16:creationId xmlns:a16="http://schemas.microsoft.com/office/drawing/2014/main" id="{289C9BB8-E956-4295-991B-70BF674FBFD7}"/>
              </a:ext>
            </a:extLst>
          </p:cNvPr>
          <p:cNvPicPr>
            <a:picLocks noChangeAspect="1"/>
          </p:cNvPicPr>
          <p:nvPr/>
        </p:nvPicPr>
        <p:blipFill>
          <a:blip r:embed="rId3"/>
          <a:srcRect r="10799"/>
          <a:stretch>
            <a:fillRect/>
          </a:stretch>
        </p:blipFill>
        <p:spPr>
          <a:xfrm>
            <a:off x="7316623" y="5020888"/>
            <a:ext cx="4561126" cy="894829"/>
          </a:xfrm>
          <a:prstGeom prst="rect">
            <a:avLst/>
          </a:prstGeom>
        </p:spPr>
      </p:pic>
      <p:sp>
        <p:nvSpPr>
          <p:cNvPr id="9" name="Rectangle 8">
            <a:extLst>
              <a:ext uri="{FF2B5EF4-FFF2-40B4-BE49-F238E27FC236}">
                <a16:creationId xmlns:a16="http://schemas.microsoft.com/office/drawing/2014/main" id="{43018737-9A43-449F-BB30-8FCF9C5CFB01}"/>
              </a:ext>
            </a:extLst>
          </p:cNvPr>
          <p:cNvSpPr/>
          <p:nvPr/>
        </p:nvSpPr>
        <p:spPr>
          <a:xfrm>
            <a:off x="3135086" y="3244334"/>
            <a:ext cx="3079697" cy="369332"/>
          </a:xfrm>
          <a:prstGeom prst="rect">
            <a:avLst/>
          </a:prstGeom>
        </p:spPr>
        <p:txBody>
          <a:bodyPr wrap="square">
            <a:spAutoFit/>
          </a:bodyPr>
          <a:lstStyle/>
          <a:p>
            <a:pPr>
              <a:spcAft>
                <a:spcPts val="600"/>
              </a:spcAft>
            </a:pPr>
            <a:r>
              <a:rPr lang="en-GB"/>
              <a:t> </a:t>
            </a:r>
          </a:p>
        </p:txBody>
      </p:sp>
      <p:sp>
        <p:nvSpPr>
          <p:cNvPr id="5" name="TextBox 4">
            <a:extLst>
              <a:ext uri="{FF2B5EF4-FFF2-40B4-BE49-F238E27FC236}">
                <a16:creationId xmlns:a16="http://schemas.microsoft.com/office/drawing/2014/main" id="{3B9E706E-0AFA-8816-A48F-6811CDCB201D}"/>
              </a:ext>
            </a:extLst>
          </p:cNvPr>
          <p:cNvSpPr txBox="1"/>
          <p:nvPr/>
        </p:nvSpPr>
        <p:spPr>
          <a:xfrm>
            <a:off x="632012" y="1344269"/>
            <a:ext cx="7475668" cy="584775"/>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Case study: A thank you from Julie</a:t>
            </a:r>
          </a:p>
        </p:txBody>
      </p:sp>
      <p:pic>
        <p:nvPicPr>
          <p:cNvPr id="8" name="Picture 7" descr="A black and white logo&#10;&#10;AI-generated content may be incorrect.">
            <a:extLst>
              <a:ext uri="{FF2B5EF4-FFF2-40B4-BE49-F238E27FC236}">
                <a16:creationId xmlns:a16="http://schemas.microsoft.com/office/drawing/2014/main" id="{3B3B6AA1-3175-B447-6BD1-2698D2CEE378}"/>
              </a:ext>
            </a:extLst>
          </p:cNvPr>
          <p:cNvPicPr>
            <a:picLocks noChangeAspect="1"/>
          </p:cNvPicPr>
          <p:nvPr/>
        </p:nvPicPr>
        <p:blipFill>
          <a:blip r:embed="rId4"/>
          <a:stretch>
            <a:fillRect/>
          </a:stretch>
        </p:blipFill>
        <p:spPr>
          <a:xfrm>
            <a:off x="636046" y="453629"/>
            <a:ext cx="2242621" cy="598032"/>
          </a:xfrm>
          <a:prstGeom prst="rect">
            <a:avLst/>
          </a:prstGeom>
        </p:spPr>
      </p:pic>
      <p:sp>
        <p:nvSpPr>
          <p:cNvPr id="11" name="TextBox 10">
            <a:extLst>
              <a:ext uri="{FF2B5EF4-FFF2-40B4-BE49-F238E27FC236}">
                <a16:creationId xmlns:a16="http://schemas.microsoft.com/office/drawing/2014/main" id="{1EFD53A0-48EA-2347-134A-69F37566A8F9}"/>
              </a:ext>
            </a:extLst>
          </p:cNvPr>
          <p:cNvSpPr txBox="1"/>
          <p:nvPr/>
        </p:nvSpPr>
        <p:spPr>
          <a:xfrm>
            <a:off x="670984" y="1906071"/>
            <a:ext cx="6096000" cy="338554"/>
          </a:xfrm>
          <a:prstGeom prst="rect">
            <a:avLst/>
          </a:prstGeom>
          <a:noFill/>
        </p:spPr>
        <p:txBody>
          <a:bodyPr wrap="square">
            <a:spAutoFit/>
          </a:bodyPr>
          <a:lstStyle/>
          <a:p>
            <a:r>
              <a:rPr lang="en-GB" sz="1600" b="1" dirty="0">
                <a:latin typeface="Arial" panose="020B0604020202020204" pitchFamily="34" charset="0"/>
                <a:cs typeface="Arial" panose="020B0604020202020204" pitchFamily="34" charset="0"/>
              </a:rPr>
              <a:t>October 2023</a:t>
            </a:r>
          </a:p>
        </p:txBody>
      </p:sp>
      <p:pic>
        <p:nvPicPr>
          <p:cNvPr id="18" name="Picture 17">
            <a:extLst>
              <a:ext uri="{FF2B5EF4-FFF2-40B4-BE49-F238E27FC236}">
                <a16:creationId xmlns:a16="http://schemas.microsoft.com/office/drawing/2014/main" id="{E41B829C-BC2D-A635-6425-E5DC33CE3ACC}"/>
              </a:ext>
            </a:extLst>
          </p:cNvPr>
          <p:cNvPicPr>
            <a:picLocks noChangeAspect="1"/>
          </p:cNvPicPr>
          <p:nvPr/>
        </p:nvPicPr>
        <p:blipFill>
          <a:blip r:embed="rId5"/>
          <a:stretch>
            <a:fillRect/>
          </a:stretch>
        </p:blipFill>
        <p:spPr>
          <a:xfrm>
            <a:off x="8003817" y="768505"/>
            <a:ext cx="3548103" cy="2952239"/>
          </a:xfrm>
          <a:prstGeom prst="rect">
            <a:avLst/>
          </a:prstGeom>
        </p:spPr>
      </p:pic>
    </p:spTree>
    <p:extLst>
      <p:ext uri="{BB962C8B-B14F-4D97-AF65-F5344CB8AC3E}">
        <p14:creationId xmlns:p14="http://schemas.microsoft.com/office/powerpoint/2010/main" val="832510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2F7B8F-68B3-794F-A359-1F38BB37F30F}"/>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AC54FFBE-A831-3C18-0661-37A477762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ketch line">
            <a:extLst>
              <a:ext uri="{FF2B5EF4-FFF2-40B4-BE49-F238E27FC236}">
                <a16:creationId xmlns:a16="http://schemas.microsoft.com/office/drawing/2014/main" id="{097B3CCC-BDC3-6E73-2160-97B5D146E1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0122DEE3-3A20-76FD-621B-11B62D2BC30C}"/>
              </a:ext>
            </a:extLst>
          </p:cNvPr>
          <p:cNvSpPr txBox="1"/>
          <p:nvPr/>
        </p:nvSpPr>
        <p:spPr>
          <a:xfrm>
            <a:off x="640080" y="2706624"/>
            <a:ext cx="6482080" cy="3483864"/>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Autofit/>
          </a:bodyPr>
          <a:lstStyle/>
          <a:p>
            <a:pPr>
              <a:lnSpc>
                <a:spcPct val="90000"/>
              </a:lnSpc>
              <a:spcAft>
                <a:spcPts val="600"/>
              </a:spcAft>
            </a:pPr>
            <a:r>
              <a:rPr lang="en-GB" dirty="0">
                <a:effectLst/>
                <a:latin typeface="Arial" panose="020B0604020202020204" pitchFamily="34" charset="0"/>
              </a:rPr>
              <a:t>A big shout out to Karen, Tina, Chloe, Chelsey, and Sarah who were always helpful, kind attentive and kept us in the loop if there were any issues. Also a big thank you to the people on the STAR phone line who were always available to speak with us and keep on top of visits and medication.</a:t>
            </a:r>
          </a:p>
          <a:p>
            <a:pPr>
              <a:lnSpc>
                <a:spcPct val="90000"/>
              </a:lnSpc>
              <a:spcAft>
                <a:spcPts val="600"/>
              </a:spcAft>
            </a:pPr>
            <a:endParaRPr lang="en-GB" dirty="0">
              <a:latin typeface="Arial" panose="020B0604020202020204" pitchFamily="34" charset="0"/>
            </a:endParaRPr>
          </a:p>
          <a:p>
            <a:pPr>
              <a:lnSpc>
                <a:spcPct val="90000"/>
              </a:lnSpc>
              <a:spcAft>
                <a:spcPts val="600"/>
              </a:spcAft>
            </a:pPr>
            <a:r>
              <a:rPr lang="en-GB" dirty="0">
                <a:effectLst/>
                <a:latin typeface="Arial" panose="020B0604020202020204" pitchFamily="34" charset="0"/>
              </a:rPr>
              <a:t>Kerry was a great help in trying to help us move forward to organise a new care package for mom and Malcolm went above and beyond on a Saturday morning when we had an issue with medication that had been prescribed by mom’s GP. Thank you so much.”</a:t>
            </a:r>
          </a:p>
          <a:p>
            <a:pPr>
              <a:lnSpc>
                <a:spcPct val="90000"/>
              </a:lnSpc>
              <a:spcAft>
                <a:spcPts val="600"/>
              </a:spcAft>
            </a:pPr>
            <a:endParaRPr lang="en-GB" dirty="0">
              <a:latin typeface="Arial" panose="020B0604020202020204" pitchFamily="34" charset="0"/>
            </a:endParaRPr>
          </a:p>
          <a:p>
            <a:pPr>
              <a:lnSpc>
                <a:spcPct val="90000"/>
              </a:lnSpc>
              <a:spcAft>
                <a:spcPts val="600"/>
              </a:spcAft>
            </a:pPr>
            <a:r>
              <a:rPr lang="en-GB" dirty="0">
                <a:effectLst/>
                <a:latin typeface="Arial" panose="020B0604020202020204" pitchFamily="34" charset="0"/>
              </a:rPr>
              <a:t>For more information about our STAR service visit: www.sandwell.gov.uk/carers/support-home-need</a:t>
            </a:r>
          </a:p>
        </p:txBody>
      </p:sp>
      <p:pic>
        <p:nvPicPr>
          <p:cNvPr id="12" name="Picture 2">
            <a:extLst>
              <a:ext uri="{FF2B5EF4-FFF2-40B4-BE49-F238E27FC236}">
                <a16:creationId xmlns:a16="http://schemas.microsoft.com/office/drawing/2014/main" id="{AF531413-3A29-DB5A-5E12-145CA666A76F}"/>
              </a:ext>
            </a:extLst>
          </p:cNvPr>
          <p:cNvPicPr>
            <a:picLocks noChangeAspect="1"/>
          </p:cNvPicPr>
          <p:nvPr/>
        </p:nvPicPr>
        <p:blipFill>
          <a:blip r:embed="rId3"/>
          <a:srcRect r="10799"/>
          <a:stretch>
            <a:fillRect/>
          </a:stretch>
        </p:blipFill>
        <p:spPr>
          <a:xfrm>
            <a:off x="7316623" y="5020888"/>
            <a:ext cx="4561126" cy="894829"/>
          </a:xfrm>
          <a:prstGeom prst="rect">
            <a:avLst/>
          </a:prstGeom>
        </p:spPr>
      </p:pic>
      <p:sp>
        <p:nvSpPr>
          <p:cNvPr id="9" name="Rectangle 8">
            <a:extLst>
              <a:ext uri="{FF2B5EF4-FFF2-40B4-BE49-F238E27FC236}">
                <a16:creationId xmlns:a16="http://schemas.microsoft.com/office/drawing/2014/main" id="{D21DD95A-673B-644D-E7AA-3D7134FBE061}"/>
              </a:ext>
            </a:extLst>
          </p:cNvPr>
          <p:cNvSpPr/>
          <p:nvPr/>
        </p:nvSpPr>
        <p:spPr>
          <a:xfrm>
            <a:off x="3135086" y="3244334"/>
            <a:ext cx="3079697" cy="369332"/>
          </a:xfrm>
          <a:prstGeom prst="rect">
            <a:avLst/>
          </a:prstGeom>
        </p:spPr>
        <p:txBody>
          <a:bodyPr wrap="square">
            <a:spAutoFit/>
          </a:bodyPr>
          <a:lstStyle/>
          <a:p>
            <a:pPr>
              <a:spcAft>
                <a:spcPts val="600"/>
              </a:spcAft>
            </a:pPr>
            <a:r>
              <a:rPr lang="en-GB"/>
              <a:t> </a:t>
            </a:r>
          </a:p>
        </p:txBody>
      </p:sp>
      <p:sp>
        <p:nvSpPr>
          <p:cNvPr id="5" name="TextBox 4">
            <a:extLst>
              <a:ext uri="{FF2B5EF4-FFF2-40B4-BE49-F238E27FC236}">
                <a16:creationId xmlns:a16="http://schemas.microsoft.com/office/drawing/2014/main" id="{1B7C5B81-65F0-2004-499E-74526E488709}"/>
              </a:ext>
            </a:extLst>
          </p:cNvPr>
          <p:cNvSpPr txBox="1"/>
          <p:nvPr/>
        </p:nvSpPr>
        <p:spPr>
          <a:xfrm>
            <a:off x="632012" y="1344269"/>
            <a:ext cx="7475668" cy="584775"/>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Case study: A thank you from Julie</a:t>
            </a:r>
          </a:p>
        </p:txBody>
      </p:sp>
      <p:pic>
        <p:nvPicPr>
          <p:cNvPr id="8" name="Picture 7" descr="A black and white logo&#10;&#10;AI-generated content may be incorrect.">
            <a:extLst>
              <a:ext uri="{FF2B5EF4-FFF2-40B4-BE49-F238E27FC236}">
                <a16:creationId xmlns:a16="http://schemas.microsoft.com/office/drawing/2014/main" id="{DCED2F80-4A86-1248-10BF-851F2672F91E}"/>
              </a:ext>
            </a:extLst>
          </p:cNvPr>
          <p:cNvPicPr>
            <a:picLocks noChangeAspect="1"/>
          </p:cNvPicPr>
          <p:nvPr/>
        </p:nvPicPr>
        <p:blipFill>
          <a:blip r:embed="rId4"/>
          <a:stretch>
            <a:fillRect/>
          </a:stretch>
        </p:blipFill>
        <p:spPr>
          <a:xfrm>
            <a:off x="636046" y="453629"/>
            <a:ext cx="2242621" cy="598032"/>
          </a:xfrm>
          <a:prstGeom prst="rect">
            <a:avLst/>
          </a:prstGeom>
        </p:spPr>
      </p:pic>
      <p:sp>
        <p:nvSpPr>
          <p:cNvPr id="11" name="TextBox 10">
            <a:extLst>
              <a:ext uri="{FF2B5EF4-FFF2-40B4-BE49-F238E27FC236}">
                <a16:creationId xmlns:a16="http://schemas.microsoft.com/office/drawing/2014/main" id="{F2842B52-A3F5-ECCD-FD03-888A1A56BD07}"/>
              </a:ext>
            </a:extLst>
          </p:cNvPr>
          <p:cNvSpPr txBox="1"/>
          <p:nvPr/>
        </p:nvSpPr>
        <p:spPr>
          <a:xfrm>
            <a:off x="670984" y="1906071"/>
            <a:ext cx="6096000" cy="338554"/>
          </a:xfrm>
          <a:prstGeom prst="rect">
            <a:avLst/>
          </a:prstGeom>
          <a:noFill/>
        </p:spPr>
        <p:txBody>
          <a:bodyPr wrap="square">
            <a:spAutoFit/>
          </a:bodyPr>
          <a:lstStyle/>
          <a:p>
            <a:r>
              <a:rPr lang="en-GB" sz="1600" b="1" dirty="0">
                <a:latin typeface="Arial" panose="020B0604020202020204" pitchFamily="34" charset="0"/>
                <a:cs typeface="Arial" panose="020B0604020202020204" pitchFamily="34" charset="0"/>
              </a:rPr>
              <a:t>October 2023</a:t>
            </a:r>
          </a:p>
        </p:txBody>
      </p:sp>
      <p:pic>
        <p:nvPicPr>
          <p:cNvPr id="18" name="Picture 17">
            <a:extLst>
              <a:ext uri="{FF2B5EF4-FFF2-40B4-BE49-F238E27FC236}">
                <a16:creationId xmlns:a16="http://schemas.microsoft.com/office/drawing/2014/main" id="{6E72B56A-549B-6A64-068B-38A582D9E8B1}"/>
              </a:ext>
            </a:extLst>
          </p:cNvPr>
          <p:cNvPicPr>
            <a:picLocks noChangeAspect="1"/>
          </p:cNvPicPr>
          <p:nvPr/>
        </p:nvPicPr>
        <p:blipFill>
          <a:blip r:embed="rId5"/>
          <a:stretch>
            <a:fillRect/>
          </a:stretch>
        </p:blipFill>
        <p:spPr>
          <a:xfrm>
            <a:off x="8003817" y="768505"/>
            <a:ext cx="3548103" cy="2952239"/>
          </a:xfrm>
          <a:prstGeom prst="rect">
            <a:avLst/>
          </a:prstGeom>
        </p:spPr>
      </p:pic>
      <p:pic>
        <p:nvPicPr>
          <p:cNvPr id="4" name="Picture 3">
            <a:extLst>
              <a:ext uri="{FF2B5EF4-FFF2-40B4-BE49-F238E27FC236}">
                <a16:creationId xmlns:a16="http://schemas.microsoft.com/office/drawing/2014/main" id="{3A782728-02FE-2F00-F9BC-267B6AE21966}"/>
              </a:ext>
            </a:extLst>
          </p:cNvPr>
          <p:cNvPicPr>
            <a:picLocks noChangeAspect="1"/>
          </p:cNvPicPr>
          <p:nvPr/>
        </p:nvPicPr>
        <p:blipFill>
          <a:blip r:embed="rId6"/>
          <a:stretch>
            <a:fillRect/>
          </a:stretch>
        </p:blipFill>
        <p:spPr>
          <a:xfrm>
            <a:off x="6096000" y="5513731"/>
            <a:ext cx="1123391" cy="1138728"/>
          </a:xfrm>
          <a:prstGeom prst="rect">
            <a:avLst/>
          </a:prstGeom>
        </p:spPr>
      </p:pic>
    </p:spTree>
    <p:extLst>
      <p:ext uri="{BB962C8B-B14F-4D97-AF65-F5344CB8AC3E}">
        <p14:creationId xmlns:p14="http://schemas.microsoft.com/office/powerpoint/2010/main" val="5477063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223416d-15a6-4e1c-bd30-51c1452e0ba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90035503027E4BA87A3B67CC0340A0" ma:contentTypeVersion="17" ma:contentTypeDescription="Create a new document." ma:contentTypeScope="" ma:versionID="4d0c991bce5f4c6142ff28a6fe5113ed">
  <xsd:schema xmlns:xsd="http://www.w3.org/2001/XMLSchema" xmlns:xs="http://www.w3.org/2001/XMLSchema" xmlns:p="http://schemas.microsoft.com/office/2006/metadata/properties" xmlns:ns3="b223416d-15a6-4e1c-bd30-51c1452e0ba0" xmlns:ns4="c5815f3a-a50e-4f59-a07a-a47014ccf02f" targetNamespace="http://schemas.microsoft.com/office/2006/metadata/properties" ma:root="true" ma:fieldsID="5fb2a463d125a94197d1c9d879c6a4a5" ns3:_="" ns4:_="">
    <xsd:import namespace="b223416d-15a6-4e1c-bd30-51c1452e0ba0"/>
    <xsd:import namespace="c5815f3a-a50e-4f59-a07a-a47014ccf02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23416d-15a6-4e1c-bd30-51c1452e0b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815f3a-a50e-4f59-a07a-a47014ccf02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1319EF-0413-446C-9105-C8AE057F2A13}">
  <ds:schemaRefs>
    <ds:schemaRef ds:uri="http://schemas.microsoft.com/office/2006/documentManagement/types"/>
    <ds:schemaRef ds:uri="c5815f3a-a50e-4f59-a07a-a47014ccf02f"/>
    <ds:schemaRef ds:uri="http://schemas.openxmlformats.org/package/2006/metadata/core-properties"/>
    <ds:schemaRef ds:uri="http://schemas.microsoft.com/office/infopath/2007/PartnerControls"/>
    <ds:schemaRef ds:uri="http://purl.org/dc/terms/"/>
    <ds:schemaRef ds:uri="http://purl.org/dc/dcmitype/"/>
    <ds:schemaRef ds:uri="b223416d-15a6-4e1c-bd30-51c1452e0ba0"/>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F781074F-84D3-4A8E-A261-0685A250C2B0}">
  <ds:schemaRefs>
    <ds:schemaRef ds:uri="http://schemas.microsoft.com/sharepoint/v3/contenttype/forms"/>
  </ds:schemaRefs>
</ds:datastoreItem>
</file>

<file path=customXml/itemProps3.xml><?xml version="1.0" encoding="utf-8"?>
<ds:datastoreItem xmlns:ds="http://schemas.openxmlformats.org/officeDocument/2006/customXml" ds:itemID="{FCC23CC6-5D4E-4802-A1A7-76CFFBA45C1A}">
  <ds:schemaRefs>
    <ds:schemaRef ds:uri="b223416d-15a6-4e1c-bd30-51c1452e0ba0"/>
    <ds:schemaRef ds:uri="c5815f3a-a50e-4f59-a07a-a47014ccf02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1205</TotalTime>
  <Words>268</Words>
  <Application>Microsoft Office PowerPoint</Application>
  <PresentationFormat>Widescreen</PresentationFormat>
  <Paragraphs>18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Greger</dc:creator>
  <cp:lastModifiedBy>Brodie Rolfe</cp:lastModifiedBy>
  <cp:revision>33</cp:revision>
  <dcterms:created xsi:type="dcterms:W3CDTF">2023-06-16T13:36:05Z</dcterms:created>
  <dcterms:modified xsi:type="dcterms:W3CDTF">2025-04-02T13:51:10Z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0x0101000C90035503027E4BA87A3B67CC0340A0</vt:lpwstr>
  </property>
</Properties>
</file>