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77" r:id="rId5"/>
    <p:sldId id="258" r:id="rId6"/>
    <p:sldId id="259" r:id="rId7"/>
    <p:sldId id="261" r:id="rId8"/>
    <p:sldId id="276" r:id="rId9"/>
    <p:sldId id="263" r:id="rId10"/>
    <p:sldId id="265" r:id="rId11"/>
    <p:sldId id="267" r:id="rId12"/>
    <p:sldId id="273" r:id="rId13"/>
    <p:sldId id="269" r:id="rId14"/>
    <p:sldId id="270" r:id="rId15"/>
    <p:sldId id="271" r:id="rId16"/>
    <p:sldId id="275" r:id="rId17"/>
  </p:sldIdLst>
  <p:sldSz cx="18288000" cy="10287000"/>
  <p:notesSz cx="6858000" cy="9144000"/>
  <p:embeddedFontLst>
    <p:embeddedFont>
      <p:font typeface="Archivo Black" panose="020B0604020202020204" charset="0"/>
      <p:regular r:id="rId19"/>
    </p:embeddedFont>
    <p:embeddedFont>
      <p:font typeface="Be Vietnam Ultra-Bold" panose="020B0604020202020204" charset="0"/>
      <p:regular r:id="rId20"/>
    </p:embeddedFont>
    <p:embeddedFont>
      <p:font typeface="Inter" panose="020B0604020202020204" charset="0"/>
      <p:regular r:id="rId21"/>
    </p:embeddedFont>
    <p:embeddedFont>
      <p:font typeface="Montserrat" panose="00000500000000000000" pitchFamily="2" charset="0"/>
      <p:regular r:id="rId22"/>
      <p:bold r:id="rId23"/>
      <p:italic r:id="rId24"/>
      <p:boldItalic r:id="rId25"/>
    </p:embeddedFont>
    <p:embeddedFont>
      <p:font typeface="Open Sauce" panose="020B0604020202020204" charset="0"/>
      <p:regular r:id="rId26"/>
    </p:embeddedFont>
    <p:embeddedFont>
      <p:font typeface="Open Sauce Bold" panose="020B0604020202020204" charset="0"/>
      <p:regular r:id="rId27"/>
    </p:embeddedFont>
    <p:embeddedFont>
      <p:font typeface="Roboto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F93F2-2FB8-49E6-BF5F-F9F1D82D3D44}" v="97" dt="2025-09-10T14:15:44.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794" autoAdjust="0"/>
  </p:normalViewPr>
  <p:slideViewPr>
    <p:cSldViewPr>
      <p:cViewPr varScale="1">
        <p:scale>
          <a:sx n="62" d="100"/>
          <a:sy n="62" d="100"/>
        </p:scale>
        <p:origin x="12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E7542-7D42-473F-ADB3-9EA7CA4C77C1}"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EB1B5-C922-4857-AFB3-D7C9A11DA0A7}" type="slidenum">
              <a:rPr lang="en-GB" smtClean="0"/>
              <a:t>‹#›</a:t>
            </a:fld>
            <a:endParaRPr lang="en-GB"/>
          </a:p>
        </p:txBody>
      </p:sp>
    </p:spTree>
    <p:extLst>
      <p:ext uri="{BB962C8B-B14F-4D97-AF65-F5344CB8AC3E}">
        <p14:creationId xmlns:p14="http://schemas.microsoft.com/office/powerpoint/2010/main" val="311154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Place people and ace top 3</a:t>
            </a:r>
          </a:p>
        </p:txBody>
      </p:sp>
      <p:sp>
        <p:nvSpPr>
          <p:cNvPr id="4" name="Slide Number Placeholder 3"/>
          <p:cNvSpPr>
            <a:spLocks noGrp="1"/>
          </p:cNvSpPr>
          <p:nvPr>
            <p:ph type="sldNum" sz="quarter" idx="5"/>
          </p:nvPr>
        </p:nvSpPr>
        <p:spPr/>
        <p:txBody>
          <a:bodyPr/>
          <a:lstStyle/>
          <a:p>
            <a:fld id="{ED4EB1B5-C922-4857-AFB3-D7C9A11DA0A7}" type="slidenum">
              <a:rPr lang="en-GB" smtClean="0"/>
              <a:t>6</a:t>
            </a:fld>
            <a:endParaRPr lang="en-GB"/>
          </a:p>
        </p:txBody>
      </p:sp>
    </p:spTree>
    <p:extLst>
      <p:ext uri="{BB962C8B-B14F-4D97-AF65-F5344CB8AC3E}">
        <p14:creationId xmlns:p14="http://schemas.microsoft.com/office/powerpoint/2010/main" val="1131143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Housing highways and </a:t>
            </a:r>
            <a:r>
              <a:rPr lang="en-GB" dirty="0" err="1"/>
              <a:t>asc</a:t>
            </a:r>
            <a:r>
              <a:rPr lang="en-GB" dirty="0"/>
              <a:t> top 3</a:t>
            </a:r>
          </a:p>
        </p:txBody>
      </p:sp>
      <p:sp>
        <p:nvSpPr>
          <p:cNvPr id="4" name="Slide Number Placeholder 3"/>
          <p:cNvSpPr>
            <a:spLocks noGrp="1"/>
          </p:cNvSpPr>
          <p:nvPr>
            <p:ph type="sldNum" sz="quarter" idx="5"/>
          </p:nvPr>
        </p:nvSpPr>
        <p:spPr/>
        <p:txBody>
          <a:bodyPr/>
          <a:lstStyle/>
          <a:p>
            <a:fld id="{ED4EB1B5-C922-4857-AFB3-D7C9A11DA0A7}" type="slidenum">
              <a:rPr lang="en-GB" smtClean="0"/>
              <a:t>7</a:t>
            </a:fld>
            <a:endParaRPr lang="en-GB"/>
          </a:p>
        </p:txBody>
      </p:sp>
    </p:spTree>
    <p:extLst>
      <p:ext uri="{BB962C8B-B14F-4D97-AF65-F5344CB8AC3E}">
        <p14:creationId xmlns:p14="http://schemas.microsoft.com/office/powerpoint/2010/main" val="11155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4EB1B5-C922-4857-AFB3-D7C9A11DA0A7}" type="slidenum">
              <a:rPr lang="en-GB" smtClean="0"/>
              <a:t>8</a:t>
            </a:fld>
            <a:endParaRPr lang="en-GB"/>
          </a:p>
        </p:txBody>
      </p:sp>
    </p:spTree>
    <p:extLst>
      <p:ext uri="{BB962C8B-B14F-4D97-AF65-F5344CB8AC3E}">
        <p14:creationId xmlns:p14="http://schemas.microsoft.com/office/powerpoint/2010/main" val="16878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071B0-3DF4-1E67-E8ED-CBD504EC0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08447-A626-A54F-B322-A68A1F223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1A674-F37A-C166-AB58-1A6729F998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10101"/>
                </a:solidFill>
                <a:latin typeface="Open Sauce"/>
                <a:ea typeface="Open Sauce"/>
                <a:cs typeface="Open Sauce"/>
                <a:sym typeface="Open Sauce"/>
              </a:rPr>
              <a:t>In terms of financial impact, the Housing Ombudsman awarded a total of £11,270 in compensation during the year, including £8,020 in formal orders and £3,250 in recommendations. This represents a significant increase from the previous year’s total of £2,128. A major contributor to this rise was complaints related to property conditions.</a:t>
            </a:r>
          </a:p>
          <a:p>
            <a:endParaRPr lang="en-GB" dirty="0"/>
          </a:p>
        </p:txBody>
      </p:sp>
      <p:sp>
        <p:nvSpPr>
          <p:cNvPr id="4" name="Slide Number Placeholder 3">
            <a:extLst>
              <a:ext uri="{FF2B5EF4-FFF2-40B4-BE49-F238E27FC236}">
                <a16:creationId xmlns:a16="http://schemas.microsoft.com/office/drawing/2014/main" id="{7AD68D9E-8E9F-CB1A-23D3-F1DC1553C8DB}"/>
              </a:ext>
            </a:extLst>
          </p:cNvPr>
          <p:cNvSpPr>
            <a:spLocks noGrp="1"/>
          </p:cNvSpPr>
          <p:nvPr>
            <p:ph type="sldNum" sz="quarter" idx="5"/>
          </p:nvPr>
        </p:nvSpPr>
        <p:spPr/>
        <p:txBody>
          <a:bodyPr/>
          <a:lstStyle/>
          <a:p>
            <a:fld id="{ED4EB1B5-C922-4857-AFB3-D7C9A11DA0A7}" type="slidenum">
              <a:rPr lang="en-GB" smtClean="0"/>
              <a:t>9</a:t>
            </a:fld>
            <a:endParaRPr lang="en-GB"/>
          </a:p>
        </p:txBody>
      </p:sp>
    </p:spTree>
    <p:extLst>
      <p:ext uri="{BB962C8B-B14F-4D97-AF65-F5344CB8AC3E}">
        <p14:creationId xmlns:p14="http://schemas.microsoft.com/office/powerpoint/2010/main" val="92342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amount paid by LGSCO £24,710</a:t>
            </a:r>
          </a:p>
        </p:txBody>
      </p:sp>
      <p:sp>
        <p:nvSpPr>
          <p:cNvPr id="4" name="Slide Number Placeholder 3"/>
          <p:cNvSpPr>
            <a:spLocks noGrp="1"/>
          </p:cNvSpPr>
          <p:nvPr>
            <p:ph type="sldNum" sz="quarter" idx="5"/>
          </p:nvPr>
        </p:nvSpPr>
        <p:spPr/>
        <p:txBody>
          <a:bodyPr/>
          <a:lstStyle/>
          <a:p>
            <a:fld id="{ED4EB1B5-C922-4857-AFB3-D7C9A11DA0A7}" type="slidenum">
              <a:rPr lang="en-GB" smtClean="0"/>
              <a:t>10</a:t>
            </a:fld>
            <a:endParaRPr lang="en-GB"/>
          </a:p>
        </p:txBody>
      </p:sp>
    </p:spTree>
    <p:extLst>
      <p:ext uri="{BB962C8B-B14F-4D97-AF65-F5344CB8AC3E}">
        <p14:creationId xmlns:p14="http://schemas.microsoft.com/office/powerpoint/2010/main" val="370557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4EB1B5-C922-4857-AFB3-D7C9A11DA0A7}" type="slidenum">
              <a:rPr lang="en-GB" smtClean="0"/>
              <a:t>13</a:t>
            </a:fld>
            <a:endParaRPr lang="en-GB"/>
          </a:p>
        </p:txBody>
      </p:sp>
    </p:spTree>
    <p:extLst>
      <p:ext uri="{BB962C8B-B14F-4D97-AF65-F5344CB8AC3E}">
        <p14:creationId xmlns:p14="http://schemas.microsoft.com/office/powerpoint/2010/main" val="59171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3.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73"/>
            </a:stretch>
          </a:blipFill>
        </p:spPr>
        <p:txBody>
          <a:bodyPr/>
          <a:lstStyle/>
          <a:p>
            <a:endParaRPr lang="en-GB"/>
          </a:p>
        </p:txBody>
      </p:sp>
      <p:grpSp>
        <p:nvGrpSpPr>
          <p:cNvPr id="3" name="Group 3"/>
          <p:cNvGrpSpPr/>
          <p:nvPr/>
        </p:nvGrpSpPr>
        <p:grpSpPr>
          <a:xfrm>
            <a:off x="4237583" y="3088838"/>
            <a:ext cx="9904959" cy="3588846"/>
            <a:chOff x="0" y="0"/>
            <a:chExt cx="2608713" cy="945211"/>
          </a:xfrm>
        </p:grpSpPr>
        <p:sp>
          <p:nvSpPr>
            <p:cNvPr id="4" name="Freeform 4"/>
            <p:cNvSpPr/>
            <p:nvPr/>
          </p:nvSpPr>
          <p:spPr>
            <a:xfrm>
              <a:off x="0" y="0"/>
              <a:ext cx="2608713" cy="945211"/>
            </a:xfrm>
            <a:custGeom>
              <a:avLst/>
              <a:gdLst/>
              <a:ahLst/>
              <a:cxnLst/>
              <a:rect l="l" t="t" r="r" b="b"/>
              <a:pathLst>
                <a:path w="2608713" h="945211">
                  <a:moveTo>
                    <a:pt x="0" y="0"/>
                  </a:moveTo>
                  <a:lnTo>
                    <a:pt x="2608713" y="0"/>
                  </a:lnTo>
                  <a:lnTo>
                    <a:pt x="2608713" y="945211"/>
                  </a:lnTo>
                  <a:lnTo>
                    <a:pt x="0" y="945211"/>
                  </a:lnTo>
                  <a:close/>
                </a:path>
              </a:pathLst>
            </a:custGeom>
            <a:solidFill>
              <a:srgbClr val="FFFFFF"/>
            </a:solidFill>
          </p:spPr>
          <p:txBody>
            <a:bodyPr/>
            <a:lstStyle/>
            <a:p>
              <a:endParaRPr lang="en-GB"/>
            </a:p>
          </p:txBody>
        </p:sp>
        <p:sp>
          <p:nvSpPr>
            <p:cNvPr id="5" name="TextBox 5"/>
            <p:cNvSpPr txBox="1"/>
            <p:nvPr/>
          </p:nvSpPr>
          <p:spPr>
            <a:xfrm>
              <a:off x="0" y="-19050"/>
              <a:ext cx="2608713" cy="964261"/>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4441321" y="3444691"/>
            <a:ext cx="9405358" cy="2800682"/>
          </a:xfrm>
          <a:prstGeom prst="rect">
            <a:avLst/>
          </a:prstGeom>
        </p:spPr>
        <p:txBody>
          <a:bodyPr lIns="0" tIns="0" rIns="0" bIns="0" rtlCol="0" anchor="t">
            <a:spAutoFit/>
          </a:bodyPr>
          <a:lstStyle/>
          <a:p>
            <a:pPr algn="ctr">
              <a:lnSpc>
                <a:spcPts val="7454"/>
              </a:lnSpc>
            </a:pPr>
            <a:r>
              <a:rPr lang="en-US" sz="5402" spc="75">
                <a:solidFill>
                  <a:srgbClr val="040506"/>
                </a:solidFill>
                <a:latin typeface="Archivo Black"/>
                <a:ea typeface="Archivo Black"/>
                <a:cs typeface="Archivo Black"/>
                <a:sym typeface="Archivo Black"/>
              </a:rPr>
              <a:t>ANNUAL COMPLAINTS  REPORT</a:t>
            </a:r>
          </a:p>
          <a:p>
            <a:pPr algn="ctr">
              <a:lnSpc>
                <a:spcPts val="7454"/>
              </a:lnSpc>
            </a:pPr>
            <a:r>
              <a:rPr lang="en-US" sz="5402" spc="75">
                <a:solidFill>
                  <a:srgbClr val="040506"/>
                </a:solidFill>
                <a:latin typeface="Archivo Black"/>
                <a:ea typeface="Archivo Black"/>
                <a:cs typeface="Archivo Black"/>
                <a:sym typeface="Archivo Black"/>
              </a:rPr>
              <a:t>2024/2025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GB"/>
          </a:p>
        </p:txBody>
      </p:sp>
      <p:grpSp>
        <p:nvGrpSpPr>
          <p:cNvPr id="5" name="Group 5"/>
          <p:cNvGrpSpPr>
            <a:grpSpLocks noChangeAspect="1"/>
          </p:cNvGrpSpPr>
          <p:nvPr/>
        </p:nvGrpSpPr>
        <p:grpSpPr>
          <a:xfrm>
            <a:off x="-46214" y="7097814"/>
            <a:ext cx="5669664" cy="3189186"/>
            <a:chOff x="0" y="0"/>
            <a:chExt cx="6089457" cy="3425320"/>
          </a:xfrm>
        </p:grpSpPr>
        <p:sp>
          <p:nvSpPr>
            <p:cNvPr id="6" name="Freeform 6"/>
            <p:cNvSpPr/>
            <p:nvPr/>
          </p:nvSpPr>
          <p:spPr>
            <a:xfrm>
              <a:off x="0" y="0"/>
              <a:ext cx="6089457" cy="3425320"/>
            </a:xfrm>
            <a:custGeom>
              <a:avLst/>
              <a:gdLst/>
              <a:ahLst/>
              <a:cxnLst/>
              <a:rect l="l" t="t" r="r" b="b"/>
              <a:pathLst>
                <a:path w="6089457" h="3425320">
                  <a:moveTo>
                    <a:pt x="0" y="0"/>
                  </a:moveTo>
                  <a:lnTo>
                    <a:pt x="0" y="3425320"/>
                  </a:lnTo>
                  <a:lnTo>
                    <a:pt x="6089457" y="3425320"/>
                  </a:lnTo>
                  <a:cubicBezTo>
                    <a:pt x="4059638" y="2283546"/>
                    <a:pt x="2029819" y="1141773"/>
                    <a:pt x="0" y="0"/>
                  </a:cubicBezTo>
                  <a:close/>
                </a:path>
              </a:pathLst>
            </a:custGeom>
            <a:solidFill>
              <a:srgbClr val="D94D4D"/>
            </a:solidFill>
          </p:spPr>
          <p:txBody>
            <a:bodyPr/>
            <a:lstStyle/>
            <a:p>
              <a:endParaRPr lang="en-GB"/>
            </a:p>
          </p:txBody>
        </p:sp>
        <p:sp>
          <p:nvSpPr>
            <p:cNvPr id="7" name="Freeform 7"/>
            <p:cNvSpPr/>
            <p:nvPr/>
          </p:nvSpPr>
          <p:spPr>
            <a:xfrm>
              <a:off x="0" y="0"/>
              <a:ext cx="6089457" cy="3425320"/>
            </a:xfrm>
            <a:custGeom>
              <a:avLst/>
              <a:gdLst/>
              <a:ahLst/>
              <a:cxnLst/>
              <a:rect l="l" t="t" r="r" b="b"/>
              <a:pathLst>
                <a:path w="6089457" h="3425320">
                  <a:moveTo>
                    <a:pt x="0" y="0"/>
                  </a:moveTo>
                  <a:lnTo>
                    <a:pt x="0" y="3425320"/>
                  </a:lnTo>
                  <a:lnTo>
                    <a:pt x="6089457" y="3425320"/>
                  </a:lnTo>
                  <a:cubicBezTo>
                    <a:pt x="4059638" y="2283546"/>
                    <a:pt x="2029819" y="1141773"/>
                    <a:pt x="0" y="0"/>
                  </a:cubicBezTo>
                  <a:close/>
                </a:path>
              </a:pathLst>
            </a:custGeom>
            <a:blipFill>
              <a:blip r:embed="rId4"/>
              <a:stretch>
                <a:fillRect l="-386" t="-36387" r="-37056"/>
              </a:stretch>
            </a:blipFill>
          </p:spPr>
          <p:txBody>
            <a:bodyPr/>
            <a:lstStyle/>
            <a:p>
              <a:endParaRPr lang="en-GB"/>
            </a:p>
          </p:txBody>
        </p:sp>
      </p:grpSp>
      <p:sp>
        <p:nvSpPr>
          <p:cNvPr id="8" name="Freeform 8"/>
          <p:cNvSpPr/>
          <p:nvPr/>
        </p:nvSpPr>
        <p:spPr>
          <a:xfrm>
            <a:off x="14499282" y="6295014"/>
            <a:ext cx="1351146" cy="206357"/>
          </a:xfrm>
          <a:custGeom>
            <a:avLst/>
            <a:gdLst/>
            <a:ahLst/>
            <a:cxnLst/>
            <a:rect l="l" t="t" r="r" b="b"/>
            <a:pathLst>
              <a:path w="1351146" h="206357">
                <a:moveTo>
                  <a:pt x="0" y="0"/>
                </a:moveTo>
                <a:lnTo>
                  <a:pt x="1351146" y="0"/>
                </a:lnTo>
                <a:lnTo>
                  <a:pt x="1351146" y="206357"/>
                </a:lnTo>
                <a:lnTo>
                  <a:pt x="0" y="2063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250264" y="3733196"/>
            <a:ext cx="6695415" cy="1606900"/>
          </a:xfrm>
          <a:custGeom>
            <a:avLst/>
            <a:gdLst/>
            <a:ahLst/>
            <a:cxnLst/>
            <a:rect l="l" t="t" r="r" b="b"/>
            <a:pathLst>
              <a:path w="6695415" h="1606900">
                <a:moveTo>
                  <a:pt x="0" y="0"/>
                </a:moveTo>
                <a:lnTo>
                  <a:pt x="6695415" y="0"/>
                </a:lnTo>
                <a:lnTo>
                  <a:pt x="6695415" y="1606900"/>
                </a:lnTo>
                <a:lnTo>
                  <a:pt x="0" y="1606900"/>
                </a:lnTo>
                <a:lnTo>
                  <a:pt x="0" y="0"/>
                </a:lnTo>
                <a:close/>
              </a:path>
            </a:pathLst>
          </a:custGeom>
          <a:blipFill>
            <a:blip r:embed="rId7"/>
            <a:stretch>
              <a:fillRect/>
            </a:stretch>
          </a:blipFill>
        </p:spPr>
        <p:txBody>
          <a:bodyPr/>
          <a:lstStyle/>
          <a:p>
            <a:endParaRPr lang="en-GB"/>
          </a:p>
        </p:txBody>
      </p:sp>
      <p:sp>
        <p:nvSpPr>
          <p:cNvPr id="10" name="Freeform 10"/>
          <p:cNvSpPr/>
          <p:nvPr/>
        </p:nvSpPr>
        <p:spPr>
          <a:xfrm>
            <a:off x="8848653" y="3915866"/>
            <a:ext cx="11301259" cy="5777769"/>
          </a:xfrm>
          <a:custGeom>
            <a:avLst/>
            <a:gdLst/>
            <a:ahLst/>
            <a:cxnLst/>
            <a:rect l="l" t="t" r="r" b="b"/>
            <a:pathLst>
              <a:path w="11301259" h="5777769">
                <a:moveTo>
                  <a:pt x="0" y="0"/>
                </a:moveTo>
                <a:lnTo>
                  <a:pt x="11301259" y="0"/>
                </a:lnTo>
                <a:lnTo>
                  <a:pt x="11301259" y="5777768"/>
                </a:lnTo>
                <a:lnTo>
                  <a:pt x="0" y="5777768"/>
                </a:lnTo>
                <a:lnTo>
                  <a:pt x="0" y="0"/>
                </a:lnTo>
                <a:close/>
              </a:path>
            </a:pathLst>
          </a:custGeom>
          <a:blipFill>
            <a:blip r:embed="rId8"/>
            <a:stretch>
              <a:fillRect/>
            </a:stretch>
          </a:blipFill>
        </p:spPr>
        <p:txBody>
          <a:bodyPr/>
          <a:lstStyle/>
          <a:p>
            <a:endParaRPr lang="en-GB"/>
          </a:p>
        </p:txBody>
      </p:sp>
      <p:sp>
        <p:nvSpPr>
          <p:cNvPr id="11" name="TextBox 11"/>
          <p:cNvSpPr txBox="1"/>
          <p:nvPr/>
        </p:nvSpPr>
        <p:spPr>
          <a:xfrm>
            <a:off x="370950" y="259297"/>
            <a:ext cx="15949700" cy="2746242"/>
          </a:xfrm>
          <a:prstGeom prst="rect">
            <a:avLst/>
          </a:prstGeom>
        </p:spPr>
        <p:txBody>
          <a:bodyPr lIns="0" tIns="0" rIns="0" bIns="0" rtlCol="0" anchor="t">
            <a:spAutoFit/>
          </a:bodyPr>
          <a:lstStyle/>
          <a:p>
            <a:pPr algn="l">
              <a:lnSpc>
                <a:spcPts val="7291"/>
              </a:lnSpc>
            </a:pPr>
            <a:r>
              <a:rPr lang="en-US" sz="5283" spc="184" dirty="0">
                <a:solidFill>
                  <a:srgbClr val="010101"/>
                </a:solidFill>
                <a:latin typeface="Archivo Black"/>
                <a:ea typeface="Archivo Black"/>
                <a:cs typeface="Archivo Black"/>
                <a:sym typeface="Archivo Black"/>
              </a:rPr>
              <a:t>LOCAL GOVERNMENT AND SOCIAL CARE OMBUDSMAN DATA</a:t>
            </a:r>
          </a:p>
          <a:p>
            <a:pPr marL="0" lvl="0" indent="0" algn="l">
              <a:lnSpc>
                <a:spcPts val="7291"/>
              </a:lnSpc>
              <a:spcBef>
                <a:spcPct val="0"/>
              </a:spcBef>
            </a:pPr>
            <a:endParaRPr lang="en-US" sz="5283" spc="184" dirty="0">
              <a:solidFill>
                <a:srgbClr val="010101"/>
              </a:solidFill>
              <a:latin typeface="Archivo Black"/>
              <a:ea typeface="Archivo Black"/>
              <a:cs typeface="Archivo Black"/>
              <a:sym typeface="Archivo Black"/>
            </a:endParaRPr>
          </a:p>
        </p:txBody>
      </p:sp>
      <p:sp>
        <p:nvSpPr>
          <p:cNvPr id="12" name="TextBox 12"/>
          <p:cNvSpPr txBox="1"/>
          <p:nvPr/>
        </p:nvSpPr>
        <p:spPr>
          <a:xfrm>
            <a:off x="370950" y="2476956"/>
            <a:ext cx="17259300" cy="1459438"/>
          </a:xfrm>
          <a:prstGeom prst="rect">
            <a:avLst/>
          </a:prstGeom>
        </p:spPr>
        <p:txBody>
          <a:bodyPr lIns="0" tIns="0" rIns="0" bIns="0" rtlCol="0" anchor="t">
            <a:spAutoFit/>
          </a:bodyPr>
          <a:lstStyle/>
          <a:p>
            <a:pPr algn="l">
              <a:lnSpc>
                <a:spcPts val="2859"/>
              </a:lnSpc>
              <a:spcBef>
                <a:spcPct val="0"/>
              </a:spcBef>
            </a:pPr>
            <a:r>
              <a:rPr lang="en-US" sz="2500" dirty="0">
                <a:solidFill>
                  <a:srgbClr val="010101"/>
                </a:solidFill>
                <a:latin typeface="Open Sauce"/>
                <a:ea typeface="Open Sauce"/>
                <a:cs typeface="Open Sauce"/>
                <a:sym typeface="Open Sauce"/>
              </a:rPr>
              <a:t>Between 1 April 2024 to 31 March 2025, the LGSCO dealt with 122 Sandwell Council complaints. Of these, 66 were not for them or were not ready for them to investigate. The LGSCO assessed and closed 40 complaints. They fully investigated 16 complaints.</a:t>
            </a:r>
          </a:p>
          <a:p>
            <a:pPr algn="l">
              <a:lnSpc>
                <a:spcPts val="2859"/>
              </a:lnSpc>
              <a:spcBef>
                <a:spcPct val="0"/>
              </a:spcBef>
            </a:pPr>
            <a:endParaRPr lang="en-US" sz="2199" dirty="0">
              <a:solidFill>
                <a:srgbClr val="010101"/>
              </a:solidFill>
              <a:latin typeface="Open Sauce"/>
              <a:ea typeface="Open Sauce"/>
              <a:cs typeface="Open Sauce"/>
              <a:sym typeface="Open Sauce"/>
            </a:endParaRPr>
          </a:p>
        </p:txBody>
      </p:sp>
      <p:sp>
        <p:nvSpPr>
          <p:cNvPr id="13" name="TextBox 13"/>
          <p:cNvSpPr txBox="1"/>
          <p:nvPr/>
        </p:nvSpPr>
        <p:spPr>
          <a:xfrm>
            <a:off x="3541967" y="5647938"/>
            <a:ext cx="5306686" cy="3248660"/>
          </a:xfrm>
          <a:prstGeom prst="rect">
            <a:avLst/>
          </a:prstGeom>
        </p:spPr>
        <p:txBody>
          <a:bodyPr lIns="0" tIns="0" rIns="0" bIns="0" rtlCol="0" anchor="t">
            <a:spAutoFit/>
          </a:bodyPr>
          <a:lstStyle/>
          <a:p>
            <a:pPr marL="474979" lvl="1" indent="-237490" algn="l">
              <a:lnSpc>
                <a:spcPts val="2859"/>
              </a:lnSpc>
              <a:buFont typeface="Arial"/>
              <a:buChar char="•"/>
            </a:pPr>
            <a:r>
              <a:rPr lang="en-US" sz="2199">
                <a:solidFill>
                  <a:srgbClr val="010101"/>
                </a:solidFill>
                <a:latin typeface="Open Sauce"/>
                <a:ea typeface="Open Sauce"/>
                <a:cs typeface="Open Sauce"/>
                <a:sym typeface="Open Sauce"/>
              </a:rPr>
              <a:t> 16 full investigations</a:t>
            </a:r>
          </a:p>
          <a:p>
            <a:pPr algn="l">
              <a:lnSpc>
                <a:spcPts val="2859"/>
              </a:lnSpc>
            </a:pPr>
            <a:endParaRPr lang="en-US" sz="2199">
              <a:solidFill>
                <a:srgbClr val="010101"/>
              </a:solidFill>
              <a:latin typeface="Open Sauce"/>
              <a:ea typeface="Open Sauce"/>
              <a:cs typeface="Open Sauce"/>
              <a:sym typeface="Open Sauce"/>
            </a:endParaRPr>
          </a:p>
          <a:p>
            <a:pPr marL="474979" lvl="1" indent="-237490" algn="l">
              <a:lnSpc>
                <a:spcPts val="2859"/>
              </a:lnSpc>
              <a:buFont typeface="Arial"/>
              <a:buChar char="•"/>
            </a:pPr>
            <a:r>
              <a:rPr lang="en-US" sz="2199">
                <a:solidFill>
                  <a:srgbClr val="010101"/>
                </a:solidFill>
                <a:latin typeface="Open Sauce"/>
                <a:ea typeface="Open Sauce"/>
                <a:cs typeface="Open Sauce"/>
                <a:sym typeface="Open Sauce"/>
              </a:rPr>
              <a:t> 14 upheld</a:t>
            </a:r>
          </a:p>
          <a:p>
            <a:pPr algn="l">
              <a:lnSpc>
                <a:spcPts val="2859"/>
              </a:lnSpc>
            </a:pPr>
            <a:endParaRPr lang="en-US" sz="2199">
              <a:solidFill>
                <a:srgbClr val="010101"/>
              </a:solidFill>
              <a:latin typeface="Open Sauce"/>
              <a:ea typeface="Open Sauce"/>
              <a:cs typeface="Open Sauce"/>
              <a:sym typeface="Open Sauce"/>
            </a:endParaRPr>
          </a:p>
          <a:p>
            <a:pPr marL="474979" lvl="1" indent="-237490" algn="l">
              <a:lnSpc>
                <a:spcPts val="2859"/>
              </a:lnSpc>
              <a:buFont typeface="Arial"/>
              <a:buChar char="•"/>
            </a:pPr>
            <a:r>
              <a:rPr lang="en-US" sz="2199">
                <a:solidFill>
                  <a:srgbClr val="010101"/>
                </a:solidFill>
                <a:latin typeface="Open Sauce"/>
                <a:ea typeface="Open Sauce"/>
                <a:cs typeface="Open Sauce"/>
                <a:sym typeface="Open Sauce"/>
              </a:rPr>
              <a:t>4 upheld decisions per 100,000 residents</a:t>
            </a:r>
          </a:p>
          <a:p>
            <a:pPr algn="l">
              <a:lnSpc>
                <a:spcPts val="2859"/>
              </a:lnSpc>
            </a:pPr>
            <a:endParaRPr lang="en-US" sz="2199">
              <a:solidFill>
                <a:srgbClr val="010101"/>
              </a:solidFill>
              <a:latin typeface="Open Sauce"/>
              <a:ea typeface="Open Sauce"/>
              <a:cs typeface="Open Sauce"/>
              <a:sym typeface="Open Sauce"/>
            </a:endParaRPr>
          </a:p>
          <a:p>
            <a:pPr marL="474979" lvl="1" indent="-237490" algn="l">
              <a:lnSpc>
                <a:spcPts val="2859"/>
              </a:lnSpc>
              <a:buFont typeface="Arial"/>
              <a:buChar char="•"/>
            </a:pPr>
            <a:r>
              <a:rPr lang="en-US" sz="2199">
                <a:solidFill>
                  <a:srgbClr val="010101"/>
                </a:solidFill>
                <a:latin typeface="Open Sauce"/>
                <a:ea typeface="Open Sauce"/>
                <a:cs typeface="Open Sauce"/>
                <a:sym typeface="Open Sauce"/>
              </a:rPr>
              <a:t>100% compliance rate</a:t>
            </a:r>
          </a:p>
          <a:p>
            <a:pPr algn="l">
              <a:lnSpc>
                <a:spcPts val="2859"/>
              </a:lnSpc>
            </a:pPr>
            <a:endParaRPr lang="en-US" sz="2199">
              <a:solidFill>
                <a:srgbClr val="010101"/>
              </a:solidFill>
              <a:latin typeface="Open Sauce"/>
              <a:ea typeface="Open Sauce"/>
              <a:cs typeface="Open Sauce"/>
              <a:sym typeface="Open Sauc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latin typeface="Open Sauce" panose="020B0604020202020204" charset="0"/>
            </a:endParaRPr>
          </a:p>
        </p:txBody>
      </p:sp>
      <p:grpSp>
        <p:nvGrpSpPr>
          <p:cNvPr id="3" name="Group 3"/>
          <p:cNvGrpSpPr/>
          <p:nvPr/>
        </p:nvGrpSpPr>
        <p:grpSpPr>
          <a:xfrm>
            <a:off x="-31531" y="19581"/>
            <a:ext cx="18288000" cy="10287000"/>
            <a:chOff x="0" y="0"/>
            <a:chExt cx="24384000" cy="13716000"/>
          </a:xfrm>
        </p:grpSpPr>
        <p:pic>
          <p:nvPicPr>
            <p:cNvPr id="4" name="Picture 4"/>
            <p:cNvPicPr>
              <a:picLocks noChangeAspect="1"/>
            </p:cNvPicPr>
            <p:nvPr/>
          </p:nvPicPr>
          <p:blipFill>
            <a:blip r:embed="rId3"/>
            <a:srcRect l="16649" r="24436"/>
            <a:stretch>
              <a:fillRect/>
            </a:stretch>
          </p:blipFill>
          <p:spPr>
            <a:xfrm>
              <a:off x="0" y="0"/>
              <a:ext cx="12128500" cy="13716000"/>
            </a:xfrm>
            <a:prstGeom prst="rect">
              <a:avLst/>
            </a:prstGeom>
          </p:spPr>
        </p:pic>
        <p:pic>
          <p:nvPicPr>
            <p:cNvPr id="5" name="Picture 5"/>
            <p:cNvPicPr>
              <a:picLocks noChangeAspect="1"/>
            </p:cNvPicPr>
            <p:nvPr/>
          </p:nvPicPr>
          <p:blipFill>
            <a:blip r:embed="rId4"/>
            <a:srcRect l="25321" r="25321"/>
            <a:stretch>
              <a:fillRect/>
            </a:stretch>
          </p:blipFill>
          <p:spPr>
            <a:xfrm>
              <a:off x="12255500" y="0"/>
              <a:ext cx="12128500" cy="13716000"/>
            </a:xfrm>
            <a:prstGeom prst="rect">
              <a:avLst/>
            </a:prstGeom>
          </p:spPr>
        </p:pic>
      </p:grpSp>
      <p:grpSp>
        <p:nvGrpSpPr>
          <p:cNvPr id="6" name="Group 6"/>
          <p:cNvGrpSpPr/>
          <p:nvPr/>
        </p:nvGrpSpPr>
        <p:grpSpPr>
          <a:xfrm>
            <a:off x="8457608" y="475986"/>
            <a:ext cx="9658350" cy="9582284"/>
            <a:chOff x="0" y="0"/>
            <a:chExt cx="2611695" cy="2523729"/>
          </a:xfrm>
        </p:grpSpPr>
        <p:sp>
          <p:nvSpPr>
            <p:cNvPr id="7" name="Freeform 7"/>
            <p:cNvSpPr/>
            <p:nvPr/>
          </p:nvSpPr>
          <p:spPr>
            <a:xfrm>
              <a:off x="0" y="0"/>
              <a:ext cx="2611695" cy="2523729"/>
            </a:xfrm>
            <a:custGeom>
              <a:avLst/>
              <a:gdLst/>
              <a:ahLst/>
              <a:cxnLst/>
              <a:rect l="l" t="t" r="r" b="b"/>
              <a:pathLst>
                <a:path w="2611695" h="2523729">
                  <a:moveTo>
                    <a:pt x="0" y="0"/>
                  </a:moveTo>
                  <a:lnTo>
                    <a:pt x="2611695" y="0"/>
                  </a:lnTo>
                  <a:lnTo>
                    <a:pt x="2611695" y="2523729"/>
                  </a:lnTo>
                  <a:lnTo>
                    <a:pt x="0" y="2523729"/>
                  </a:lnTo>
                  <a:close/>
                </a:path>
              </a:pathLst>
            </a:custGeom>
            <a:solidFill>
              <a:srgbClr val="FFFFFF"/>
            </a:solidFill>
          </p:spPr>
          <p:txBody>
            <a:bodyPr/>
            <a:lstStyle/>
            <a:p>
              <a:endParaRPr lang="en-GB">
                <a:latin typeface="Open Sauce" panose="020B0604020202020204" charset="0"/>
              </a:endParaRPr>
            </a:p>
          </p:txBody>
        </p:sp>
        <p:sp>
          <p:nvSpPr>
            <p:cNvPr id="8" name="TextBox 8"/>
            <p:cNvSpPr txBox="1"/>
            <p:nvPr/>
          </p:nvSpPr>
          <p:spPr>
            <a:xfrm>
              <a:off x="0" y="-19050"/>
              <a:ext cx="2611695" cy="2542779"/>
            </a:xfrm>
            <a:prstGeom prst="rect">
              <a:avLst/>
            </a:prstGeom>
          </p:spPr>
          <p:txBody>
            <a:bodyPr lIns="50800" tIns="50800" rIns="50800" bIns="50800" rtlCol="0" anchor="ctr"/>
            <a:lstStyle/>
            <a:p>
              <a:pPr algn="ctr">
                <a:lnSpc>
                  <a:spcPts val="2859"/>
                </a:lnSpc>
              </a:pPr>
              <a:endParaRPr>
                <a:latin typeface="Open Sauce" panose="020B0604020202020204" charset="0"/>
              </a:endParaRPr>
            </a:p>
          </p:txBody>
        </p:sp>
      </p:grpSp>
      <p:sp>
        <p:nvSpPr>
          <p:cNvPr id="9" name="TextBox 9"/>
          <p:cNvSpPr txBox="1"/>
          <p:nvPr/>
        </p:nvSpPr>
        <p:spPr>
          <a:xfrm>
            <a:off x="8457608" y="815257"/>
            <a:ext cx="9400422" cy="2059305"/>
          </a:xfrm>
          <a:prstGeom prst="rect">
            <a:avLst/>
          </a:prstGeom>
        </p:spPr>
        <p:txBody>
          <a:bodyPr lIns="0" tIns="0" rIns="0" bIns="0" rtlCol="0" anchor="t">
            <a:spAutoFit/>
          </a:bodyPr>
          <a:lstStyle/>
          <a:p>
            <a:pPr algn="ctr">
              <a:lnSpc>
                <a:spcPts val="2730"/>
              </a:lnSpc>
              <a:spcBef>
                <a:spcPct val="0"/>
              </a:spcBef>
            </a:pPr>
            <a:r>
              <a:rPr lang="en-US" sz="2300" dirty="0">
                <a:solidFill>
                  <a:srgbClr val="000000"/>
                </a:solidFill>
                <a:latin typeface="Open Sauce" panose="020B0604020202020204" charset="0"/>
                <a:ea typeface="Open Sauce"/>
                <a:cs typeface="Open Sauce"/>
                <a:sym typeface="Open Sauce"/>
              </a:rPr>
              <a:t>In 2024/25, over 50 officers involved in handling corporate complaints successfully completed the Local Government and Social Care Ombudsman’s (LGSCO) official complaints training. </a:t>
            </a:r>
          </a:p>
          <a:p>
            <a:pPr algn="ctr">
              <a:lnSpc>
                <a:spcPts val="2730"/>
              </a:lnSpc>
              <a:spcBef>
                <a:spcPct val="0"/>
              </a:spcBef>
            </a:pPr>
            <a:endParaRPr lang="en-US" sz="2300" dirty="0">
              <a:solidFill>
                <a:srgbClr val="000000"/>
              </a:solidFill>
              <a:latin typeface="Open Sauce" panose="020B0604020202020204" charset="0"/>
              <a:ea typeface="Open Sauce"/>
              <a:cs typeface="Open Sauce"/>
              <a:sym typeface="Open Sauce"/>
            </a:endParaRPr>
          </a:p>
          <a:p>
            <a:pPr algn="ctr">
              <a:lnSpc>
                <a:spcPts val="2730"/>
              </a:lnSpc>
              <a:spcBef>
                <a:spcPct val="0"/>
              </a:spcBef>
            </a:pPr>
            <a:r>
              <a:rPr lang="en-US" sz="2300" dirty="0">
                <a:solidFill>
                  <a:srgbClr val="000000"/>
                </a:solidFill>
                <a:latin typeface="Open Sauce" panose="020B0604020202020204" charset="0"/>
                <a:ea typeface="Open Sauce"/>
                <a:cs typeface="Open Sauce"/>
                <a:sym typeface="Open Sauce"/>
              </a:rPr>
              <a:t>This directly responds to previous feedback noting that the Council had not made use of this training in recent years.</a:t>
            </a:r>
          </a:p>
        </p:txBody>
      </p:sp>
      <p:sp>
        <p:nvSpPr>
          <p:cNvPr id="10" name="TextBox 10"/>
          <p:cNvSpPr txBox="1"/>
          <p:nvPr/>
        </p:nvSpPr>
        <p:spPr>
          <a:xfrm>
            <a:off x="8576453" y="3208633"/>
            <a:ext cx="9291874" cy="6900287"/>
          </a:xfrm>
          <a:prstGeom prst="rect">
            <a:avLst/>
          </a:prstGeom>
        </p:spPr>
        <p:txBody>
          <a:bodyPr lIns="0" tIns="0" rIns="0" bIns="0" rtlCol="0" anchor="t">
            <a:spAutoFit/>
          </a:bodyPr>
          <a:lstStyle/>
          <a:p>
            <a:pPr algn="ctr">
              <a:lnSpc>
                <a:spcPts val="2730"/>
              </a:lnSpc>
              <a:spcBef>
                <a:spcPct val="0"/>
              </a:spcBef>
            </a:pPr>
            <a:r>
              <a:rPr lang="en-US" sz="2300" dirty="0">
                <a:solidFill>
                  <a:srgbClr val="000000"/>
                </a:solidFill>
                <a:latin typeface="Open Sauce" panose="020B0604020202020204" charset="0"/>
                <a:ea typeface="Open Sauce"/>
                <a:cs typeface="Open Sauce"/>
                <a:sym typeface="Open Sauce"/>
              </a:rPr>
              <a:t>Due to the positive impact of the sessions, the Customer Feedback Team will continue to offer further training opportunities. </a:t>
            </a:r>
          </a:p>
          <a:p>
            <a:pPr algn="ctr">
              <a:lnSpc>
                <a:spcPts val="2730"/>
              </a:lnSpc>
              <a:spcBef>
                <a:spcPct val="0"/>
              </a:spcBef>
            </a:pPr>
            <a:endParaRPr lang="en-US" sz="2300" dirty="0">
              <a:solidFill>
                <a:srgbClr val="000000"/>
              </a:solidFill>
              <a:latin typeface="Open Sauce" panose="020B0604020202020204" charset="0"/>
              <a:ea typeface="Open Sauce"/>
              <a:cs typeface="Open Sauce"/>
              <a:sym typeface="Open Sauce"/>
            </a:endParaRPr>
          </a:p>
          <a:p>
            <a:pPr algn="ctr">
              <a:lnSpc>
                <a:spcPts val="2730"/>
              </a:lnSpc>
              <a:spcBef>
                <a:spcPct val="0"/>
              </a:spcBef>
            </a:pPr>
            <a:r>
              <a:rPr lang="en-US" sz="2300" dirty="0">
                <a:solidFill>
                  <a:srgbClr val="000000"/>
                </a:solidFill>
                <a:latin typeface="Open Sauce" panose="020B0604020202020204" charset="0"/>
                <a:ea typeface="Open Sauce"/>
                <a:cs typeface="Open Sauce"/>
                <a:sym typeface="Open Sauce"/>
              </a:rPr>
              <a:t>In recognition of national trends and areas of concern, the Ombudsman has now introduced specialised training sessions focused on Adult Services and Education complaints—two areas consistently highlighted across regions as needing additional support. </a:t>
            </a:r>
          </a:p>
          <a:p>
            <a:pPr algn="ctr">
              <a:lnSpc>
                <a:spcPts val="2730"/>
              </a:lnSpc>
              <a:spcBef>
                <a:spcPct val="0"/>
              </a:spcBef>
            </a:pPr>
            <a:endParaRPr lang="en-US" sz="2300" dirty="0">
              <a:solidFill>
                <a:srgbClr val="000000"/>
              </a:solidFill>
              <a:latin typeface="Open Sauce" panose="020B0604020202020204" charset="0"/>
              <a:ea typeface="Open Sauce"/>
              <a:cs typeface="Open Sauce"/>
              <a:sym typeface="Open Sauce"/>
            </a:endParaRPr>
          </a:p>
          <a:p>
            <a:pPr algn="ctr">
              <a:lnSpc>
                <a:spcPts val="2730"/>
              </a:lnSpc>
              <a:spcBef>
                <a:spcPct val="0"/>
              </a:spcBef>
            </a:pPr>
            <a:r>
              <a:rPr lang="en-US" sz="2300" dirty="0">
                <a:solidFill>
                  <a:srgbClr val="000000"/>
                </a:solidFill>
                <a:latin typeface="Open Sauce" panose="020B0604020202020204" charset="0"/>
                <a:ea typeface="Open Sauce"/>
                <a:cs typeface="Open Sauce"/>
                <a:sym typeface="Open Sauce"/>
              </a:rPr>
              <a:t>These new sessions aim to strengthen officers’ skills and ensure a more consistent and effective approach to complaint handling.</a:t>
            </a:r>
          </a:p>
          <a:p>
            <a:pPr algn="ctr">
              <a:lnSpc>
                <a:spcPts val="2730"/>
              </a:lnSpc>
              <a:spcBef>
                <a:spcPct val="0"/>
              </a:spcBef>
            </a:pPr>
            <a:endParaRPr lang="en-US" sz="2300" dirty="0">
              <a:solidFill>
                <a:srgbClr val="000000"/>
              </a:solidFill>
              <a:latin typeface="Open Sauce" panose="020B0604020202020204" charset="0"/>
              <a:ea typeface="Open Sauce"/>
              <a:cs typeface="Open Sauce"/>
              <a:sym typeface="Open Sauce"/>
            </a:endParaRPr>
          </a:p>
          <a:p>
            <a:pPr algn="ctr">
              <a:lnSpc>
                <a:spcPts val="2730"/>
              </a:lnSpc>
              <a:spcBef>
                <a:spcPct val="0"/>
              </a:spcBef>
            </a:pPr>
            <a:r>
              <a:rPr lang="en-US" sz="2300" dirty="0">
                <a:solidFill>
                  <a:srgbClr val="000000"/>
                </a:solidFill>
                <a:latin typeface="Open Sauce" panose="020B0604020202020204" charset="0"/>
                <a:ea typeface="Open Sauce"/>
                <a:cs typeface="Open Sauce"/>
                <a:sym typeface="Open Sauce"/>
              </a:rPr>
              <a:t>The Customer Feedback Team has delivered bespoke training sessions to all service areas involved in LGSCO cases. These sessions introduced the forthcoming LGSCO Complaint Handling Code (becoming statutory in April 2026) and clarified the roles of both the LGSCO and Housing Ombudsman, particularly in cross-jurisdiction cases.</a:t>
            </a:r>
          </a:p>
          <a:p>
            <a:pPr algn="ctr">
              <a:lnSpc>
                <a:spcPts val="2730"/>
              </a:lnSpc>
              <a:spcBef>
                <a:spcPct val="0"/>
              </a:spcBef>
            </a:pPr>
            <a:endParaRPr lang="en-US" sz="2300" dirty="0">
              <a:solidFill>
                <a:srgbClr val="000000"/>
              </a:solidFill>
              <a:latin typeface="Open Sauce" panose="020B0604020202020204" charset="0"/>
              <a:ea typeface="Open Sauce"/>
              <a:cs typeface="Open Sauce"/>
              <a:sym typeface="Open Sauc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57592" y="2923040"/>
            <a:ext cx="2907616" cy="1112737"/>
            <a:chOff x="0" y="0"/>
            <a:chExt cx="4227830" cy="1617980"/>
          </a:xfrm>
        </p:grpSpPr>
        <p:sp>
          <p:nvSpPr>
            <p:cNvPr id="3" name="Freeform 3"/>
            <p:cNvSpPr/>
            <p:nvPr/>
          </p:nvSpPr>
          <p:spPr>
            <a:xfrm>
              <a:off x="-7620" y="0"/>
              <a:ext cx="4239260" cy="1624330"/>
            </a:xfrm>
            <a:custGeom>
              <a:avLst/>
              <a:gdLst/>
              <a:ahLst/>
              <a:cxnLst/>
              <a:rect l="l" t="t" r="r" b="b"/>
              <a:pathLst>
                <a:path w="4239260" h="1624330">
                  <a:moveTo>
                    <a:pt x="480060" y="1508760"/>
                  </a:moveTo>
                  <a:lnTo>
                    <a:pt x="480060" y="1515110"/>
                  </a:lnTo>
                  <a:lnTo>
                    <a:pt x="480060" y="1508760"/>
                  </a:lnTo>
                  <a:close/>
                  <a:moveTo>
                    <a:pt x="480060" y="1516380"/>
                  </a:moveTo>
                  <a:lnTo>
                    <a:pt x="480060" y="1515110"/>
                  </a:lnTo>
                  <a:lnTo>
                    <a:pt x="480060" y="1516380"/>
                  </a:lnTo>
                  <a:close/>
                  <a:moveTo>
                    <a:pt x="487680" y="1517650"/>
                  </a:moveTo>
                  <a:cubicBezTo>
                    <a:pt x="485140" y="1518920"/>
                    <a:pt x="483870" y="1520190"/>
                    <a:pt x="482600" y="1520190"/>
                  </a:cubicBezTo>
                  <a:cubicBezTo>
                    <a:pt x="483870" y="1520190"/>
                    <a:pt x="485140" y="1518920"/>
                    <a:pt x="487680" y="1517650"/>
                  </a:cubicBezTo>
                  <a:close/>
                  <a:moveTo>
                    <a:pt x="478790" y="1521460"/>
                  </a:moveTo>
                  <a:lnTo>
                    <a:pt x="478790" y="1522730"/>
                  </a:lnTo>
                  <a:cubicBezTo>
                    <a:pt x="478790" y="1524000"/>
                    <a:pt x="478790" y="1524000"/>
                    <a:pt x="477520" y="1525270"/>
                  </a:cubicBezTo>
                  <a:lnTo>
                    <a:pt x="478790" y="1524000"/>
                  </a:lnTo>
                  <a:cubicBezTo>
                    <a:pt x="477520" y="1525270"/>
                    <a:pt x="478790" y="1525270"/>
                    <a:pt x="478790" y="1521460"/>
                  </a:cubicBezTo>
                  <a:close/>
                  <a:moveTo>
                    <a:pt x="4235450" y="601980"/>
                  </a:moveTo>
                  <a:cubicBezTo>
                    <a:pt x="4234180" y="612140"/>
                    <a:pt x="4231640" y="621030"/>
                    <a:pt x="4229100" y="629920"/>
                  </a:cubicBezTo>
                  <a:lnTo>
                    <a:pt x="4221480" y="656590"/>
                  </a:lnTo>
                  <a:lnTo>
                    <a:pt x="4213860" y="683260"/>
                  </a:lnTo>
                  <a:cubicBezTo>
                    <a:pt x="4211320" y="692150"/>
                    <a:pt x="4208780" y="699770"/>
                    <a:pt x="4206240" y="708660"/>
                  </a:cubicBezTo>
                  <a:cubicBezTo>
                    <a:pt x="4201160" y="725170"/>
                    <a:pt x="4194810" y="741680"/>
                    <a:pt x="4188460" y="758190"/>
                  </a:cubicBezTo>
                  <a:cubicBezTo>
                    <a:pt x="4182110" y="773430"/>
                    <a:pt x="4175760" y="788670"/>
                    <a:pt x="4168140" y="803910"/>
                  </a:cubicBezTo>
                  <a:cubicBezTo>
                    <a:pt x="4161790" y="819150"/>
                    <a:pt x="4154170" y="833120"/>
                    <a:pt x="4146550" y="848360"/>
                  </a:cubicBezTo>
                  <a:cubicBezTo>
                    <a:pt x="4138930" y="862330"/>
                    <a:pt x="4131310" y="877570"/>
                    <a:pt x="4123690" y="890270"/>
                  </a:cubicBezTo>
                  <a:cubicBezTo>
                    <a:pt x="4108450" y="916940"/>
                    <a:pt x="4091940" y="943610"/>
                    <a:pt x="4074160" y="967740"/>
                  </a:cubicBezTo>
                  <a:cubicBezTo>
                    <a:pt x="4039870" y="1017270"/>
                    <a:pt x="4003040" y="1062990"/>
                    <a:pt x="3962400" y="1104900"/>
                  </a:cubicBezTo>
                  <a:cubicBezTo>
                    <a:pt x="3952240" y="1115060"/>
                    <a:pt x="3942080" y="1125220"/>
                    <a:pt x="3931920" y="1136650"/>
                  </a:cubicBezTo>
                  <a:lnTo>
                    <a:pt x="3900170" y="1167130"/>
                  </a:lnTo>
                  <a:cubicBezTo>
                    <a:pt x="3895090" y="1172210"/>
                    <a:pt x="3888740" y="1177290"/>
                    <a:pt x="3884930" y="1181100"/>
                  </a:cubicBezTo>
                  <a:lnTo>
                    <a:pt x="3869690" y="1193800"/>
                  </a:lnTo>
                  <a:cubicBezTo>
                    <a:pt x="3859530" y="1202690"/>
                    <a:pt x="3850640" y="1210310"/>
                    <a:pt x="3840480" y="1217930"/>
                  </a:cubicBezTo>
                  <a:cubicBezTo>
                    <a:pt x="3760470" y="1281430"/>
                    <a:pt x="3674110" y="1336040"/>
                    <a:pt x="3583940" y="1381760"/>
                  </a:cubicBezTo>
                  <a:cubicBezTo>
                    <a:pt x="3538220" y="1404620"/>
                    <a:pt x="3492500" y="1424940"/>
                    <a:pt x="3445510" y="1442720"/>
                  </a:cubicBezTo>
                  <a:cubicBezTo>
                    <a:pt x="3398520" y="1460500"/>
                    <a:pt x="3350260" y="1475740"/>
                    <a:pt x="3300730" y="1489710"/>
                  </a:cubicBezTo>
                  <a:cubicBezTo>
                    <a:pt x="3276600" y="1496060"/>
                    <a:pt x="3251200" y="1502410"/>
                    <a:pt x="3227070" y="1507490"/>
                  </a:cubicBezTo>
                  <a:lnTo>
                    <a:pt x="3188970" y="1515110"/>
                  </a:lnTo>
                  <a:lnTo>
                    <a:pt x="3152140" y="1521460"/>
                  </a:lnTo>
                  <a:cubicBezTo>
                    <a:pt x="3128010" y="1525270"/>
                    <a:pt x="3102610" y="1529080"/>
                    <a:pt x="3078480" y="1531620"/>
                  </a:cubicBezTo>
                  <a:cubicBezTo>
                    <a:pt x="3054350" y="1534160"/>
                    <a:pt x="3028950" y="1537970"/>
                    <a:pt x="3006090" y="1539240"/>
                  </a:cubicBezTo>
                  <a:cubicBezTo>
                    <a:pt x="2909570" y="1546860"/>
                    <a:pt x="2816860" y="1546860"/>
                    <a:pt x="2729230" y="1543050"/>
                  </a:cubicBezTo>
                  <a:cubicBezTo>
                    <a:pt x="2641600" y="1539240"/>
                    <a:pt x="2557780" y="1531620"/>
                    <a:pt x="2479040" y="1525270"/>
                  </a:cubicBezTo>
                  <a:cubicBezTo>
                    <a:pt x="2459990" y="1521460"/>
                    <a:pt x="2447290" y="1521460"/>
                    <a:pt x="2438400" y="1524000"/>
                  </a:cubicBezTo>
                  <a:cubicBezTo>
                    <a:pt x="2429510" y="1526540"/>
                    <a:pt x="2423160" y="1531620"/>
                    <a:pt x="2416810" y="1536700"/>
                  </a:cubicBezTo>
                  <a:cubicBezTo>
                    <a:pt x="2404110" y="1546860"/>
                    <a:pt x="2391410" y="1558290"/>
                    <a:pt x="2354580" y="1548130"/>
                  </a:cubicBezTo>
                  <a:lnTo>
                    <a:pt x="2326640" y="1540510"/>
                  </a:lnTo>
                  <a:lnTo>
                    <a:pt x="2299970" y="1532890"/>
                  </a:lnTo>
                  <a:cubicBezTo>
                    <a:pt x="2282190" y="1527810"/>
                    <a:pt x="2264410" y="1522730"/>
                    <a:pt x="2247900" y="1517650"/>
                  </a:cubicBezTo>
                  <a:cubicBezTo>
                    <a:pt x="2272030" y="1562100"/>
                    <a:pt x="2227580" y="1584960"/>
                    <a:pt x="2193290" y="1574800"/>
                  </a:cubicBezTo>
                  <a:cubicBezTo>
                    <a:pt x="2174240" y="1570990"/>
                    <a:pt x="2155190" y="1567180"/>
                    <a:pt x="2134870" y="1563370"/>
                  </a:cubicBezTo>
                  <a:cubicBezTo>
                    <a:pt x="2115820" y="1559560"/>
                    <a:pt x="2098040" y="1555750"/>
                    <a:pt x="2078990" y="1551940"/>
                  </a:cubicBezTo>
                  <a:lnTo>
                    <a:pt x="1976120" y="1529080"/>
                  </a:lnTo>
                  <a:cubicBezTo>
                    <a:pt x="1911350" y="1515110"/>
                    <a:pt x="1852930" y="1501140"/>
                    <a:pt x="1803400" y="1489710"/>
                  </a:cubicBezTo>
                  <a:cubicBezTo>
                    <a:pt x="1753870" y="1477010"/>
                    <a:pt x="1714500" y="1466850"/>
                    <a:pt x="1682750" y="1454150"/>
                  </a:cubicBezTo>
                  <a:cubicBezTo>
                    <a:pt x="1651000" y="1441450"/>
                    <a:pt x="1629410" y="1428750"/>
                    <a:pt x="1610360" y="1409700"/>
                  </a:cubicBezTo>
                  <a:cubicBezTo>
                    <a:pt x="1602740" y="1404620"/>
                    <a:pt x="1597660" y="1400810"/>
                    <a:pt x="1590040" y="1395730"/>
                  </a:cubicBezTo>
                  <a:cubicBezTo>
                    <a:pt x="1583690" y="1391920"/>
                    <a:pt x="1577340" y="1388110"/>
                    <a:pt x="1570990" y="1385570"/>
                  </a:cubicBezTo>
                  <a:cubicBezTo>
                    <a:pt x="1557020" y="1380490"/>
                    <a:pt x="1539240" y="1377950"/>
                    <a:pt x="1518920" y="1383030"/>
                  </a:cubicBezTo>
                  <a:cubicBezTo>
                    <a:pt x="1522730" y="1400810"/>
                    <a:pt x="1518920" y="1402080"/>
                    <a:pt x="1512570" y="1405890"/>
                  </a:cubicBezTo>
                  <a:cubicBezTo>
                    <a:pt x="1507490" y="1409700"/>
                    <a:pt x="1501140" y="1416050"/>
                    <a:pt x="1493520" y="1409700"/>
                  </a:cubicBezTo>
                  <a:cubicBezTo>
                    <a:pt x="1488440" y="1393190"/>
                    <a:pt x="1488440" y="1393190"/>
                    <a:pt x="1482090" y="1376680"/>
                  </a:cubicBezTo>
                  <a:cubicBezTo>
                    <a:pt x="1479550" y="1367790"/>
                    <a:pt x="1474470" y="1365250"/>
                    <a:pt x="1469390" y="1365250"/>
                  </a:cubicBezTo>
                  <a:cubicBezTo>
                    <a:pt x="1464310" y="1363980"/>
                    <a:pt x="1457960" y="1366520"/>
                    <a:pt x="1452880" y="1369060"/>
                  </a:cubicBezTo>
                  <a:lnTo>
                    <a:pt x="1440180" y="1336040"/>
                  </a:lnTo>
                  <a:cubicBezTo>
                    <a:pt x="1435100" y="1342390"/>
                    <a:pt x="1430020" y="1346200"/>
                    <a:pt x="1423670" y="1348740"/>
                  </a:cubicBezTo>
                  <a:cubicBezTo>
                    <a:pt x="1417320" y="1351280"/>
                    <a:pt x="1409700" y="1352550"/>
                    <a:pt x="1403350" y="1355090"/>
                  </a:cubicBezTo>
                  <a:cubicBezTo>
                    <a:pt x="1397000" y="1357630"/>
                    <a:pt x="1389380" y="1360170"/>
                    <a:pt x="1384300" y="1365250"/>
                  </a:cubicBezTo>
                  <a:cubicBezTo>
                    <a:pt x="1379220" y="1370330"/>
                    <a:pt x="1363980" y="1374140"/>
                    <a:pt x="1355090" y="1357630"/>
                  </a:cubicBezTo>
                  <a:cubicBezTo>
                    <a:pt x="1353820" y="1363980"/>
                    <a:pt x="1351280" y="1366520"/>
                    <a:pt x="1346200" y="1369060"/>
                  </a:cubicBezTo>
                  <a:cubicBezTo>
                    <a:pt x="1342390" y="1371600"/>
                    <a:pt x="1336040" y="1372870"/>
                    <a:pt x="1330960" y="1375410"/>
                  </a:cubicBezTo>
                  <a:cubicBezTo>
                    <a:pt x="1320800" y="1379220"/>
                    <a:pt x="1310640" y="1386840"/>
                    <a:pt x="1314450" y="1404620"/>
                  </a:cubicBezTo>
                  <a:cubicBezTo>
                    <a:pt x="1304290" y="1390650"/>
                    <a:pt x="1304290" y="1390650"/>
                    <a:pt x="1294130" y="1375410"/>
                  </a:cubicBezTo>
                  <a:cubicBezTo>
                    <a:pt x="1304290" y="1389380"/>
                    <a:pt x="1314450" y="1404620"/>
                    <a:pt x="1303020" y="1413510"/>
                  </a:cubicBezTo>
                  <a:cubicBezTo>
                    <a:pt x="1294130" y="1419860"/>
                    <a:pt x="1287780" y="1427480"/>
                    <a:pt x="1281430" y="1433830"/>
                  </a:cubicBezTo>
                  <a:cubicBezTo>
                    <a:pt x="1276350" y="1440180"/>
                    <a:pt x="1272540" y="1446530"/>
                    <a:pt x="1271270" y="1451610"/>
                  </a:cubicBezTo>
                  <a:cubicBezTo>
                    <a:pt x="1268730" y="1456690"/>
                    <a:pt x="1267460" y="1460500"/>
                    <a:pt x="1267460" y="1463040"/>
                  </a:cubicBezTo>
                  <a:lnTo>
                    <a:pt x="1267460" y="1466850"/>
                  </a:lnTo>
                  <a:cubicBezTo>
                    <a:pt x="1249680" y="1482090"/>
                    <a:pt x="1220470" y="1504950"/>
                    <a:pt x="1195070" y="1525270"/>
                  </a:cubicBezTo>
                  <a:cubicBezTo>
                    <a:pt x="1188720" y="1530350"/>
                    <a:pt x="1182370" y="1535430"/>
                    <a:pt x="1176020" y="1539240"/>
                  </a:cubicBezTo>
                  <a:cubicBezTo>
                    <a:pt x="1169670" y="1543050"/>
                    <a:pt x="1164590" y="1546860"/>
                    <a:pt x="1159510" y="1550670"/>
                  </a:cubicBezTo>
                  <a:cubicBezTo>
                    <a:pt x="1149350" y="1555750"/>
                    <a:pt x="1141730" y="1559560"/>
                    <a:pt x="1137920" y="1557020"/>
                  </a:cubicBezTo>
                  <a:cubicBezTo>
                    <a:pt x="1134110" y="1577340"/>
                    <a:pt x="1118870" y="1582420"/>
                    <a:pt x="1103630" y="1588770"/>
                  </a:cubicBezTo>
                  <a:cubicBezTo>
                    <a:pt x="1088390" y="1595120"/>
                    <a:pt x="1073150" y="1602740"/>
                    <a:pt x="1069340" y="1624330"/>
                  </a:cubicBezTo>
                  <a:cubicBezTo>
                    <a:pt x="1046480" y="1610360"/>
                    <a:pt x="1029970" y="1587500"/>
                    <a:pt x="1012190" y="1569720"/>
                  </a:cubicBezTo>
                  <a:cubicBezTo>
                    <a:pt x="994410" y="1551940"/>
                    <a:pt x="976630" y="1539240"/>
                    <a:pt x="949960" y="1548130"/>
                  </a:cubicBezTo>
                  <a:cubicBezTo>
                    <a:pt x="927100" y="1559560"/>
                    <a:pt x="889000" y="1570990"/>
                    <a:pt x="844550" y="1582420"/>
                  </a:cubicBezTo>
                  <a:cubicBezTo>
                    <a:pt x="822960" y="1588770"/>
                    <a:pt x="798830" y="1593850"/>
                    <a:pt x="773430" y="1600200"/>
                  </a:cubicBezTo>
                  <a:lnTo>
                    <a:pt x="754380" y="1604010"/>
                  </a:lnTo>
                  <a:cubicBezTo>
                    <a:pt x="751840" y="1605280"/>
                    <a:pt x="748030" y="1605280"/>
                    <a:pt x="745490" y="1606550"/>
                  </a:cubicBezTo>
                  <a:lnTo>
                    <a:pt x="741680" y="1606550"/>
                  </a:lnTo>
                  <a:cubicBezTo>
                    <a:pt x="765810" y="1619250"/>
                    <a:pt x="640080" y="1555750"/>
                    <a:pt x="560070" y="1516380"/>
                  </a:cubicBezTo>
                  <a:cubicBezTo>
                    <a:pt x="551180" y="1515110"/>
                    <a:pt x="533400" y="1513840"/>
                    <a:pt x="518160" y="1515110"/>
                  </a:cubicBezTo>
                  <a:cubicBezTo>
                    <a:pt x="514350" y="1515110"/>
                    <a:pt x="509270" y="1516380"/>
                    <a:pt x="505460" y="1516380"/>
                  </a:cubicBezTo>
                  <a:lnTo>
                    <a:pt x="509270" y="1515110"/>
                  </a:lnTo>
                  <a:lnTo>
                    <a:pt x="506730" y="1515110"/>
                  </a:lnTo>
                  <a:cubicBezTo>
                    <a:pt x="499110" y="1513840"/>
                    <a:pt x="490220" y="1504950"/>
                    <a:pt x="485140" y="1494790"/>
                  </a:cubicBezTo>
                  <a:lnTo>
                    <a:pt x="481330" y="1487170"/>
                  </a:lnTo>
                  <a:cubicBezTo>
                    <a:pt x="481330" y="1494790"/>
                    <a:pt x="480060" y="1502410"/>
                    <a:pt x="480060" y="1512570"/>
                  </a:cubicBezTo>
                  <a:cubicBezTo>
                    <a:pt x="480060" y="1504950"/>
                    <a:pt x="481330" y="1496060"/>
                    <a:pt x="481330" y="1487170"/>
                  </a:cubicBezTo>
                  <a:cubicBezTo>
                    <a:pt x="480060" y="1483360"/>
                    <a:pt x="478790" y="1479550"/>
                    <a:pt x="477520" y="1477010"/>
                  </a:cubicBezTo>
                  <a:cubicBezTo>
                    <a:pt x="476250" y="1470660"/>
                    <a:pt x="474980" y="1461770"/>
                    <a:pt x="473710" y="1454150"/>
                  </a:cubicBezTo>
                  <a:cubicBezTo>
                    <a:pt x="469900" y="1422400"/>
                    <a:pt x="467360" y="1391920"/>
                    <a:pt x="463550" y="1363980"/>
                  </a:cubicBezTo>
                  <a:cubicBezTo>
                    <a:pt x="461010" y="1337310"/>
                    <a:pt x="458470" y="1315720"/>
                    <a:pt x="454660" y="1304290"/>
                  </a:cubicBezTo>
                  <a:cubicBezTo>
                    <a:pt x="462280" y="1291590"/>
                    <a:pt x="448310" y="1245870"/>
                    <a:pt x="426720" y="1197610"/>
                  </a:cubicBezTo>
                  <a:cubicBezTo>
                    <a:pt x="405130" y="1149350"/>
                    <a:pt x="375920" y="1098550"/>
                    <a:pt x="346710" y="1078230"/>
                  </a:cubicBezTo>
                  <a:cubicBezTo>
                    <a:pt x="367030" y="1049020"/>
                    <a:pt x="387350" y="1021080"/>
                    <a:pt x="373380" y="1010920"/>
                  </a:cubicBezTo>
                  <a:cubicBezTo>
                    <a:pt x="345440" y="989330"/>
                    <a:pt x="303530" y="1016000"/>
                    <a:pt x="264160" y="1055370"/>
                  </a:cubicBezTo>
                  <a:cubicBezTo>
                    <a:pt x="224790" y="1094740"/>
                    <a:pt x="187960" y="1146810"/>
                    <a:pt x="162560" y="1174750"/>
                  </a:cubicBezTo>
                  <a:cubicBezTo>
                    <a:pt x="115570" y="1183640"/>
                    <a:pt x="71120" y="1117600"/>
                    <a:pt x="60960" y="1065530"/>
                  </a:cubicBezTo>
                  <a:cubicBezTo>
                    <a:pt x="60960" y="1065530"/>
                    <a:pt x="54610" y="1052830"/>
                    <a:pt x="45720" y="1032510"/>
                  </a:cubicBezTo>
                  <a:cubicBezTo>
                    <a:pt x="36830" y="1010920"/>
                    <a:pt x="25400" y="981710"/>
                    <a:pt x="17780" y="946150"/>
                  </a:cubicBezTo>
                  <a:cubicBezTo>
                    <a:pt x="1270" y="876300"/>
                    <a:pt x="0" y="783590"/>
                    <a:pt x="46990" y="708660"/>
                  </a:cubicBezTo>
                  <a:cubicBezTo>
                    <a:pt x="93980" y="633730"/>
                    <a:pt x="149860" y="556260"/>
                    <a:pt x="215900" y="481330"/>
                  </a:cubicBezTo>
                  <a:cubicBezTo>
                    <a:pt x="281940" y="406400"/>
                    <a:pt x="359410" y="332740"/>
                    <a:pt x="444500" y="266700"/>
                  </a:cubicBezTo>
                  <a:cubicBezTo>
                    <a:pt x="530860" y="200660"/>
                    <a:pt x="624840" y="143510"/>
                    <a:pt x="721360" y="97790"/>
                  </a:cubicBezTo>
                  <a:cubicBezTo>
                    <a:pt x="819150" y="52070"/>
                    <a:pt x="919480" y="19050"/>
                    <a:pt x="1017270" y="0"/>
                  </a:cubicBezTo>
                  <a:cubicBezTo>
                    <a:pt x="1043940" y="0"/>
                    <a:pt x="1083310" y="1270"/>
                    <a:pt x="1122680" y="5080"/>
                  </a:cubicBezTo>
                  <a:cubicBezTo>
                    <a:pt x="1141730" y="6350"/>
                    <a:pt x="1162050" y="8890"/>
                    <a:pt x="1179830" y="10160"/>
                  </a:cubicBezTo>
                  <a:cubicBezTo>
                    <a:pt x="1197610" y="11430"/>
                    <a:pt x="1214120" y="13970"/>
                    <a:pt x="1226820" y="15240"/>
                  </a:cubicBezTo>
                  <a:cubicBezTo>
                    <a:pt x="1325880" y="8890"/>
                    <a:pt x="1426210" y="8890"/>
                    <a:pt x="1527810" y="15240"/>
                  </a:cubicBezTo>
                  <a:cubicBezTo>
                    <a:pt x="1629410" y="21590"/>
                    <a:pt x="1727200" y="36830"/>
                    <a:pt x="1817370" y="55880"/>
                  </a:cubicBezTo>
                  <a:cubicBezTo>
                    <a:pt x="1998980" y="93980"/>
                    <a:pt x="2155190" y="149860"/>
                    <a:pt x="2289810" y="201930"/>
                  </a:cubicBezTo>
                  <a:cubicBezTo>
                    <a:pt x="2357120" y="228600"/>
                    <a:pt x="2420620" y="254000"/>
                    <a:pt x="2477770" y="278130"/>
                  </a:cubicBezTo>
                  <a:cubicBezTo>
                    <a:pt x="2531110" y="300990"/>
                    <a:pt x="2584450" y="322580"/>
                    <a:pt x="2637790" y="345440"/>
                  </a:cubicBezTo>
                  <a:cubicBezTo>
                    <a:pt x="2733040" y="384810"/>
                    <a:pt x="2814320" y="416560"/>
                    <a:pt x="2881630" y="441960"/>
                  </a:cubicBezTo>
                  <a:cubicBezTo>
                    <a:pt x="2895600" y="441960"/>
                    <a:pt x="2910840" y="441960"/>
                    <a:pt x="2923540" y="440690"/>
                  </a:cubicBezTo>
                  <a:lnTo>
                    <a:pt x="2942590" y="440690"/>
                  </a:lnTo>
                  <a:cubicBezTo>
                    <a:pt x="2947670" y="440690"/>
                    <a:pt x="2954020" y="441960"/>
                    <a:pt x="2957830" y="443230"/>
                  </a:cubicBezTo>
                  <a:cubicBezTo>
                    <a:pt x="2966720" y="445770"/>
                    <a:pt x="2974340" y="450850"/>
                    <a:pt x="2978150" y="458470"/>
                  </a:cubicBezTo>
                  <a:cubicBezTo>
                    <a:pt x="2984500" y="468630"/>
                    <a:pt x="2990850" y="477520"/>
                    <a:pt x="2998470" y="487680"/>
                  </a:cubicBezTo>
                  <a:cubicBezTo>
                    <a:pt x="3006090" y="496570"/>
                    <a:pt x="3013710" y="504190"/>
                    <a:pt x="3021330" y="511810"/>
                  </a:cubicBezTo>
                  <a:cubicBezTo>
                    <a:pt x="3036570" y="525780"/>
                    <a:pt x="3054350" y="537210"/>
                    <a:pt x="3073400" y="542290"/>
                  </a:cubicBezTo>
                  <a:cubicBezTo>
                    <a:pt x="3110230" y="553720"/>
                    <a:pt x="3152140" y="546100"/>
                    <a:pt x="3183890" y="516890"/>
                  </a:cubicBezTo>
                  <a:cubicBezTo>
                    <a:pt x="3201670" y="547370"/>
                    <a:pt x="3227070" y="553720"/>
                    <a:pt x="3252470" y="556260"/>
                  </a:cubicBezTo>
                  <a:cubicBezTo>
                    <a:pt x="3266440" y="551180"/>
                    <a:pt x="3280410" y="543560"/>
                    <a:pt x="3294380" y="533400"/>
                  </a:cubicBezTo>
                  <a:cubicBezTo>
                    <a:pt x="3298190" y="530860"/>
                    <a:pt x="3300730" y="528320"/>
                    <a:pt x="3304540" y="525780"/>
                  </a:cubicBezTo>
                  <a:cubicBezTo>
                    <a:pt x="3308350" y="523240"/>
                    <a:pt x="3309620" y="520700"/>
                    <a:pt x="3312160" y="518160"/>
                  </a:cubicBezTo>
                  <a:cubicBezTo>
                    <a:pt x="3317240" y="513080"/>
                    <a:pt x="3322320" y="508000"/>
                    <a:pt x="3326130" y="502920"/>
                  </a:cubicBezTo>
                  <a:cubicBezTo>
                    <a:pt x="3343910" y="481330"/>
                    <a:pt x="3355340" y="455930"/>
                    <a:pt x="3364230" y="439420"/>
                  </a:cubicBezTo>
                  <a:cubicBezTo>
                    <a:pt x="3365500" y="441960"/>
                    <a:pt x="3366770" y="444500"/>
                    <a:pt x="3366770" y="447040"/>
                  </a:cubicBezTo>
                  <a:cubicBezTo>
                    <a:pt x="3366770" y="449580"/>
                    <a:pt x="3368040" y="452120"/>
                    <a:pt x="3368040" y="453390"/>
                  </a:cubicBezTo>
                  <a:cubicBezTo>
                    <a:pt x="3368040" y="457200"/>
                    <a:pt x="3368040" y="462280"/>
                    <a:pt x="3366770" y="466090"/>
                  </a:cubicBezTo>
                  <a:cubicBezTo>
                    <a:pt x="3364230" y="473710"/>
                    <a:pt x="3360420" y="480060"/>
                    <a:pt x="3355340" y="486410"/>
                  </a:cubicBezTo>
                  <a:cubicBezTo>
                    <a:pt x="3357880" y="497840"/>
                    <a:pt x="3373120" y="500380"/>
                    <a:pt x="3388360" y="500380"/>
                  </a:cubicBezTo>
                  <a:cubicBezTo>
                    <a:pt x="3403600" y="501650"/>
                    <a:pt x="3420110" y="500380"/>
                    <a:pt x="3422650" y="513080"/>
                  </a:cubicBezTo>
                  <a:cubicBezTo>
                    <a:pt x="3418840" y="533400"/>
                    <a:pt x="3403600" y="554990"/>
                    <a:pt x="3383280" y="570230"/>
                  </a:cubicBezTo>
                  <a:cubicBezTo>
                    <a:pt x="3364230" y="585470"/>
                    <a:pt x="3340100" y="601980"/>
                    <a:pt x="3322320" y="614680"/>
                  </a:cubicBezTo>
                  <a:lnTo>
                    <a:pt x="3343910" y="642620"/>
                  </a:lnTo>
                  <a:cubicBezTo>
                    <a:pt x="3357880" y="632460"/>
                    <a:pt x="3370580" y="621030"/>
                    <a:pt x="3382010" y="610870"/>
                  </a:cubicBezTo>
                  <a:cubicBezTo>
                    <a:pt x="3392170" y="600710"/>
                    <a:pt x="3402330" y="591820"/>
                    <a:pt x="3411220" y="581660"/>
                  </a:cubicBezTo>
                  <a:cubicBezTo>
                    <a:pt x="3429000" y="561340"/>
                    <a:pt x="3446780" y="541020"/>
                    <a:pt x="3463290" y="514350"/>
                  </a:cubicBezTo>
                  <a:cubicBezTo>
                    <a:pt x="3487420" y="492760"/>
                    <a:pt x="3510280" y="481330"/>
                    <a:pt x="3530600" y="478790"/>
                  </a:cubicBezTo>
                  <a:cubicBezTo>
                    <a:pt x="3550920" y="474980"/>
                    <a:pt x="3567430" y="480060"/>
                    <a:pt x="3571240" y="495300"/>
                  </a:cubicBezTo>
                  <a:cubicBezTo>
                    <a:pt x="3569970" y="547370"/>
                    <a:pt x="3540760" y="603250"/>
                    <a:pt x="3500120" y="648970"/>
                  </a:cubicBezTo>
                  <a:cubicBezTo>
                    <a:pt x="3459480" y="693420"/>
                    <a:pt x="3407410" y="730250"/>
                    <a:pt x="3361690" y="759460"/>
                  </a:cubicBezTo>
                  <a:cubicBezTo>
                    <a:pt x="3384550" y="744220"/>
                    <a:pt x="3394710" y="758190"/>
                    <a:pt x="3404870" y="773430"/>
                  </a:cubicBezTo>
                  <a:cubicBezTo>
                    <a:pt x="3416300" y="765810"/>
                    <a:pt x="3364230" y="803910"/>
                    <a:pt x="3293110" y="839470"/>
                  </a:cubicBezTo>
                  <a:cubicBezTo>
                    <a:pt x="3221990" y="873760"/>
                    <a:pt x="3145790" y="899160"/>
                    <a:pt x="3060700" y="911860"/>
                  </a:cubicBezTo>
                  <a:lnTo>
                    <a:pt x="3065780" y="947420"/>
                  </a:lnTo>
                  <a:cubicBezTo>
                    <a:pt x="3086100" y="944880"/>
                    <a:pt x="3105150" y="941070"/>
                    <a:pt x="3125470" y="935990"/>
                  </a:cubicBezTo>
                  <a:cubicBezTo>
                    <a:pt x="3129280" y="953770"/>
                    <a:pt x="3136900" y="988060"/>
                    <a:pt x="3140710" y="1004570"/>
                  </a:cubicBezTo>
                  <a:cubicBezTo>
                    <a:pt x="3121660" y="1010920"/>
                    <a:pt x="3098800" y="1017270"/>
                    <a:pt x="3073400" y="1022350"/>
                  </a:cubicBezTo>
                  <a:cubicBezTo>
                    <a:pt x="3048000" y="1028700"/>
                    <a:pt x="3021330" y="1031240"/>
                    <a:pt x="2994660" y="1035050"/>
                  </a:cubicBezTo>
                  <a:cubicBezTo>
                    <a:pt x="2938780" y="1041400"/>
                    <a:pt x="2881630" y="1043940"/>
                    <a:pt x="2830830" y="1046480"/>
                  </a:cubicBezTo>
                  <a:cubicBezTo>
                    <a:pt x="2805430" y="1047750"/>
                    <a:pt x="2781300" y="1049020"/>
                    <a:pt x="2760980" y="1051560"/>
                  </a:cubicBezTo>
                  <a:cubicBezTo>
                    <a:pt x="2750820" y="1052830"/>
                    <a:pt x="2740660" y="1054100"/>
                    <a:pt x="2731770" y="1056640"/>
                  </a:cubicBezTo>
                  <a:cubicBezTo>
                    <a:pt x="2722880" y="1057910"/>
                    <a:pt x="2713990" y="1060450"/>
                    <a:pt x="2707640" y="1064260"/>
                  </a:cubicBezTo>
                  <a:cubicBezTo>
                    <a:pt x="2678430" y="1075690"/>
                    <a:pt x="2664460" y="1096010"/>
                    <a:pt x="2674620" y="1129030"/>
                  </a:cubicBezTo>
                  <a:cubicBezTo>
                    <a:pt x="2697480" y="1132840"/>
                    <a:pt x="2719070" y="1136650"/>
                    <a:pt x="2741930" y="1139190"/>
                  </a:cubicBezTo>
                  <a:cubicBezTo>
                    <a:pt x="2739390" y="1156970"/>
                    <a:pt x="2734310" y="1191260"/>
                    <a:pt x="2734310" y="1191260"/>
                  </a:cubicBezTo>
                  <a:cubicBezTo>
                    <a:pt x="2802890" y="1209040"/>
                    <a:pt x="2885440" y="1224280"/>
                    <a:pt x="2971800" y="1230630"/>
                  </a:cubicBezTo>
                  <a:lnTo>
                    <a:pt x="3004820" y="1231900"/>
                  </a:lnTo>
                  <a:lnTo>
                    <a:pt x="3070860" y="1231900"/>
                  </a:lnTo>
                  <a:cubicBezTo>
                    <a:pt x="3082290" y="1231900"/>
                    <a:pt x="3092450" y="1230630"/>
                    <a:pt x="3103880" y="1230630"/>
                  </a:cubicBezTo>
                  <a:cubicBezTo>
                    <a:pt x="3147060" y="1229360"/>
                    <a:pt x="3191510" y="1224280"/>
                    <a:pt x="3232150" y="1217930"/>
                  </a:cubicBezTo>
                  <a:cubicBezTo>
                    <a:pt x="3232150" y="1217930"/>
                    <a:pt x="3241040" y="1252220"/>
                    <a:pt x="3246120" y="1268730"/>
                  </a:cubicBezTo>
                  <a:cubicBezTo>
                    <a:pt x="3205480" y="1278890"/>
                    <a:pt x="3162300" y="1289050"/>
                    <a:pt x="3120390" y="1294130"/>
                  </a:cubicBezTo>
                  <a:cubicBezTo>
                    <a:pt x="3152140" y="1290320"/>
                    <a:pt x="3178810" y="1287780"/>
                    <a:pt x="3201670" y="1287780"/>
                  </a:cubicBezTo>
                  <a:cubicBezTo>
                    <a:pt x="3213100" y="1287780"/>
                    <a:pt x="3224530" y="1287780"/>
                    <a:pt x="3234690" y="1289050"/>
                  </a:cubicBezTo>
                  <a:cubicBezTo>
                    <a:pt x="3244850" y="1290320"/>
                    <a:pt x="3253740" y="1291590"/>
                    <a:pt x="3263900" y="1292860"/>
                  </a:cubicBezTo>
                  <a:cubicBezTo>
                    <a:pt x="3281680" y="1296670"/>
                    <a:pt x="3296920" y="1299210"/>
                    <a:pt x="3312160" y="1303020"/>
                  </a:cubicBezTo>
                  <a:cubicBezTo>
                    <a:pt x="3326130" y="1306830"/>
                    <a:pt x="3338830" y="1309370"/>
                    <a:pt x="3351530" y="1309370"/>
                  </a:cubicBezTo>
                  <a:cubicBezTo>
                    <a:pt x="3426460" y="1320800"/>
                    <a:pt x="3540760" y="1285240"/>
                    <a:pt x="3655060" y="1212850"/>
                  </a:cubicBezTo>
                  <a:cubicBezTo>
                    <a:pt x="3684270" y="1195070"/>
                    <a:pt x="3712210" y="1174750"/>
                    <a:pt x="3740150" y="1153160"/>
                  </a:cubicBezTo>
                  <a:cubicBezTo>
                    <a:pt x="3754120" y="1143000"/>
                    <a:pt x="3768090" y="1131570"/>
                    <a:pt x="3782060" y="1120140"/>
                  </a:cubicBezTo>
                  <a:cubicBezTo>
                    <a:pt x="3788410" y="1113790"/>
                    <a:pt x="3796030" y="1108710"/>
                    <a:pt x="3802380" y="1102360"/>
                  </a:cubicBezTo>
                  <a:cubicBezTo>
                    <a:pt x="3808730" y="1096010"/>
                    <a:pt x="3816350" y="1090930"/>
                    <a:pt x="3823970" y="1083310"/>
                  </a:cubicBezTo>
                  <a:cubicBezTo>
                    <a:pt x="3884930" y="1028700"/>
                    <a:pt x="3939540" y="967740"/>
                    <a:pt x="3990340" y="902970"/>
                  </a:cubicBezTo>
                  <a:cubicBezTo>
                    <a:pt x="3997960" y="891540"/>
                    <a:pt x="4005580" y="883920"/>
                    <a:pt x="4013200" y="880110"/>
                  </a:cubicBezTo>
                  <a:cubicBezTo>
                    <a:pt x="4020820" y="875030"/>
                    <a:pt x="4027170" y="873760"/>
                    <a:pt x="4033520" y="873760"/>
                  </a:cubicBezTo>
                  <a:cubicBezTo>
                    <a:pt x="4046220" y="873760"/>
                    <a:pt x="4057650" y="880110"/>
                    <a:pt x="4065270" y="885190"/>
                  </a:cubicBezTo>
                  <a:cubicBezTo>
                    <a:pt x="4093210" y="833120"/>
                    <a:pt x="4117340" y="781050"/>
                    <a:pt x="4140200" y="727710"/>
                  </a:cubicBezTo>
                  <a:cubicBezTo>
                    <a:pt x="4145280" y="713740"/>
                    <a:pt x="4151630" y="699770"/>
                    <a:pt x="4156710" y="685800"/>
                  </a:cubicBezTo>
                  <a:cubicBezTo>
                    <a:pt x="4159250" y="679450"/>
                    <a:pt x="4161790" y="671830"/>
                    <a:pt x="4164330" y="665480"/>
                  </a:cubicBezTo>
                  <a:cubicBezTo>
                    <a:pt x="4166870" y="657860"/>
                    <a:pt x="4169410" y="651510"/>
                    <a:pt x="4171950" y="643890"/>
                  </a:cubicBezTo>
                  <a:cubicBezTo>
                    <a:pt x="4177030" y="628650"/>
                    <a:pt x="4182110" y="614680"/>
                    <a:pt x="4187190" y="600710"/>
                  </a:cubicBezTo>
                  <a:cubicBezTo>
                    <a:pt x="4192270" y="585470"/>
                    <a:pt x="4196080" y="570230"/>
                    <a:pt x="4199890" y="553720"/>
                  </a:cubicBezTo>
                  <a:lnTo>
                    <a:pt x="4206240" y="529590"/>
                  </a:lnTo>
                  <a:cubicBezTo>
                    <a:pt x="4208780" y="521970"/>
                    <a:pt x="4210050" y="513080"/>
                    <a:pt x="4211320" y="504190"/>
                  </a:cubicBezTo>
                  <a:cubicBezTo>
                    <a:pt x="4215130" y="487680"/>
                    <a:pt x="4217670" y="471170"/>
                    <a:pt x="4220210" y="453390"/>
                  </a:cubicBezTo>
                  <a:cubicBezTo>
                    <a:pt x="4222750" y="440690"/>
                    <a:pt x="4239260" y="582930"/>
                    <a:pt x="4235450" y="601980"/>
                  </a:cubicBezTo>
                  <a:close/>
                  <a:moveTo>
                    <a:pt x="543560" y="1503680"/>
                  </a:moveTo>
                  <a:lnTo>
                    <a:pt x="497840" y="1480820"/>
                  </a:lnTo>
                  <a:cubicBezTo>
                    <a:pt x="500380" y="1482090"/>
                    <a:pt x="513080" y="1488440"/>
                    <a:pt x="542290" y="1502410"/>
                  </a:cubicBezTo>
                  <a:cubicBezTo>
                    <a:pt x="543560" y="1502410"/>
                    <a:pt x="543560" y="1502410"/>
                    <a:pt x="543560" y="1503680"/>
                  </a:cubicBezTo>
                  <a:close/>
                  <a:moveTo>
                    <a:pt x="495300" y="1515110"/>
                  </a:moveTo>
                  <a:cubicBezTo>
                    <a:pt x="492760" y="1516380"/>
                    <a:pt x="491490" y="1516380"/>
                    <a:pt x="490220" y="1516380"/>
                  </a:cubicBezTo>
                  <a:cubicBezTo>
                    <a:pt x="488950" y="1516380"/>
                    <a:pt x="488950" y="1517650"/>
                    <a:pt x="487680" y="1517650"/>
                  </a:cubicBezTo>
                  <a:cubicBezTo>
                    <a:pt x="492760" y="1515110"/>
                    <a:pt x="499110" y="1513840"/>
                    <a:pt x="505460" y="1512570"/>
                  </a:cubicBezTo>
                  <a:lnTo>
                    <a:pt x="501650" y="1512570"/>
                  </a:lnTo>
                  <a:cubicBezTo>
                    <a:pt x="500380" y="1513840"/>
                    <a:pt x="497840" y="1513840"/>
                    <a:pt x="495300" y="1515110"/>
                  </a:cubicBezTo>
                  <a:close/>
                  <a:moveTo>
                    <a:pt x="480060" y="1522730"/>
                  </a:moveTo>
                  <a:lnTo>
                    <a:pt x="480060" y="1513840"/>
                  </a:lnTo>
                  <a:lnTo>
                    <a:pt x="480060" y="1520190"/>
                  </a:lnTo>
                  <a:lnTo>
                    <a:pt x="480060" y="1517650"/>
                  </a:lnTo>
                  <a:lnTo>
                    <a:pt x="480060" y="1522730"/>
                  </a:lnTo>
                  <a:cubicBezTo>
                    <a:pt x="480060" y="1524000"/>
                    <a:pt x="478790" y="1524000"/>
                    <a:pt x="480060" y="1522730"/>
                  </a:cubicBezTo>
                  <a:cubicBezTo>
                    <a:pt x="478790" y="1524000"/>
                    <a:pt x="480060" y="1524000"/>
                    <a:pt x="480060" y="1522730"/>
                  </a:cubicBezTo>
                  <a:cubicBezTo>
                    <a:pt x="478790" y="1535430"/>
                    <a:pt x="478790" y="1544320"/>
                    <a:pt x="478790" y="1546860"/>
                  </a:cubicBezTo>
                  <a:cubicBezTo>
                    <a:pt x="478790" y="1545590"/>
                    <a:pt x="478790" y="1537970"/>
                    <a:pt x="480060" y="1522730"/>
                  </a:cubicBezTo>
                  <a:cubicBezTo>
                    <a:pt x="480060" y="1522730"/>
                    <a:pt x="481330" y="1521460"/>
                    <a:pt x="482600" y="1521460"/>
                  </a:cubicBezTo>
                  <a:lnTo>
                    <a:pt x="483870" y="1521460"/>
                  </a:lnTo>
                  <a:cubicBezTo>
                    <a:pt x="481330" y="1521460"/>
                    <a:pt x="480060" y="1522730"/>
                    <a:pt x="480060" y="1522730"/>
                  </a:cubicBezTo>
                  <a:close/>
                </a:path>
              </a:pathLst>
            </a:custGeom>
            <a:blipFill>
              <a:blip r:embed="rId2"/>
              <a:stretch>
                <a:fillRect l="-26674" t="-35369" r="-1476" b="-50851"/>
              </a:stretch>
            </a:blipFill>
          </p:spPr>
          <p:txBody>
            <a:bodyPr/>
            <a:lstStyle/>
            <a:p>
              <a:endParaRPr lang="en-GB"/>
            </a:p>
          </p:txBody>
        </p:sp>
      </p:grpSp>
      <p:sp>
        <p:nvSpPr>
          <p:cNvPr id="4" name="Freeform 4"/>
          <p:cNvSpPr/>
          <p:nvPr/>
        </p:nvSpPr>
        <p:spPr>
          <a:xfrm rot="5400000">
            <a:off x="1851678" y="1028881"/>
            <a:ext cx="2354727" cy="2719398"/>
          </a:xfrm>
          <a:custGeom>
            <a:avLst/>
            <a:gdLst/>
            <a:ahLst/>
            <a:cxnLst/>
            <a:rect l="l" t="t" r="r" b="b"/>
            <a:pathLst>
              <a:path w="2354727" h="2719398">
                <a:moveTo>
                  <a:pt x="0" y="0"/>
                </a:moveTo>
                <a:lnTo>
                  <a:pt x="2354728" y="0"/>
                </a:lnTo>
                <a:lnTo>
                  <a:pt x="2354728" y="2719398"/>
                </a:lnTo>
                <a:lnTo>
                  <a:pt x="0" y="2719398"/>
                </a:lnTo>
                <a:lnTo>
                  <a:pt x="0" y="0"/>
                </a:lnTo>
                <a:close/>
              </a:path>
            </a:pathLst>
          </a:custGeom>
          <a:blipFill>
            <a:blip r:embed="rId3">
              <a:extLst>
                <a:ext uri="{96DAC541-7B7A-43D3-8B79-37D633B846F1}">
                  <asvg:svgBlip xmlns:asvg="http://schemas.microsoft.com/office/drawing/2016/SVG/main" r:embed="rId4"/>
                </a:ext>
              </a:extLst>
            </a:blip>
            <a:stretch>
              <a:fillRect l="-99115"/>
            </a:stretch>
          </a:blipFill>
        </p:spPr>
        <p:txBody>
          <a:bodyPr/>
          <a:lstStyle/>
          <a:p>
            <a:endParaRPr lang="en-GB"/>
          </a:p>
        </p:txBody>
      </p:sp>
      <p:grpSp>
        <p:nvGrpSpPr>
          <p:cNvPr id="5" name="Group 5"/>
          <p:cNvGrpSpPr/>
          <p:nvPr/>
        </p:nvGrpSpPr>
        <p:grpSpPr>
          <a:xfrm>
            <a:off x="7369332" y="2961557"/>
            <a:ext cx="2907616" cy="1112737"/>
            <a:chOff x="0" y="0"/>
            <a:chExt cx="4227830" cy="1617980"/>
          </a:xfrm>
        </p:grpSpPr>
        <p:sp>
          <p:nvSpPr>
            <p:cNvPr id="6" name="Freeform 6"/>
            <p:cNvSpPr/>
            <p:nvPr/>
          </p:nvSpPr>
          <p:spPr>
            <a:xfrm>
              <a:off x="-7620" y="0"/>
              <a:ext cx="4239260" cy="1624330"/>
            </a:xfrm>
            <a:custGeom>
              <a:avLst/>
              <a:gdLst/>
              <a:ahLst/>
              <a:cxnLst/>
              <a:rect l="l" t="t" r="r" b="b"/>
              <a:pathLst>
                <a:path w="4239260" h="1624330">
                  <a:moveTo>
                    <a:pt x="480060" y="1508760"/>
                  </a:moveTo>
                  <a:lnTo>
                    <a:pt x="480060" y="1515110"/>
                  </a:lnTo>
                  <a:lnTo>
                    <a:pt x="480060" y="1508760"/>
                  </a:lnTo>
                  <a:close/>
                  <a:moveTo>
                    <a:pt x="480060" y="1516380"/>
                  </a:moveTo>
                  <a:lnTo>
                    <a:pt x="480060" y="1515110"/>
                  </a:lnTo>
                  <a:lnTo>
                    <a:pt x="480060" y="1516380"/>
                  </a:lnTo>
                  <a:close/>
                  <a:moveTo>
                    <a:pt x="487680" y="1517650"/>
                  </a:moveTo>
                  <a:cubicBezTo>
                    <a:pt x="485140" y="1518920"/>
                    <a:pt x="483870" y="1520190"/>
                    <a:pt x="482600" y="1520190"/>
                  </a:cubicBezTo>
                  <a:cubicBezTo>
                    <a:pt x="483870" y="1520190"/>
                    <a:pt x="485140" y="1518920"/>
                    <a:pt x="487680" y="1517650"/>
                  </a:cubicBezTo>
                  <a:close/>
                  <a:moveTo>
                    <a:pt x="478790" y="1521460"/>
                  </a:moveTo>
                  <a:lnTo>
                    <a:pt x="478790" y="1522730"/>
                  </a:lnTo>
                  <a:cubicBezTo>
                    <a:pt x="478790" y="1524000"/>
                    <a:pt x="478790" y="1524000"/>
                    <a:pt x="477520" y="1525270"/>
                  </a:cubicBezTo>
                  <a:lnTo>
                    <a:pt x="478790" y="1524000"/>
                  </a:lnTo>
                  <a:cubicBezTo>
                    <a:pt x="477520" y="1525270"/>
                    <a:pt x="478790" y="1525270"/>
                    <a:pt x="478790" y="1521460"/>
                  </a:cubicBezTo>
                  <a:close/>
                  <a:moveTo>
                    <a:pt x="4235450" y="601980"/>
                  </a:moveTo>
                  <a:cubicBezTo>
                    <a:pt x="4234180" y="612140"/>
                    <a:pt x="4231640" y="621030"/>
                    <a:pt x="4229100" y="629920"/>
                  </a:cubicBezTo>
                  <a:lnTo>
                    <a:pt x="4221480" y="656590"/>
                  </a:lnTo>
                  <a:lnTo>
                    <a:pt x="4213860" y="683260"/>
                  </a:lnTo>
                  <a:cubicBezTo>
                    <a:pt x="4211320" y="692150"/>
                    <a:pt x="4208780" y="699770"/>
                    <a:pt x="4206240" y="708660"/>
                  </a:cubicBezTo>
                  <a:cubicBezTo>
                    <a:pt x="4201160" y="725170"/>
                    <a:pt x="4194810" y="741680"/>
                    <a:pt x="4188460" y="758190"/>
                  </a:cubicBezTo>
                  <a:cubicBezTo>
                    <a:pt x="4182110" y="773430"/>
                    <a:pt x="4175760" y="788670"/>
                    <a:pt x="4168140" y="803910"/>
                  </a:cubicBezTo>
                  <a:cubicBezTo>
                    <a:pt x="4161790" y="819150"/>
                    <a:pt x="4154170" y="833120"/>
                    <a:pt x="4146550" y="848360"/>
                  </a:cubicBezTo>
                  <a:cubicBezTo>
                    <a:pt x="4138930" y="862330"/>
                    <a:pt x="4131310" y="877570"/>
                    <a:pt x="4123690" y="890270"/>
                  </a:cubicBezTo>
                  <a:cubicBezTo>
                    <a:pt x="4108450" y="916940"/>
                    <a:pt x="4091940" y="943610"/>
                    <a:pt x="4074160" y="967740"/>
                  </a:cubicBezTo>
                  <a:cubicBezTo>
                    <a:pt x="4039870" y="1017270"/>
                    <a:pt x="4003040" y="1062990"/>
                    <a:pt x="3962400" y="1104900"/>
                  </a:cubicBezTo>
                  <a:cubicBezTo>
                    <a:pt x="3952240" y="1115060"/>
                    <a:pt x="3942080" y="1125220"/>
                    <a:pt x="3931920" y="1136650"/>
                  </a:cubicBezTo>
                  <a:lnTo>
                    <a:pt x="3900170" y="1167130"/>
                  </a:lnTo>
                  <a:cubicBezTo>
                    <a:pt x="3895090" y="1172210"/>
                    <a:pt x="3888740" y="1177290"/>
                    <a:pt x="3884930" y="1181100"/>
                  </a:cubicBezTo>
                  <a:lnTo>
                    <a:pt x="3869690" y="1193800"/>
                  </a:lnTo>
                  <a:cubicBezTo>
                    <a:pt x="3859530" y="1202690"/>
                    <a:pt x="3850640" y="1210310"/>
                    <a:pt x="3840480" y="1217930"/>
                  </a:cubicBezTo>
                  <a:cubicBezTo>
                    <a:pt x="3760470" y="1281430"/>
                    <a:pt x="3674110" y="1336040"/>
                    <a:pt x="3583940" y="1381760"/>
                  </a:cubicBezTo>
                  <a:cubicBezTo>
                    <a:pt x="3538220" y="1404620"/>
                    <a:pt x="3492500" y="1424940"/>
                    <a:pt x="3445510" y="1442720"/>
                  </a:cubicBezTo>
                  <a:cubicBezTo>
                    <a:pt x="3398520" y="1460500"/>
                    <a:pt x="3350260" y="1475740"/>
                    <a:pt x="3300730" y="1489710"/>
                  </a:cubicBezTo>
                  <a:cubicBezTo>
                    <a:pt x="3276600" y="1496060"/>
                    <a:pt x="3251200" y="1502410"/>
                    <a:pt x="3227070" y="1507490"/>
                  </a:cubicBezTo>
                  <a:lnTo>
                    <a:pt x="3188970" y="1515110"/>
                  </a:lnTo>
                  <a:lnTo>
                    <a:pt x="3152140" y="1521460"/>
                  </a:lnTo>
                  <a:cubicBezTo>
                    <a:pt x="3128010" y="1525270"/>
                    <a:pt x="3102610" y="1529080"/>
                    <a:pt x="3078480" y="1531620"/>
                  </a:cubicBezTo>
                  <a:cubicBezTo>
                    <a:pt x="3054350" y="1534160"/>
                    <a:pt x="3028950" y="1537970"/>
                    <a:pt x="3006090" y="1539240"/>
                  </a:cubicBezTo>
                  <a:cubicBezTo>
                    <a:pt x="2909570" y="1546860"/>
                    <a:pt x="2816860" y="1546860"/>
                    <a:pt x="2729230" y="1543050"/>
                  </a:cubicBezTo>
                  <a:cubicBezTo>
                    <a:pt x="2641600" y="1539240"/>
                    <a:pt x="2557780" y="1531620"/>
                    <a:pt x="2479040" y="1525270"/>
                  </a:cubicBezTo>
                  <a:cubicBezTo>
                    <a:pt x="2459990" y="1521460"/>
                    <a:pt x="2447290" y="1521460"/>
                    <a:pt x="2438400" y="1524000"/>
                  </a:cubicBezTo>
                  <a:cubicBezTo>
                    <a:pt x="2429510" y="1526540"/>
                    <a:pt x="2423160" y="1531620"/>
                    <a:pt x="2416810" y="1536700"/>
                  </a:cubicBezTo>
                  <a:cubicBezTo>
                    <a:pt x="2404110" y="1546860"/>
                    <a:pt x="2391410" y="1558290"/>
                    <a:pt x="2354580" y="1548130"/>
                  </a:cubicBezTo>
                  <a:lnTo>
                    <a:pt x="2326640" y="1540510"/>
                  </a:lnTo>
                  <a:lnTo>
                    <a:pt x="2299970" y="1532890"/>
                  </a:lnTo>
                  <a:cubicBezTo>
                    <a:pt x="2282190" y="1527810"/>
                    <a:pt x="2264410" y="1522730"/>
                    <a:pt x="2247900" y="1517650"/>
                  </a:cubicBezTo>
                  <a:cubicBezTo>
                    <a:pt x="2272030" y="1562100"/>
                    <a:pt x="2227580" y="1584960"/>
                    <a:pt x="2193290" y="1574800"/>
                  </a:cubicBezTo>
                  <a:cubicBezTo>
                    <a:pt x="2174240" y="1570990"/>
                    <a:pt x="2155190" y="1567180"/>
                    <a:pt x="2134870" y="1563370"/>
                  </a:cubicBezTo>
                  <a:cubicBezTo>
                    <a:pt x="2115820" y="1559560"/>
                    <a:pt x="2098040" y="1555750"/>
                    <a:pt x="2078990" y="1551940"/>
                  </a:cubicBezTo>
                  <a:lnTo>
                    <a:pt x="1976120" y="1529080"/>
                  </a:lnTo>
                  <a:cubicBezTo>
                    <a:pt x="1911350" y="1515110"/>
                    <a:pt x="1852930" y="1501140"/>
                    <a:pt x="1803400" y="1489710"/>
                  </a:cubicBezTo>
                  <a:cubicBezTo>
                    <a:pt x="1753870" y="1477010"/>
                    <a:pt x="1714500" y="1466850"/>
                    <a:pt x="1682750" y="1454150"/>
                  </a:cubicBezTo>
                  <a:cubicBezTo>
                    <a:pt x="1651000" y="1441450"/>
                    <a:pt x="1629410" y="1428750"/>
                    <a:pt x="1610360" y="1409700"/>
                  </a:cubicBezTo>
                  <a:cubicBezTo>
                    <a:pt x="1602740" y="1404620"/>
                    <a:pt x="1597660" y="1400810"/>
                    <a:pt x="1590040" y="1395730"/>
                  </a:cubicBezTo>
                  <a:cubicBezTo>
                    <a:pt x="1583690" y="1391920"/>
                    <a:pt x="1577340" y="1388110"/>
                    <a:pt x="1570990" y="1385570"/>
                  </a:cubicBezTo>
                  <a:cubicBezTo>
                    <a:pt x="1557020" y="1380490"/>
                    <a:pt x="1539240" y="1377950"/>
                    <a:pt x="1518920" y="1383030"/>
                  </a:cubicBezTo>
                  <a:cubicBezTo>
                    <a:pt x="1522730" y="1400810"/>
                    <a:pt x="1518920" y="1402080"/>
                    <a:pt x="1512570" y="1405890"/>
                  </a:cubicBezTo>
                  <a:cubicBezTo>
                    <a:pt x="1507490" y="1409700"/>
                    <a:pt x="1501140" y="1416050"/>
                    <a:pt x="1493520" y="1409700"/>
                  </a:cubicBezTo>
                  <a:cubicBezTo>
                    <a:pt x="1488440" y="1393190"/>
                    <a:pt x="1488440" y="1393190"/>
                    <a:pt x="1482090" y="1376680"/>
                  </a:cubicBezTo>
                  <a:cubicBezTo>
                    <a:pt x="1479550" y="1367790"/>
                    <a:pt x="1474470" y="1365250"/>
                    <a:pt x="1469390" y="1365250"/>
                  </a:cubicBezTo>
                  <a:cubicBezTo>
                    <a:pt x="1464310" y="1363980"/>
                    <a:pt x="1457960" y="1366520"/>
                    <a:pt x="1452880" y="1369060"/>
                  </a:cubicBezTo>
                  <a:lnTo>
                    <a:pt x="1440180" y="1336040"/>
                  </a:lnTo>
                  <a:cubicBezTo>
                    <a:pt x="1435100" y="1342390"/>
                    <a:pt x="1430020" y="1346200"/>
                    <a:pt x="1423670" y="1348740"/>
                  </a:cubicBezTo>
                  <a:cubicBezTo>
                    <a:pt x="1417320" y="1351280"/>
                    <a:pt x="1409700" y="1352550"/>
                    <a:pt x="1403350" y="1355090"/>
                  </a:cubicBezTo>
                  <a:cubicBezTo>
                    <a:pt x="1397000" y="1357630"/>
                    <a:pt x="1389380" y="1360170"/>
                    <a:pt x="1384300" y="1365250"/>
                  </a:cubicBezTo>
                  <a:cubicBezTo>
                    <a:pt x="1379220" y="1370330"/>
                    <a:pt x="1363980" y="1374140"/>
                    <a:pt x="1355090" y="1357630"/>
                  </a:cubicBezTo>
                  <a:cubicBezTo>
                    <a:pt x="1353820" y="1363980"/>
                    <a:pt x="1351280" y="1366520"/>
                    <a:pt x="1346200" y="1369060"/>
                  </a:cubicBezTo>
                  <a:cubicBezTo>
                    <a:pt x="1342390" y="1371600"/>
                    <a:pt x="1336040" y="1372870"/>
                    <a:pt x="1330960" y="1375410"/>
                  </a:cubicBezTo>
                  <a:cubicBezTo>
                    <a:pt x="1320800" y="1379220"/>
                    <a:pt x="1310640" y="1386840"/>
                    <a:pt x="1314450" y="1404620"/>
                  </a:cubicBezTo>
                  <a:cubicBezTo>
                    <a:pt x="1304290" y="1390650"/>
                    <a:pt x="1304290" y="1390650"/>
                    <a:pt x="1294130" y="1375410"/>
                  </a:cubicBezTo>
                  <a:cubicBezTo>
                    <a:pt x="1304290" y="1389380"/>
                    <a:pt x="1314450" y="1404620"/>
                    <a:pt x="1303020" y="1413510"/>
                  </a:cubicBezTo>
                  <a:cubicBezTo>
                    <a:pt x="1294130" y="1419860"/>
                    <a:pt x="1287780" y="1427480"/>
                    <a:pt x="1281430" y="1433830"/>
                  </a:cubicBezTo>
                  <a:cubicBezTo>
                    <a:pt x="1276350" y="1440180"/>
                    <a:pt x="1272540" y="1446530"/>
                    <a:pt x="1271270" y="1451610"/>
                  </a:cubicBezTo>
                  <a:cubicBezTo>
                    <a:pt x="1268730" y="1456690"/>
                    <a:pt x="1267460" y="1460500"/>
                    <a:pt x="1267460" y="1463040"/>
                  </a:cubicBezTo>
                  <a:lnTo>
                    <a:pt x="1267460" y="1466850"/>
                  </a:lnTo>
                  <a:cubicBezTo>
                    <a:pt x="1249680" y="1482090"/>
                    <a:pt x="1220470" y="1504950"/>
                    <a:pt x="1195070" y="1525270"/>
                  </a:cubicBezTo>
                  <a:cubicBezTo>
                    <a:pt x="1188720" y="1530350"/>
                    <a:pt x="1182370" y="1535430"/>
                    <a:pt x="1176020" y="1539240"/>
                  </a:cubicBezTo>
                  <a:cubicBezTo>
                    <a:pt x="1169670" y="1543050"/>
                    <a:pt x="1164590" y="1546860"/>
                    <a:pt x="1159510" y="1550670"/>
                  </a:cubicBezTo>
                  <a:cubicBezTo>
                    <a:pt x="1149350" y="1555750"/>
                    <a:pt x="1141730" y="1559560"/>
                    <a:pt x="1137920" y="1557020"/>
                  </a:cubicBezTo>
                  <a:cubicBezTo>
                    <a:pt x="1134110" y="1577340"/>
                    <a:pt x="1118870" y="1582420"/>
                    <a:pt x="1103630" y="1588770"/>
                  </a:cubicBezTo>
                  <a:cubicBezTo>
                    <a:pt x="1088390" y="1595120"/>
                    <a:pt x="1073150" y="1602740"/>
                    <a:pt x="1069340" y="1624330"/>
                  </a:cubicBezTo>
                  <a:cubicBezTo>
                    <a:pt x="1046480" y="1610360"/>
                    <a:pt x="1029970" y="1587500"/>
                    <a:pt x="1012190" y="1569720"/>
                  </a:cubicBezTo>
                  <a:cubicBezTo>
                    <a:pt x="994410" y="1551940"/>
                    <a:pt x="976630" y="1539240"/>
                    <a:pt x="949960" y="1548130"/>
                  </a:cubicBezTo>
                  <a:cubicBezTo>
                    <a:pt x="927100" y="1559560"/>
                    <a:pt x="889000" y="1570990"/>
                    <a:pt x="844550" y="1582420"/>
                  </a:cubicBezTo>
                  <a:cubicBezTo>
                    <a:pt x="822960" y="1588770"/>
                    <a:pt x="798830" y="1593850"/>
                    <a:pt x="773430" y="1600200"/>
                  </a:cubicBezTo>
                  <a:lnTo>
                    <a:pt x="754380" y="1604010"/>
                  </a:lnTo>
                  <a:cubicBezTo>
                    <a:pt x="751840" y="1605280"/>
                    <a:pt x="748030" y="1605280"/>
                    <a:pt x="745490" y="1606550"/>
                  </a:cubicBezTo>
                  <a:lnTo>
                    <a:pt x="741680" y="1606550"/>
                  </a:lnTo>
                  <a:cubicBezTo>
                    <a:pt x="765810" y="1619250"/>
                    <a:pt x="640080" y="1555750"/>
                    <a:pt x="560070" y="1516380"/>
                  </a:cubicBezTo>
                  <a:cubicBezTo>
                    <a:pt x="551180" y="1515110"/>
                    <a:pt x="533400" y="1513840"/>
                    <a:pt x="518160" y="1515110"/>
                  </a:cubicBezTo>
                  <a:cubicBezTo>
                    <a:pt x="514350" y="1515110"/>
                    <a:pt x="509270" y="1516380"/>
                    <a:pt x="505460" y="1516380"/>
                  </a:cubicBezTo>
                  <a:lnTo>
                    <a:pt x="509270" y="1515110"/>
                  </a:lnTo>
                  <a:lnTo>
                    <a:pt x="506730" y="1515110"/>
                  </a:lnTo>
                  <a:cubicBezTo>
                    <a:pt x="499110" y="1513840"/>
                    <a:pt x="490220" y="1504950"/>
                    <a:pt x="485140" y="1494790"/>
                  </a:cubicBezTo>
                  <a:lnTo>
                    <a:pt x="481330" y="1487170"/>
                  </a:lnTo>
                  <a:cubicBezTo>
                    <a:pt x="481330" y="1494790"/>
                    <a:pt x="480060" y="1502410"/>
                    <a:pt x="480060" y="1512570"/>
                  </a:cubicBezTo>
                  <a:cubicBezTo>
                    <a:pt x="480060" y="1504950"/>
                    <a:pt x="481330" y="1496060"/>
                    <a:pt x="481330" y="1487170"/>
                  </a:cubicBezTo>
                  <a:cubicBezTo>
                    <a:pt x="480060" y="1483360"/>
                    <a:pt x="478790" y="1479550"/>
                    <a:pt x="477520" y="1477010"/>
                  </a:cubicBezTo>
                  <a:cubicBezTo>
                    <a:pt x="476250" y="1470660"/>
                    <a:pt x="474980" y="1461770"/>
                    <a:pt x="473710" y="1454150"/>
                  </a:cubicBezTo>
                  <a:cubicBezTo>
                    <a:pt x="469900" y="1422400"/>
                    <a:pt x="467360" y="1391920"/>
                    <a:pt x="463550" y="1363980"/>
                  </a:cubicBezTo>
                  <a:cubicBezTo>
                    <a:pt x="461010" y="1337310"/>
                    <a:pt x="458470" y="1315720"/>
                    <a:pt x="454660" y="1304290"/>
                  </a:cubicBezTo>
                  <a:cubicBezTo>
                    <a:pt x="462280" y="1291590"/>
                    <a:pt x="448310" y="1245870"/>
                    <a:pt x="426720" y="1197610"/>
                  </a:cubicBezTo>
                  <a:cubicBezTo>
                    <a:pt x="405130" y="1149350"/>
                    <a:pt x="375920" y="1098550"/>
                    <a:pt x="346710" y="1078230"/>
                  </a:cubicBezTo>
                  <a:cubicBezTo>
                    <a:pt x="367030" y="1049020"/>
                    <a:pt x="387350" y="1021080"/>
                    <a:pt x="373380" y="1010920"/>
                  </a:cubicBezTo>
                  <a:cubicBezTo>
                    <a:pt x="345440" y="989330"/>
                    <a:pt x="303530" y="1016000"/>
                    <a:pt x="264160" y="1055370"/>
                  </a:cubicBezTo>
                  <a:cubicBezTo>
                    <a:pt x="224790" y="1094740"/>
                    <a:pt x="187960" y="1146810"/>
                    <a:pt x="162560" y="1174750"/>
                  </a:cubicBezTo>
                  <a:cubicBezTo>
                    <a:pt x="115570" y="1183640"/>
                    <a:pt x="71120" y="1117600"/>
                    <a:pt x="60960" y="1065530"/>
                  </a:cubicBezTo>
                  <a:cubicBezTo>
                    <a:pt x="60960" y="1065530"/>
                    <a:pt x="54610" y="1052830"/>
                    <a:pt x="45720" y="1032510"/>
                  </a:cubicBezTo>
                  <a:cubicBezTo>
                    <a:pt x="36830" y="1010920"/>
                    <a:pt x="25400" y="981710"/>
                    <a:pt x="17780" y="946150"/>
                  </a:cubicBezTo>
                  <a:cubicBezTo>
                    <a:pt x="1270" y="876300"/>
                    <a:pt x="0" y="783590"/>
                    <a:pt x="46990" y="708660"/>
                  </a:cubicBezTo>
                  <a:cubicBezTo>
                    <a:pt x="93980" y="633730"/>
                    <a:pt x="149860" y="556260"/>
                    <a:pt x="215900" y="481330"/>
                  </a:cubicBezTo>
                  <a:cubicBezTo>
                    <a:pt x="281940" y="406400"/>
                    <a:pt x="359410" y="332740"/>
                    <a:pt x="444500" y="266700"/>
                  </a:cubicBezTo>
                  <a:cubicBezTo>
                    <a:pt x="530860" y="200660"/>
                    <a:pt x="624840" y="143510"/>
                    <a:pt x="721360" y="97790"/>
                  </a:cubicBezTo>
                  <a:cubicBezTo>
                    <a:pt x="819150" y="52070"/>
                    <a:pt x="919480" y="19050"/>
                    <a:pt x="1017270" y="0"/>
                  </a:cubicBezTo>
                  <a:cubicBezTo>
                    <a:pt x="1043940" y="0"/>
                    <a:pt x="1083310" y="1270"/>
                    <a:pt x="1122680" y="5080"/>
                  </a:cubicBezTo>
                  <a:cubicBezTo>
                    <a:pt x="1141730" y="6350"/>
                    <a:pt x="1162050" y="8890"/>
                    <a:pt x="1179830" y="10160"/>
                  </a:cubicBezTo>
                  <a:cubicBezTo>
                    <a:pt x="1197610" y="11430"/>
                    <a:pt x="1214120" y="13970"/>
                    <a:pt x="1226820" y="15240"/>
                  </a:cubicBezTo>
                  <a:cubicBezTo>
                    <a:pt x="1325880" y="8890"/>
                    <a:pt x="1426210" y="8890"/>
                    <a:pt x="1527810" y="15240"/>
                  </a:cubicBezTo>
                  <a:cubicBezTo>
                    <a:pt x="1629410" y="21590"/>
                    <a:pt x="1727200" y="36830"/>
                    <a:pt x="1817370" y="55880"/>
                  </a:cubicBezTo>
                  <a:cubicBezTo>
                    <a:pt x="1998980" y="93980"/>
                    <a:pt x="2155190" y="149860"/>
                    <a:pt x="2289810" y="201930"/>
                  </a:cubicBezTo>
                  <a:cubicBezTo>
                    <a:pt x="2357120" y="228600"/>
                    <a:pt x="2420620" y="254000"/>
                    <a:pt x="2477770" y="278130"/>
                  </a:cubicBezTo>
                  <a:cubicBezTo>
                    <a:pt x="2531110" y="300990"/>
                    <a:pt x="2584450" y="322580"/>
                    <a:pt x="2637790" y="345440"/>
                  </a:cubicBezTo>
                  <a:cubicBezTo>
                    <a:pt x="2733040" y="384810"/>
                    <a:pt x="2814320" y="416560"/>
                    <a:pt x="2881630" y="441960"/>
                  </a:cubicBezTo>
                  <a:cubicBezTo>
                    <a:pt x="2895600" y="441960"/>
                    <a:pt x="2910840" y="441960"/>
                    <a:pt x="2923540" y="440690"/>
                  </a:cubicBezTo>
                  <a:lnTo>
                    <a:pt x="2942590" y="440690"/>
                  </a:lnTo>
                  <a:cubicBezTo>
                    <a:pt x="2947670" y="440690"/>
                    <a:pt x="2954020" y="441960"/>
                    <a:pt x="2957830" y="443230"/>
                  </a:cubicBezTo>
                  <a:cubicBezTo>
                    <a:pt x="2966720" y="445770"/>
                    <a:pt x="2974340" y="450850"/>
                    <a:pt x="2978150" y="458470"/>
                  </a:cubicBezTo>
                  <a:cubicBezTo>
                    <a:pt x="2984500" y="468630"/>
                    <a:pt x="2990850" y="477520"/>
                    <a:pt x="2998470" y="487680"/>
                  </a:cubicBezTo>
                  <a:cubicBezTo>
                    <a:pt x="3006090" y="496570"/>
                    <a:pt x="3013710" y="504190"/>
                    <a:pt x="3021330" y="511810"/>
                  </a:cubicBezTo>
                  <a:cubicBezTo>
                    <a:pt x="3036570" y="525780"/>
                    <a:pt x="3054350" y="537210"/>
                    <a:pt x="3073400" y="542290"/>
                  </a:cubicBezTo>
                  <a:cubicBezTo>
                    <a:pt x="3110230" y="553720"/>
                    <a:pt x="3152140" y="546100"/>
                    <a:pt x="3183890" y="516890"/>
                  </a:cubicBezTo>
                  <a:cubicBezTo>
                    <a:pt x="3201670" y="547370"/>
                    <a:pt x="3227070" y="553720"/>
                    <a:pt x="3252470" y="556260"/>
                  </a:cubicBezTo>
                  <a:cubicBezTo>
                    <a:pt x="3266440" y="551180"/>
                    <a:pt x="3280410" y="543560"/>
                    <a:pt x="3294380" y="533400"/>
                  </a:cubicBezTo>
                  <a:cubicBezTo>
                    <a:pt x="3298190" y="530860"/>
                    <a:pt x="3300730" y="528320"/>
                    <a:pt x="3304540" y="525780"/>
                  </a:cubicBezTo>
                  <a:cubicBezTo>
                    <a:pt x="3308350" y="523240"/>
                    <a:pt x="3309620" y="520700"/>
                    <a:pt x="3312160" y="518160"/>
                  </a:cubicBezTo>
                  <a:cubicBezTo>
                    <a:pt x="3317240" y="513080"/>
                    <a:pt x="3322320" y="508000"/>
                    <a:pt x="3326130" y="502920"/>
                  </a:cubicBezTo>
                  <a:cubicBezTo>
                    <a:pt x="3343910" y="481330"/>
                    <a:pt x="3355340" y="455930"/>
                    <a:pt x="3364230" y="439420"/>
                  </a:cubicBezTo>
                  <a:cubicBezTo>
                    <a:pt x="3365500" y="441960"/>
                    <a:pt x="3366770" y="444500"/>
                    <a:pt x="3366770" y="447040"/>
                  </a:cubicBezTo>
                  <a:cubicBezTo>
                    <a:pt x="3366770" y="449580"/>
                    <a:pt x="3368040" y="452120"/>
                    <a:pt x="3368040" y="453390"/>
                  </a:cubicBezTo>
                  <a:cubicBezTo>
                    <a:pt x="3368040" y="457200"/>
                    <a:pt x="3368040" y="462280"/>
                    <a:pt x="3366770" y="466090"/>
                  </a:cubicBezTo>
                  <a:cubicBezTo>
                    <a:pt x="3364230" y="473710"/>
                    <a:pt x="3360420" y="480060"/>
                    <a:pt x="3355340" y="486410"/>
                  </a:cubicBezTo>
                  <a:cubicBezTo>
                    <a:pt x="3357880" y="497840"/>
                    <a:pt x="3373120" y="500380"/>
                    <a:pt x="3388360" y="500380"/>
                  </a:cubicBezTo>
                  <a:cubicBezTo>
                    <a:pt x="3403600" y="501650"/>
                    <a:pt x="3420110" y="500380"/>
                    <a:pt x="3422650" y="513080"/>
                  </a:cubicBezTo>
                  <a:cubicBezTo>
                    <a:pt x="3418840" y="533400"/>
                    <a:pt x="3403600" y="554990"/>
                    <a:pt x="3383280" y="570230"/>
                  </a:cubicBezTo>
                  <a:cubicBezTo>
                    <a:pt x="3364230" y="585470"/>
                    <a:pt x="3340100" y="601980"/>
                    <a:pt x="3322320" y="614680"/>
                  </a:cubicBezTo>
                  <a:lnTo>
                    <a:pt x="3343910" y="642620"/>
                  </a:lnTo>
                  <a:cubicBezTo>
                    <a:pt x="3357880" y="632460"/>
                    <a:pt x="3370580" y="621030"/>
                    <a:pt x="3382010" y="610870"/>
                  </a:cubicBezTo>
                  <a:cubicBezTo>
                    <a:pt x="3392170" y="600710"/>
                    <a:pt x="3402330" y="591820"/>
                    <a:pt x="3411220" y="581660"/>
                  </a:cubicBezTo>
                  <a:cubicBezTo>
                    <a:pt x="3429000" y="561340"/>
                    <a:pt x="3446780" y="541020"/>
                    <a:pt x="3463290" y="514350"/>
                  </a:cubicBezTo>
                  <a:cubicBezTo>
                    <a:pt x="3487420" y="492760"/>
                    <a:pt x="3510280" y="481330"/>
                    <a:pt x="3530600" y="478790"/>
                  </a:cubicBezTo>
                  <a:cubicBezTo>
                    <a:pt x="3550920" y="474980"/>
                    <a:pt x="3567430" y="480060"/>
                    <a:pt x="3571240" y="495300"/>
                  </a:cubicBezTo>
                  <a:cubicBezTo>
                    <a:pt x="3569970" y="547370"/>
                    <a:pt x="3540760" y="603250"/>
                    <a:pt x="3500120" y="648970"/>
                  </a:cubicBezTo>
                  <a:cubicBezTo>
                    <a:pt x="3459480" y="693420"/>
                    <a:pt x="3407410" y="730250"/>
                    <a:pt x="3361690" y="759460"/>
                  </a:cubicBezTo>
                  <a:cubicBezTo>
                    <a:pt x="3384550" y="744220"/>
                    <a:pt x="3394710" y="758190"/>
                    <a:pt x="3404870" y="773430"/>
                  </a:cubicBezTo>
                  <a:cubicBezTo>
                    <a:pt x="3416300" y="765810"/>
                    <a:pt x="3364230" y="803910"/>
                    <a:pt x="3293110" y="839470"/>
                  </a:cubicBezTo>
                  <a:cubicBezTo>
                    <a:pt x="3221990" y="873760"/>
                    <a:pt x="3145790" y="899160"/>
                    <a:pt x="3060700" y="911860"/>
                  </a:cubicBezTo>
                  <a:lnTo>
                    <a:pt x="3065780" y="947420"/>
                  </a:lnTo>
                  <a:cubicBezTo>
                    <a:pt x="3086100" y="944880"/>
                    <a:pt x="3105150" y="941070"/>
                    <a:pt x="3125470" y="935990"/>
                  </a:cubicBezTo>
                  <a:cubicBezTo>
                    <a:pt x="3129280" y="953770"/>
                    <a:pt x="3136900" y="988060"/>
                    <a:pt x="3140710" y="1004570"/>
                  </a:cubicBezTo>
                  <a:cubicBezTo>
                    <a:pt x="3121660" y="1010920"/>
                    <a:pt x="3098800" y="1017270"/>
                    <a:pt x="3073400" y="1022350"/>
                  </a:cubicBezTo>
                  <a:cubicBezTo>
                    <a:pt x="3048000" y="1028700"/>
                    <a:pt x="3021330" y="1031240"/>
                    <a:pt x="2994660" y="1035050"/>
                  </a:cubicBezTo>
                  <a:cubicBezTo>
                    <a:pt x="2938780" y="1041400"/>
                    <a:pt x="2881630" y="1043940"/>
                    <a:pt x="2830830" y="1046480"/>
                  </a:cubicBezTo>
                  <a:cubicBezTo>
                    <a:pt x="2805430" y="1047750"/>
                    <a:pt x="2781300" y="1049020"/>
                    <a:pt x="2760980" y="1051560"/>
                  </a:cubicBezTo>
                  <a:cubicBezTo>
                    <a:pt x="2750820" y="1052830"/>
                    <a:pt x="2740660" y="1054100"/>
                    <a:pt x="2731770" y="1056640"/>
                  </a:cubicBezTo>
                  <a:cubicBezTo>
                    <a:pt x="2722880" y="1057910"/>
                    <a:pt x="2713990" y="1060450"/>
                    <a:pt x="2707640" y="1064260"/>
                  </a:cubicBezTo>
                  <a:cubicBezTo>
                    <a:pt x="2678430" y="1075690"/>
                    <a:pt x="2664460" y="1096010"/>
                    <a:pt x="2674620" y="1129030"/>
                  </a:cubicBezTo>
                  <a:cubicBezTo>
                    <a:pt x="2697480" y="1132840"/>
                    <a:pt x="2719070" y="1136650"/>
                    <a:pt x="2741930" y="1139190"/>
                  </a:cubicBezTo>
                  <a:cubicBezTo>
                    <a:pt x="2739390" y="1156970"/>
                    <a:pt x="2734310" y="1191260"/>
                    <a:pt x="2734310" y="1191260"/>
                  </a:cubicBezTo>
                  <a:cubicBezTo>
                    <a:pt x="2802890" y="1209040"/>
                    <a:pt x="2885440" y="1224280"/>
                    <a:pt x="2971800" y="1230630"/>
                  </a:cubicBezTo>
                  <a:lnTo>
                    <a:pt x="3004820" y="1231900"/>
                  </a:lnTo>
                  <a:lnTo>
                    <a:pt x="3070860" y="1231900"/>
                  </a:lnTo>
                  <a:cubicBezTo>
                    <a:pt x="3082290" y="1231900"/>
                    <a:pt x="3092450" y="1230630"/>
                    <a:pt x="3103880" y="1230630"/>
                  </a:cubicBezTo>
                  <a:cubicBezTo>
                    <a:pt x="3147060" y="1229360"/>
                    <a:pt x="3191510" y="1224280"/>
                    <a:pt x="3232150" y="1217930"/>
                  </a:cubicBezTo>
                  <a:cubicBezTo>
                    <a:pt x="3232150" y="1217930"/>
                    <a:pt x="3241040" y="1252220"/>
                    <a:pt x="3246120" y="1268730"/>
                  </a:cubicBezTo>
                  <a:cubicBezTo>
                    <a:pt x="3205480" y="1278890"/>
                    <a:pt x="3162300" y="1289050"/>
                    <a:pt x="3120390" y="1294130"/>
                  </a:cubicBezTo>
                  <a:cubicBezTo>
                    <a:pt x="3152140" y="1290320"/>
                    <a:pt x="3178810" y="1287780"/>
                    <a:pt x="3201670" y="1287780"/>
                  </a:cubicBezTo>
                  <a:cubicBezTo>
                    <a:pt x="3213100" y="1287780"/>
                    <a:pt x="3224530" y="1287780"/>
                    <a:pt x="3234690" y="1289050"/>
                  </a:cubicBezTo>
                  <a:cubicBezTo>
                    <a:pt x="3244850" y="1290320"/>
                    <a:pt x="3253740" y="1291590"/>
                    <a:pt x="3263900" y="1292860"/>
                  </a:cubicBezTo>
                  <a:cubicBezTo>
                    <a:pt x="3281680" y="1296670"/>
                    <a:pt x="3296920" y="1299210"/>
                    <a:pt x="3312160" y="1303020"/>
                  </a:cubicBezTo>
                  <a:cubicBezTo>
                    <a:pt x="3326130" y="1306830"/>
                    <a:pt x="3338830" y="1309370"/>
                    <a:pt x="3351530" y="1309370"/>
                  </a:cubicBezTo>
                  <a:cubicBezTo>
                    <a:pt x="3426460" y="1320800"/>
                    <a:pt x="3540760" y="1285240"/>
                    <a:pt x="3655060" y="1212850"/>
                  </a:cubicBezTo>
                  <a:cubicBezTo>
                    <a:pt x="3684270" y="1195070"/>
                    <a:pt x="3712210" y="1174750"/>
                    <a:pt x="3740150" y="1153160"/>
                  </a:cubicBezTo>
                  <a:cubicBezTo>
                    <a:pt x="3754120" y="1143000"/>
                    <a:pt x="3768090" y="1131570"/>
                    <a:pt x="3782060" y="1120140"/>
                  </a:cubicBezTo>
                  <a:cubicBezTo>
                    <a:pt x="3788410" y="1113790"/>
                    <a:pt x="3796030" y="1108710"/>
                    <a:pt x="3802380" y="1102360"/>
                  </a:cubicBezTo>
                  <a:cubicBezTo>
                    <a:pt x="3808730" y="1096010"/>
                    <a:pt x="3816350" y="1090930"/>
                    <a:pt x="3823970" y="1083310"/>
                  </a:cubicBezTo>
                  <a:cubicBezTo>
                    <a:pt x="3884930" y="1028700"/>
                    <a:pt x="3939540" y="967740"/>
                    <a:pt x="3990340" y="902970"/>
                  </a:cubicBezTo>
                  <a:cubicBezTo>
                    <a:pt x="3997960" y="891540"/>
                    <a:pt x="4005580" y="883920"/>
                    <a:pt x="4013200" y="880110"/>
                  </a:cubicBezTo>
                  <a:cubicBezTo>
                    <a:pt x="4020820" y="875030"/>
                    <a:pt x="4027170" y="873760"/>
                    <a:pt x="4033520" y="873760"/>
                  </a:cubicBezTo>
                  <a:cubicBezTo>
                    <a:pt x="4046220" y="873760"/>
                    <a:pt x="4057650" y="880110"/>
                    <a:pt x="4065270" y="885190"/>
                  </a:cubicBezTo>
                  <a:cubicBezTo>
                    <a:pt x="4093210" y="833120"/>
                    <a:pt x="4117340" y="781050"/>
                    <a:pt x="4140200" y="727710"/>
                  </a:cubicBezTo>
                  <a:cubicBezTo>
                    <a:pt x="4145280" y="713740"/>
                    <a:pt x="4151630" y="699770"/>
                    <a:pt x="4156710" y="685800"/>
                  </a:cubicBezTo>
                  <a:cubicBezTo>
                    <a:pt x="4159250" y="679450"/>
                    <a:pt x="4161790" y="671830"/>
                    <a:pt x="4164330" y="665480"/>
                  </a:cubicBezTo>
                  <a:cubicBezTo>
                    <a:pt x="4166870" y="657860"/>
                    <a:pt x="4169410" y="651510"/>
                    <a:pt x="4171950" y="643890"/>
                  </a:cubicBezTo>
                  <a:cubicBezTo>
                    <a:pt x="4177030" y="628650"/>
                    <a:pt x="4182110" y="614680"/>
                    <a:pt x="4187190" y="600710"/>
                  </a:cubicBezTo>
                  <a:cubicBezTo>
                    <a:pt x="4192270" y="585470"/>
                    <a:pt x="4196080" y="570230"/>
                    <a:pt x="4199890" y="553720"/>
                  </a:cubicBezTo>
                  <a:lnTo>
                    <a:pt x="4206240" y="529590"/>
                  </a:lnTo>
                  <a:cubicBezTo>
                    <a:pt x="4208780" y="521970"/>
                    <a:pt x="4210050" y="513080"/>
                    <a:pt x="4211320" y="504190"/>
                  </a:cubicBezTo>
                  <a:cubicBezTo>
                    <a:pt x="4215130" y="487680"/>
                    <a:pt x="4217670" y="471170"/>
                    <a:pt x="4220210" y="453390"/>
                  </a:cubicBezTo>
                  <a:cubicBezTo>
                    <a:pt x="4222750" y="440690"/>
                    <a:pt x="4239260" y="582930"/>
                    <a:pt x="4235450" y="601980"/>
                  </a:cubicBezTo>
                  <a:close/>
                  <a:moveTo>
                    <a:pt x="543560" y="1503680"/>
                  </a:moveTo>
                  <a:lnTo>
                    <a:pt x="497840" y="1480820"/>
                  </a:lnTo>
                  <a:cubicBezTo>
                    <a:pt x="500380" y="1482090"/>
                    <a:pt x="513080" y="1488440"/>
                    <a:pt x="542290" y="1502410"/>
                  </a:cubicBezTo>
                  <a:cubicBezTo>
                    <a:pt x="543560" y="1502410"/>
                    <a:pt x="543560" y="1502410"/>
                    <a:pt x="543560" y="1503680"/>
                  </a:cubicBezTo>
                  <a:close/>
                  <a:moveTo>
                    <a:pt x="495300" y="1515110"/>
                  </a:moveTo>
                  <a:cubicBezTo>
                    <a:pt x="492760" y="1516380"/>
                    <a:pt x="491490" y="1516380"/>
                    <a:pt x="490220" y="1516380"/>
                  </a:cubicBezTo>
                  <a:cubicBezTo>
                    <a:pt x="488950" y="1516380"/>
                    <a:pt x="488950" y="1517650"/>
                    <a:pt x="487680" y="1517650"/>
                  </a:cubicBezTo>
                  <a:cubicBezTo>
                    <a:pt x="492760" y="1515110"/>
                    <a:pt x="499110" y="1513840"/>
                    <a:pt x="505460" y="1512570"/>
                  </a:cubicBezTo>
                  <a:lnTo>
                    <a:pt x="501650" y="1512570"/>
                  </a:lnTo>
                  <a:cubicBezTo>
                    <a:pt x="500380" y="1513840"/>
                    <a:pt x="497840" y="1513840"/>
                    <a:pt x="495300" y="1515110"/>
                  </a:cubicBezTo>
                  <a:close/>
                  <a:moveTo>
                    <a:pt x="480060" y="1522730"/>
                  </a:moveTo>
                  <a:lnTo>
                    <a:pt x="480060" y="1513840"/>
                  </a:lnTo>
                  <a:lnTo>
                    <a:pt x="480060" y="1520190"/>
                  </a:lnTo>
                  <a:lnTo>
                    <a:pt x="480060" y="1517650"/>
                  </a:lnTo>
                  <a:lnTo>
                    <a:pt x="480060" y="1522730"/>
                  </a:lnTo>
                  <a:cubicBezTo>
                    <a:pt x="480060" y="1524000"/>
                    <a:pt x="478790" y="1524000"/>
                    <a:pt x="480060" y="1522730"/>
                  </a:cubicBezTo>
                  <a:cubicBezTo>
                    <a:pt x="478790" y="1524000"/>
                    <a:pt x="480060" y="1524000"/>
                    <a:pt x="480060" y="1522730"/>
                  </a:cubicBezTo>
                  <a:cubicBezTo>
                    <a:pt x="478790" y="1535430"/>
                    <a:pt x="478790" y="1544320"/>
                    <a:pt x="478790" y="1546860"/>
                  </a:cubicBezTo>
                  <a:cubicBezTo>
                    <a:pt x="478790" y="1545590"/>
                    <a:pt x="478790" y="1537970"/>
                    <a:pt x="480060" y="1522730"/>
                  </a:cubicBezTo>
                  <a:cubicBezTo>
                    <a:pt x="480060" y="1522730"/>
                    <a:pt x="481330" y="1521460"/>
                    <a:pt x="482600" y="1521460"/>
                  </a:cubicBezTo>
                  <a:lnTo>
                    <a:pt x="483870" y="1521460"/>
                  </a:lnTo>
                  <a:cubicBezTo>
                    <a:pt x="481330" y="1521460"/>
                    <a:pt x="480060" y="1522730"/>
                    <a:pt x="480060" y="1522730"/>
                  </a:cubicBezTo>
                  <a:close/>
                </a:path>
              </a:pathLst>
            </a:custGeom>
            <a:blipFill>
              <a:blip r:embed="rId2"/>
              <a:stretch>
                <a:fillRect l="-26674" t="-35369" r="-1476" b="-50851"/>
              </a:stretch>
            </a:blipFill>
          </p:spPr>
          <p:txBody>
            <a:bodyPr/>
            <a:lstStyle/>
            <a:p>
              <a:endParaRPr lang="en-GB"/>
            </a:p>
          </p:txBody>
        </p:sp>
      </p:grpSp>
      <p:sp>
        <p:nvSpPr>
          <p:cNvPr id="7" name="Freeform 7"/>
          <p:cNvSpPr/>
          <p:nvPr/>
        </p:nvSpPr>
        <p:spPr>
          <a:xfrm rot="5400000">
            <a:off x="7447962" y="1028881"/>
            <a:ext cx="2354727" cy="2719398"/>
          </a:xfrm>
          <a:custGeom>
            <a:avLst/>
            <a:gdLst/>
            <a:ahLst/>
            <a:cxnLst/>
            <a:rect l="l" t="t" r="r" b="b"/>
            <a:pathLst>
              <a:path w="2354727" h="2719398">
                <a:moveTo>
                  <a:pt x="0" y="0"/>
                </a:moveTo>
                <a:lnTo>
                  <a:pt x="2354727" y="0"/>
                </a:lnTo>
                <a:lnTo>
                  <a:pt x="2354727" y="2719398"/>
                </a:lnTo>
                <a:lnTo>
                  <a:pt x="0" y="2719398"/>
                </a:lnTo>
                <a:lnTo>
                  <a:pt x="0" y="0"/>
                </a:lnTo>
                <a:close/>
              </a:path>
            </a:pathLst>
          </a:custGeom>
          <a:blipFill>
            <a:blip r:embed="rId3">
              <a:extLst>
                <a:ext uri="{96DAC541-7B7A-43D3-8B79-37D633B846F1}">
                  <asvg:svgBlip xmlns:asvg="http://schemas.microsoft.com/office/drawing/2016/SVG/main" r:embed="rId4"/>
                </a:ext>
              </a:extLst>
            </a:blip>
            <a:stretch>
              <a:fillRect l="-99115"/>
            </a:stretch>
          </a:blipFill>
        </p:spPr>
        <p:txBody>
          <a:bodyPr/>
          <a:lstStyle/>
          <a:p>
            <a:endParaRPr lang="en-GB"/>
          </a:p>
        </p:txBody>
      </p:sp>
      <p:grpSp>
        <p:nvGrpSpPr>
          <p:cNvPr id="8" name="Group 8"/>
          <p:cNvGrpSpPr/>
          <p:nvPr/>
        </p:nvGrpSpPr>
        <p:grpSpPr>
          <a:xfrm>
            <a:off x="13472479" y="3009575"/>
            <a:ext cx="2907616" cy="1112737"/>
            <a:chOff x="0" y="0"/>
            <a:chExt cx="4227830" cy="1617980"/>
          </a:xfrm>
        </p:grpSpPr>
        <p:sp>
          <p:nvSpPr>
            <p:cNvPr id="9" name="Freeform 9"/>
            <p:cNvSpPr/>
            <p:nvPr/>
          </p:nvSpPr>
          <p:spPr>
            <a:xfrm>
              <a:off x="-7620" y="0"/>
              <a:ext cx="4239260" cy="1624330"/>
            </a:xfrm>
            <a:custGeom>
              <a:avLst/>
              <a:gdLst/>
              <a:ahLst/>
              <a:cxnLst/>
              <a:rect l="l" t="t" r="r" b="b"/>
              <a:pathLst>
                <a:path w="4239260" h="1624330">
                  <a:moveTo>
                    <a:pt x="480060" y="1508760"/>
                  </a:moveTo>
                  <a:lnTo>
                    <a:pt x="480060" y="1515110"/>
                  </a:lnTo>
                  <a:lnTo>
                    <a:pt x="480060" y="1508760"/>
                  </a:lnTo>
                  <a:close/>
                  <a:moveTo>
                    <a:pt x="480060" y="1516380"/>
                  </a:moveTo>
                  <a:lnTo>
                    <a:pt x="480060" y="1515110"/>
                  </a:lnTo>
                  <a:lnTo>
                    <a:pt x="480060" y="1516380"/>
                  </a:lnTo>
                  <a:close/>
                  <a:moveTo>
                    <a:pt x="487680" y="1517650"/>
                  </a:moveTo>
                  <a:cubicBezTo>
                    <a:pt x="485140" y="1518920"/>
                    <a:pt x="483870" y="1520190"/>
                    <a:pt x="482600" y="1520190"/>
                  </a:cubicBezTo>
                  <a:cubicBezTo>
                    <a:pt x="483870" y="1520190"/>
                    <a:pt x="485140" y="1518920"/>
                    <a:pt x="487680" y="1517650"/>
                  </a:cubicBezTo>
                  <a:close/>
                  <a:moveTo>
                    <a:pt x="478790" y="1521460"/>
                  </a:moveTo>
                  <a:lnTo>
                    <a:pt x="478790" y="1522730"/>
                  </a:lnTo>
                  <a:cubicBezTo>
                    <a:pt x="478790" y="1524000"/>
                    <a:pt x="478790" y="1524000"/>
                    <a:pt x="477520" y="1525270"/>
                  </a:cubicBezTo>
                  <a:lnTo>
                    <a:pt x="478790" y="1524000"/>
                  </a:lnTo>
                  <a:cubicBezTo>
                    <a:pt x="477520" y="1525270"/>
                    <a:pt x="478790" y="1525270"/>
                    <a:pt x="478790" y="1521460"/>
                  </a:cubicBezTo>
                  <a:close/>
                  <a:moveTo>
                    <a:pt x="4235450" y="601980"/>
                  </a:moveTo>
                  <a:cubicBezTo>
                    <a:pt x="4234180" y="612140"/>
                    <a:pt x="4231640" y="621030"/>
                    <a:pt x="4229100" y="629920"/>
                  </a:cubicBezTo>
                  <a:lnTo>
                    <a:pt x="4221480" y="656590"/>
                  </a:lnTo>
                  <a:lnTo>
                    <a:pt x="4213860" y="683260"/>
                  </a:lnTo>
                  <a:cubicBezTo>
                    <a:pt x="4211320" y="692150"/>
                    <a:pt x="4208780" y="699770"/>
                    <a:pt x="4206240" y="708660"/>
                  </a:cubicBezTo>
                  <a:cubicBezTo>
                    <a:pt x="4201160" y="725170"/>
                    <a:pt x="4194810" y="741680"/>
                    <a:pt x="4188460" y="758190"/>
                  </a:cubicBezTo>
                  <a:cubicBezTo>
                    <a:pt x="4182110" y="773430"/>
                    <a:pt x="4175760" y="788670"/>
                    <a:pt x="4168140" y="803910"/>
                  </a:cubicBezTo>
                  <a:cubicBezTo>
                    <a:pt x="4161790" y="819150"/>
                    <a:pt x="4154170" y="833120"/>
                    <a:pt x="4146550" y="848360"/>
                  </a:cubicBezTo>
                  <a:cubicBezTo>
                    <a:pt x="4138930" y="862330"/>
                    <a:pt x="4131310" y="877570"/>
                    <a:pt x="4123690" y="890270"/>
                  </a:cubicBezTo>
                  <a:cubicBezTo>
                    <a:pt x="4108450" y="916940"/>
                    <a:pt x="4091940" y="943610"/>
                    <a:pt x="4074160" y="967740"/>
                  </a:cubicBezTo>
                  <a:cubicBezTo>
                    <a:pt x="4039870" y="1017270"/>
                    <a:pt x="4003040" y="1062990"/>
                    <a:pt x="3962400" y="1104900"/>
                  </a:cubicBezTo>
                  <a:cubicBezTo>
                    <a:pt x="3952240" y="1115060"/>
                    <a:pt x="3942080" y="1125220"/>
                    <a:pt x="3931920" y="1136650"/>
                  </a:cubicBezTo>
                  <a:lnTo>
                    <a:pt x="3900170" y="1167130"/>
                  </a:lnTo>
                  <a:cubicBezTo>
                    <a:pt x="3895090" y="1172210"/>
                    <a:pt x="3888740" y="1177290"/>
                    <a:pt x="3884930" y="1181100"/>
                  </a:cubicBezTo>
                  <a:lnTo>
                    <a:pt x="3869690" y="1193800"/>
                  </a:lnTo>
                  <a:cubicBezTo>
                    <a:pt x="3859530" y="1202690"/>
                    <a:pt x="3850640" y="1210310"/>
                    <a:pt x="3840480" y="1217930"/>
                  </a:cubicBezTo>
                  <a:cubicBezTo>
                    <a:pt x="3760470" y="1281430"/>
                    <a:pt x="3674110" y="1336040"/>
                    <a:pt x="3583940" y="1381760"/>
                  </a:cubicBezTo>
                  <a:cubicBezTo>
                    <a:pt x="3538220" y="1404620"/>
                    <a:pt x="3492500" y="1424940"/>
                    <a:pt x="3445510" y="1442720"/>
                  </a:cubicBezTo>
                  <a:cubicBezTo>
                    <a:pt x="3398520" y="1460500"/>
                    <a:pt x="3350260" y="1475740"/>
                    <a:pt x="3300730" y="1489710"/>
                  </a:cubicBezTo>
                  <a:cubicBezTo>
                    <a:pt x="3276600" y="1496060"/>
                    <a:pt x="3251200" y="1502410"/>
                    <a:pt x="3227070" y="1507490"/>
                  </a:cubicBezTo>
                  <a:lnTo>
                    <a:pt x="3188970" y="1515110"/>
                  </a:lnTo>
                  <a:lnTo>
                    <a:pt x="3152140" y="1521460"/>
                  </a:lnTo>
                  <a:cubicBezTo>
                    <a:pt x="3128010" y="1525270"/>
                    <a:pt x="3102610" y="1529080"/>
                    <a:pt x="3078480" y="1531620"/>
                  </a:cubicBezTo>
                  <a:cubicBezTo>
                    <a:pt x="3054350" y="1534160"/>
                    <a:pt x="3028950" y="1537970"/>
                    <a:pt x="3006090" y="1539240"/>
                  </a:cubicBezTo>
                  <a:cubicBezTo>
                    <a:pt x="2909570" y="1546860"/>
                    <a:pt x="2816860" y="1546860"/>
                    <a:pt x="2729230" y="1543050"/>
                  </a:cubicBezTo>
                  <a:cubicBezTo>
                    <a:pt x="2641600" y="1539240"/>
                    <a:pt x="2557780" y="1531620"/>
                    <a:pt x="2479040" y="1525270"/>
                  </a:cubicBezTo>
                  <a:cubicBezTo>
                    <a:pt x="2459990" y="1521460"/>
                    <a:pt x="2447290" y="1521460"/>
                    <a:pt x="2438400" y="1524000"/>
                  </a:cubicBezTo>
                  <a:cubicBezTo>
                    <a:pt x="2429510" y="1526540"/>
                    <a:pt x="2423160" y="1531620"/>
                    <a:pt x="2416810" y="1536700"/>
                  </a:cubicBezTo>
                  <a:cubicBezTo>
                    <a:pt x="2404110" y="1546860"/>
                    <a:pt x="2391410" y="1558290"/>
                    <a:pt x="2354580" y="1548130"/>
                  </a:cubicBezTo>
                  <a:lnTo>
                    <a:pt x="2326640" y="1540510"/>
                  </a:lnTo>
                  <a:lnTo>
                    <a:pt x="2299970" y="1532890"/>
                  </a:lnTo>
                  <a:cubicBezTo>
                    <a:pt x="2282190" y="1527810"/>
                    <a:pt x="2264410" y="1522730"/>
                    <a:pt x="2247900" y="1517650"/>
                  </a:cubicBezTo>
                  <a:cubicBezTo>
                    <a:pt x="2272030" y="1562100"/>
                    <a:pt x="2227580" y="1584960"/>
                    <a:pt x="2193290" y="1574800"/>
                  </a:cubicBezTo>
                  <a:cubicBezTo>
                    <a:pt x="2174240" y="1570990"/>
                    <a:pt x="2155190" y="1567180"/>
                    <a:pt x="2134870" y="1563370"/>
                  </a:cubicBezTo>
                  <a:cubicBezTo>
                    <a:pt x="2115820" y="1559560"/>
                    <a:pt x="2098040" y="1555750"/>
                    <a:pt x="2078990" y="1551940"/>
                  </a:cubicBezTo>
                  <a:lnTo>
                    <a:pt x="1976120" y="1529080"/>
                  </a:lnTo>
                  <a:cubicBezTo>
                    <a:pt x="1911350" y="1515110"/>
                    <a:pt x="1852930" y="1501140"/>
                    <a:pt x="1803400" y="1489710"/>
                  </a:cubicBezTo>
                  <a:cubicBezTo>
                    <a:pt x="1753870" y="1477010"/>
                    <a:pt x="1714500" y="1466850"/>
                    <a:pt x="1682750" y="1454150"/>
                  </a:cubicBezTo>
                  <a:cubicBezTo>
                    <a:pt x="1651000" y="1441450"/>
                    <a:pt x="1629410" y="1428750"/>
                    <a:pt x="1610360" y="1409700"/>
                  </a:cubicBezTo>
                  <a:cubicBezTo>
                    <a:pt x="1602740" y="1404620"/>
                    <a:pt x="1597660" y="1400810"/>
                    <a:pt x="1590040" y="1395730"/>
                  </a:cubicBezTo>
                  <a:cubicBezTo>
                    <a:pt x="1583690" y="1391920"/>
                    <a:pt x="1577340" y="1388110"/>
                    <a:pt x="1570990" y="1385570"/>
                  </a:cubicBezTo>
                  <a:cubicBezTo>
                    <a:pt x="1557020" y="1380490"/>
                    <a:pt x="1539240" y="1377950"/>
                    <a:pt x="1518920" y="1383030"/>
                  </a:cubicBezTo>
                  <a:cubicBezTo>
                    <a:pt x="1522730" y="1400810"/>
                    <a:pt x="1518920" y="1402080"/>
                    <a:pt x="1512570" y="1405890"/>
                  </a:cubicBezTo>
                  <a:cubicBezTo>
                    <a:pt x="1507490" y="1409700"/>
                    <a:pt x="1501140" y="1416050"/>
                    <a:pt x="1493520" y="1409700"/>
                  </a:cubicBezTo>
                  <a:cubicBezTo>
                    <a:pt x="1488440" y="1393190"/>
                    <a:pt x="1488440" y="1393190"/>
                    <a:pt x="1482090" y="1376680"/>
                  </a:cubicBezTo>
                  <a:cubicBezTo>
                    <a:pt x="1479550" y="1367790"/>
                    <a:pt x="1474470" y="1365250"/>
                    <a:pt x="1469390" y="1365250"/>
                  </a:cubicBezTo>
                  <a:cubicBezTo>
                    <a:pt x="1464310" y="1363980"/>
                    <a:pt x="1457960" y="1366520"/>
                    <a:pt x="1452880" y="1369060"/>
                  </a:cubicBezTo>
                  <a:lnTo>
                    <a:pt x="1440180" y="1336040"/>
                  </a:lnTo>
                  <a:cubicBezTo>
                    <a:pt x="1435100" y="1342390"/>
                    <a:pt x="1430020" y="1346200"/>
                    <a:pt x="1423670" y="1348740"/>
                  </a:cubicBezTo>
                  <a:cubicBezTo>
                    <a:pt x="1417320" y="1351280"/>
                    <a:pt x="1409700" y="1352550"/>
                    <a:pt x="1403350" y="1355090"/>
                  </a:cubicBezTo>
                  <a:cubicBezTo>
                    <a:pt x="1397000" y="1357630"/>
                    <a:pt x="1389380" y="1360170"/>
                    <a:pt x="1384300" y="1365250"/>
                  </a:cubicBezTo>
                  <a:cubicBezTo>
                    <a:pt x="1379220" y="1370330"/>
                    <a:pt x="1363980" y="1374140"/>
                    <a:pt x="1355090" y="1357630"/>
                  </a:cubicBezTo>
                  <a:cubicBezTo>
                    <a:pt x="1353820" y="1363980"/>
                    <a:pt x="1351280" y="1366520"/>
                    <a:pt x="1346200" y="1369060"/>
                  </a:cubicBezTo>
                  <a:cubicBezTo>
                    <a:pt x="1342390" y="1371600"/>
                    <a:pt x="1336040" y="1372870"/>
                    <a:pt x="1330960" y="1375410"/>
                  </a:cubicBezTo>
                  <a:cubicBezTo>
                    <a:pt x="1320800" y="1379220"/>
                    <a:pt x="1310640" y="1386840"/>
                    <a:pt x="1314450" y="1404620"/>
                  </a:cubicBezTo>
                  <a:cubicBezTo>
                    <a:pt x="1304290" y="1390650"/>
                    <a:pt x="1304290" y="1390650"/>
                    <a:pt x="1294130" y="1375410"/>
                  </a:cubicBezTo>
                  <a:cubicBezTo>
                    <a:pt x="1304290" y="1389380"/>
                    <a:pt x="1314450" y="1404620"/>
                    <a:pt x="1303020" y="1413510"/>
                  </a:cubicBezTo>
                  <a:cubicBezTo>
                    <a:pt x="1294130" y="1419860"/>
                    <a:pt x="1287780" y="1427480"/>
                    <a:pt x="1281430" y="1433830"/>
                  </a:cubicBezTo>
                  <a:cubicBezTo>
                    <a:pt x="1276350" y="1440180"/>
                    <a:pt x="1272540" y="1446530"/>
                    <a:pt x="1271270" y="1451610"/>
                  </a:cubicBezTo>
                  <a:cubicBezTo>
                    <a:pt x="1268730" y="1456690"/>
                    <a:pt x="1267460" y="1460500"/>
                    <a:pt x="1267460" y="1463040"/>
                  </a:cubicBezTo>
                  <a:lnTo>
                    <a:pt x="1267460" y="1466850"/>
                  </a:lnTo>
                  <a:cubicBezTo>
                    <a:pt x="1249680" y="1482090"/>
                    <a:pt x="1220470" y="1504950"/>
                    <a:pt x="1195070" y="1525270"/>
                  </a:cubicBezTo>
                  <a:cubicBezTo>
                    <a:pt x="1188720" y="1530350"/>
                    <a:pt x="1182370" y="1535430"/>
                    <a:pt x="1176020" y="1539240"/>
                  </a:cubicBezTo>
                  <a:cubicBezTo>
                    <a:pt x="1169670" y="1543050"/>
                    <a:pt x="1164590" y="1546860"/>
                    <a:pt x="1159510" y="1550670"/>
                  </a:cubicBezTo>
                  <a:cubicBezTo>
                    <a:pt x="1149350" y="1555750"/>
                    <a:pt x="1141730" y="1559560"/>
                    <a:pt x="1137920" y="1557020"/>
                  </a:cubicBezTo>
                  <a:cubicBezTo>
                    <a:pt x="1134110" y="1577340"/>
                    <a:pt x="1118870" y="1582420"/>
                    <a:pt x="1103630" y="1588770"/>
                  </a:cubicBezTo>
                  <a:cubicBezTo>
                    <a:pt x="1088390" y="1595120"/>
                    <a:pt x="1073150" y="1602740"/>
                    <a:pt x="1069340" y="1624330"/>
                  </a:cubicBezTo>
                  <a:cubicBezTo>
                    <a:pt x="1046480" y="1610360"/>
                    <a:pt x="1029970" y="1587500"/>
                    <a:pt x="1012190" y="1569720"/>
                  </a:cubicBezTo>
                  <a:cubicBezTo>
                    <a:pt x="994410" y="1551940"/>
                    <a:pt x="976630" y="1539240"/>
                    <a:pt x="949960" y="1548130"/>
                  </a:cubicBezTo>
                  <a:cubicBezTo>
                    <a:pt x="927100" y="1559560"/>
                    <a:pt x="889000" y="1570990"/>
                    <a:pt x="844550" y="1582420"/>
                  </a:cubicBezTo>
                  <a:cubicBezTo>
                    <a:pt x="822960" y="1588770"/>
                    <a:pt x="798830" y="1593850"/>
                    <a:pt x="773430" y="1600200"/>
                  </a:cubicBezTo>
                  <a:lnTo>
                    <a:pt x="754380" y="1604010"/>
                  </a:lnTo>
                  <a:cubicBezTo>
                    <a:pt x="751840" y="1605280"/>
                    <a:pt x="748030" y="1605280"/>
                    <a:pt x="745490" y="1606550"/>
                  </a:cubicBezTo>
                  <a:lnTo>
                    <a:pt x="741680" y="1606550"/>
                  </a:lnTo>
                  <a:cubicBezTo>
                    <a:pt x="765810" y="1619250"/>
                    <a:pt x="640080" y="1555750"/>
                    <a:pt x="560070" y="1516380"/>
                  </a:cubicBezTo>
                  <a:cubicBezTo>
                    <a:pt x="551180" y="1515110"/>
                    <a:pt x="533400" y="1513840"/>
                    <a:pt x="518160" y="1515110"/>
                  </a:cubicBezTo>
                  <a:cubicBezTo>
                    <a:pt x="514350" y="1515110"/>
                    <a:pt x="509270" y="1516380"/>
                    <a:pt x="505460" y="1516380"/>
                  </a:cubicBezTo>
                  <a:lnTo>
                    <a:pt x="509270" y="1515110"/>
                  </a:lnTo>
                  <a:lnTo>
                    <a:pt x="506730" y="1515110"/>
                  </a:lnTo>
                  <a:cubicBezTo>
                    <a:pt x="499110" y="1513840"/>
                    <a:pt x="490220" y="1504950"/>
                    <a:pt x="485140" y="1494790"/>
                  </a:cubicBezTo>
                  <a:lnTo>
                    <a:pt x="481330" y="1487170"/>
                  </a:lnTo>
                  <a:cubicBezTo>
                    <a:pt x="481330" y="1494790"/>
                    <a:pt x="480060" y="1502410"/>
                    <a:pt x="480060" y="1512570"/>
                  </a:cubicBezTo>
                  <a:cubicBezTo>
                    <a:pt x="480060" y="1504950"/>
                    <a:pt x="481330" y="1496060"/>
                    <a:pt x="481330" y="1487170"/>
                  </a:cubicBezTo>
                  <a:cubicBezTo>
                    <a:pt x="480060" y="1483360"/>
                    <a:pt x="478790" y="1479550"/>
                    <a:pt x="477520" y="1477010"/>
                  </a:cubicBezTo>
                  <a:cubicBezTo>
                    <a:pt x="476250" y="1470660"/>
                    <a:pt x="474980" y="1461770"/>
                    <a:pt x="473710" y="1454150"/>
                  </a:cubicBezTo>
                  <a:cubicBezTo>
                    <a:pt x="469900" y="1422400"/>
                    <a:pt x="467360" y="1391920"/>
                    <a:pt x="463550" y="1363980"/>
                  </a:cubicBezTo>
                  <a:cubicBezTo>
                    <a:pt x="461010" y="1337310"/>
                    <a:pt x="458470" y="1315720"/>
                    <a:pt x="454660" y="1304290"/>
                  </a:cubicBezTo>
                  <a:cubicBezTo>
                    <a:pt x="462280" y="1291590"/>
                    <a:pt x="448310" y="1245870"/>
                    <a:pt x="426720" y="1197610"/>
                  </a:cubicBezTo>
                  <a:cubicBezTo>
                    <a:pt x="405130" y="1149350"/>
                    <a:pt x="375920" y="1098550"/>
                    <a:pt x="346710" y="1078230"/>
                  </a:cubicBezTo>
                  <a:cubicBezTo>
                    <a:pt x="367030" y="1049020"/>
                    <a:pt x="387350" y="1021080"/>
                    <a:pt x="373380" y="1010920"/>
                  </a:cubicBezTo>
                  <a:cubicBezTo>
                    <a:pt x="345440" y="989330"/>
                    <a:pt x="303530" y="1016000"/>
                    <a:pt x="264160" y="1055370"/>
                  </a:cubicBezTo>
                  <a:cubicBezTo>
                    <a:pt x="224790" y="1094740"/>
                    <a:pt x="187960" y="1146810"/>
                    <a:pt x="162560" y="1174750"/>
                  </a:cubicBezTo>
                  <a:cubicBezTo>
                    <a:pt x="115570" y="1183640"/>
                    <a:pt x="71120" y="1117600"/>
                    <a:pt x="60960" y="1065530"/>
                  </a:cubicBezTo>
                  <a:cubicBezTo>
                    <a:pt x="60960" y="1065530"/>
                    <a:pt x="54610" y="1052830"/>
                    <a:pt x="45720" y="1032510"/>
                  </a:cubicBezTo>
                  <a:cubicBezTo>
                    <a:pt x="36830" y="1010920"/>
                    <a:pt x="25400" y="981710"/>
                    <a:pt x="17780" y="946150"/>
                  </a:cubicBezTo>
                  <a:cubicBezTo>
                    <a:pt x="1270" y="876300"/>
                    <a:pt x="0" y="783590"/>
                    <a:pt x="46990" y="708660"/>
                  </a:cubicBezTo>
                  <a:cubicBezTo>
                    <a:pt x="93980" y="633730"/>
                    <a:pt x="149860" y="556260"/>
                    <a:pt x="215900" y="481330"/>
                  </a:cubicBezTo>
                  <a:cubicBezTo>
                    <a:pt x="281940" y="406400"/>
                    <a:pt x="359410" y="332740"/>
                    <a:pt x="444500" y="266700"/>
                  </a:cubicBezTo>
                  <a:cubicBezTo>
                    <a:pt x="530860" y="200660"/>
                    <a:pt x="624840" y="143510"/>
                    <a:pt x="721360" y="97790"/>
                  </a:cubicBezTo>
                  <a:cubicBezTo>
                    <a:pt x="819150" y="52070"/>
                    <a:pt x="919480" y="19050"/>
                    <a:pt x="1017270" y="0"/>
                  </a:cubicBezTo>
                  <a:cubicBezTo>
                    <a:pt x="1043940" y="0"/>
                    <a:pt x="1083310" y="1270"/>
                    <a:pt x="1122680" y="5080"/>
                  </a:cubicBezTo>
                  <a:cubicBezTo>
                    <a:pt x="1141730" y="6350"/>
                    <a:pt x="1162050" y="8890"/>
                    <a:pt x="1179830" y="10160"/>
                  </a:cubicBezTo>
                  <a:cubicBezTo>
                    <a:pt x="1197610" y="11430"/>
                    <a:pt x="1214120" y="13970"/>
                    <a:pt x="1226820" y="15240"/>
                  </a:cubicBezTo>
                  <a:cubicBezTo>
                    <a:pt x="1325880" y="8890"/>
                    <a:pt x="1426210" y="8890"/>
                    <a:pt x="1527810" y="15240"/>
                  </a:cubicBezTo>
                  <a:cubicBezTo>
                    <a:pt x="1629410" y="21590"/>
                    <a:pt x="1727200" y="36830"/>
                    <a:pt x="1817370" y="55880"/>
                  </a:cubicBezTo>
                  <a:cubicBezTo>
                    <a:pt x="1998980" y="93980"/>
                    <a:pt x="2155190" y="149860"/>
                    <a:pt x="2289810" y="201930"/>
                  </a:cubicBezTo>
                  <a:cubicBezTo>
                    <a:pt x="2357120" y="228600"/>
                    <a:pt x="2420620" y="254000"/>
                    <a:pt x="2477770" y="278130"/>
                  </a:cubicBezTo>
                  <a:cubicBezTo>
                    <a:pt x="2531110" y="300990"/>
                    <a:pt x="2584450" y="322580"/>
                    <a:pt x="2637790" y="345440"/>
                  </a:cubicBezTo>
                  <a:cubicBezTo>
                    <a:pt x="2733040" y="384810"/>
                    <a:pt x="2814320" y="416560"/>
                    <a:pt x="2881630" y="441960"/>
                  </a:cubicBezTo>
                  <a:cubicBezTo>
                    <a:pt x="2895600" y="441960"/>
                    <a:pt x="2910840" y="441960"/>
                    <a:pt x="2923540" y="440690"/>
                  </a:cubicBezTo>
                  <a:lnTo>
                    <a:pt x="2942590" y="440690"/>
                  </a:lnTo>
                  <a:cubicBezTo>
                    <a:pt x="2947670" y="440690"/>
                    <a:pt x="2954020" y="441960"/>
                    <a:pt x="2957830" y="443230"/>
                  </a:cubicBezTo>
                  <a:cubicBezTo>
                    <a:pt x="2966720" y="445770"/>
                    <a:pt x="2974340" y="450850"/>
                    <a:pt x="2978150" y="458470"/>
                  </a:cubicBezTo>
                  <a:cubicBezTo>
                    <a:pt x="2984500" y="468630"/>
                    <a:pt x="2990850" y="477520"/>
                    <a:pt x="2998470" y="487680"/>
                  </a:cubicBezTo>
                  <a:cubicBezTo>
                    <a:pt x="3006090" y="496570"/>
                    <a:pt x="3013710" y="504190"/>
                    <a:pt x="3021330" y="511810"/>
                  </a:cubicBezTo>
                  <a:cubicBezTo>
                    <a:pt x="3036570" y="525780"/>
                    <a:pt x="3054350" y="537210"/>
                    <a:pt x="3073400" y="542290"/>
                  </a:cubicBezTo>
                  <a:cubicBezTo>
                    <a:pt x="3110230" y="553720"/>
                    <a:pt x="3152140" y="546100"/>
                    <a:pt x="3183890" y="516890"/>
                  </a:cubicBezTo>
                  <a:cubicBezTo>
                    <a:pt x="3201670" y="547370"/>
                    <a:pt x="3227070" y="553720"/>
                    <a:pt x="3252470" y="556260"/>
                  </a:cubicBezTo>
                  <a:cubicBezTo>
                    <a:pt x="3266440" y="551180"/>
                    <a:pt x="3280410" y="543560"/>
                    <a:pt x="3294380" y="533400"/>
                  </a:cubicBezTo>
                  <a:cubicBezTo>
                    <a:pt x="3298190" y="530860"/>
                    <a:pt x="3300730" y="528320"/>
                    <a:pt x="3304540" y="525780"/>
                  </a:cubicBezTo>
                  <a:cubicBezTo>
                    <a:pt x="3308350" y="523240"/>
                    <a:pt x="3309620" y="520700"/>
                    <a:pt x="3312160" y="518160"/>
                  </a:cubicBezTo>
                  <a:cubicBezTo>
                    <a:pt x="3317240" y="513080"/>
                    <a:pt x="3322320" y="508000"/>
                    <a:pt x="3326130" y="502920"/>
                  </a:cubicBezTo>
                  <a:cubicBezTo>
                    <a:pt x="3343910" y="481330"/>
                    <a:pt x="3355340" y="455930"/>
                    <a:pt x="3364230" y="439420"/>
                  </a:cubicBezTo>
                  <a:cubicBezTo>
                    <a:pt x="3365500" y="441960"/>
                    <a:pt x="3366770" y="444500"/>
                    <a:pt x="3366770" y="447040"/>
                  </a:cubicBezTo>
                  <a:cubicBezTo>
                    <a:pt x="3366770" y="449580"/>
                    <a:pt x="3368040" y="452120"/>
                    <a:pt x="3368040" y="453390"/>
                  </a:cubicBezTo>
                  <a:cubicBezTo>
                    <a:pt x="3368040" y="457200"/>
                    <a:pt x="3368040" y="462280"/>
                    <a:pt x="3366770" y="466090"/>
                  </a:cubicBezTo>
                  <a:cubicBezTo>
                    <a:pt x="3364230" y="473710"/>
                    <a:pt x="3360420" y="480060"/>
                    <a:pt x="3355340" y="486410"/>
                  </a:cubicBezTo>
                  <a:cubicBezTo>
                    <a:pt x="3357880" y="497840"/>
                    <a:pt x="3373120" y="500380"/>
                    <a:pt x="3388360" y="500380"/>
                  </a:cubicBezTo>
                  <a:cubicBezTo>
                    <a:pt x="3403600" y="501650"/>
                    <a:pt x="3420110" y="500380"/>
                    <a:pt x="3422650" y="513080"/>
                  </a:cubicBezTo>
                  <a:cubicBezTo>
                    <a:pt x="3418840" y="533400"/>
                    <a:pt x="3403600" y="554990"/>
                    <a:pt x="3383280" y="570230"/>
                  </a:cubicBezTo>
                  <a:cubicBezTo>
                    <a:pt x="3364230" y="585470"/>
                    <a:pt x="3340100" y="601980"/>
                    <a:pt x="3322320" y="614680"/>
                  </a:cubicBezTo>
                  <a:lnTo>
                    <a:pt x="3343910" y="642620"/>
                  </a:lnTo>
                  <a:cubicBezTo>
                    <a:pt x="3357880" y="632460"/>
                    <a:pt x="3370580" y="621030"/>
                    <a:pt x="3382010" y="610870"/>
                  </a:cubicBezTo>
                  <a:cubicBezTo>
                    <a:pt x="3392170" y="600710"/>
                    <a:pt x="3402330" y="591820"/>
                    <a:pt x="3411220" y="581660"/>
                  </a:cubicBezTo>
                  <a:cubicBezTo>
                    <a:pt x="3429000" y="561340"/>
                    <a:pt x="3446780" y="541020"/>
                    <a:pt x="3463290" y="514350"/>
                  </a:cubicBezTo>
                  <a:cubicBezTo>
                    <a:pt x="3487420" y="492760"/>
                    <a:pt x="3510280" y="481330"/>
                    <a:pt x="3530600" y="478790"/>
                  </a:cubicBezTo>
                  <a:cubicBezTo>
                    <a:pt x="3550920" y="474980"/>
                    <a:pt x="3567430" y="480060"/>
                    <a:pt x="3571240" y="495300"/>
                  </a:cubicBezTo>
                  <a:cubicBezTo>
                    <a:pt x="3569970" y="547370"/>
                    <a:pt x="3540760" y="603250"/>
                    <a:pt x="3500120" y="648970"/>
                  </a:cubicBezTo>
                  <a:cubicBezTo>
                    <a:pt x="3459480" y="693420"/>
                    <a:pt x="3407410" y="730250"/>
                    <a:pt x="3361690" y="759460"/>
                  </a:cubicBezTo>
                  <a:cubicBezTo>
                    <a:pt x="3384550" y="744220"/>
                    <a:pt x="3394710" y="758190"/>
                    <a:pt x="3404870" y="773430"/>
                  </a:cubicBezTo>
                  <a:cubicBezTo>
                    <a:pt x="3416300" y="765810"/>
                    <a:pt x="3364230" y="803910"/>
                    <a:pt x="3293110" y="839470"/>
                  </a:cubicBezTo>
                  <a:cubicBezTo>
                    <a:pt x="3221990" y="873760"/>
                    <a:pt x="3145790" y="899160"/>
                    <a:pt x="3060700" y="911860"/>
                  </a:cubicBezTo>
                  <a:lnTo>
                    <a:pt x="3065780" y="947420"/>
                  </a:lnTo>
                  <a:cubicBezTo>
                    <a:pt x="3086100" y="944880"/>
                    <a:pt x="3105150" y="941070"/>
                    <a:pt x="3125470" y="935990"/>
                  </a:cubicBezTo>
                  <a:cubicBezTo>
                    <a:pt x="3129280" y="953770"/>
                    <a:pt x="3136900" y="988060"/>
                    <a:pt x="3140710" y="1004570"/>
                  </a:cubicBezTo>
                  <a:cubicBezTo>
                    <a:pt x="3121660" y="1010920"/>
                    <a:pt x="3098800" y="1017270"/>
                    <a:pt x="3073400" y="1022350"/>
                  </a:cubicBezTo>
                  <a:cubicBezTo>
                    <a:pt x="3048000" y="1028700"/>
                    <a:pt x="3021330" y="1031240"/>
                    <a:pt x="2994660" y="1035050"/>
                  </a:cubicBezTo>
                  <a:cubicBezTo>
                    <a:pt x="2938780" y="1041400"/>
                    <a:pt x="2881630" y="1043940"/>
                    <a:pt x="2830830" y="1046480"/>
                  </a:cubicBezTo>
                  <a:cubicBezTo>
                    <a:pt x="2805430" y="1047750"/>
                    <a:pt x="2781300" y="1049020"/>
                    <a:pt x="2760980" y="1051560"/>
                  </a:cubicBezTo>
                  <a:cubicBezTo>
                    <a:pt x="2750820" y="1052830"/>
                    <a:pt x="2740660" y="1054100"/>
                    <a:pt x="2731770" y="1056640"/>
                  </a:cubicBezTo>
                  <a:cubicBezTo>
                    <a:pt x="2722880" y="1057910"/>
                    <a:pt x="2713990" y="1060450"/>
                    <a:pt x="2707640" y="1064260"/>
                  </a:cubicBezTo>
                  <a:cubicBezTo>
                    <a:pt x="2678430" y="1075690"/>
                    <a:pt x="2664460" y="1096010"/>
                    <a:pt x="2674620" y="1129030"/>
                  </a:cubicBezTo>
                  <a:cubicBezTo>
                    <a:pt x="2697480" y="1132840"/>
                    <a:pt x="2719070" y="1136650"/>
                    <a:pt x="2741930" y="1139190"/>
                  </a:cubicBezTo>
                  <a:cubicBezTo>
                    <a:pt x="2739390" y="1156970"/>
                    <a:pt x="2734310" y="1191260"/>
                    <a:pt x="2734310" y="1191260"/>
                  </a:cubicBezTo>
                  <a:cubicBezTo>
                    <a:pt x="2802890" y="1209040"/>
                    <a:pt x="2885440" y="1224280"/>
                    <a:pt x="2971800" y="1230630"/>
                  </a:cubicBezTo>
                  <a:lnTo>
                    <a:pt x="3004820" y="1231900"/>
                  </a:lnTo>
                  <a:lnTo>
                    <a:pt x="3070860" y="1231900"/>
                  </a:lnTo>
                  <a:cubicBezTo>
                    <a:pt x="3082290" y="1231900"/>
                    <a:pt x="3092450" y="1230630"/>
                    <a:pt x="3103880" y="1230630"/>
                  </a:cubicBezTo>
                  <a:cubicBezTo>
                    <a:pt x="3147060" y="1229360"/>
                    <a:pt x="3191510" y="1224280"/>
                    <a:pt x="3232150" y="1217930"/>
                  </a:cubicBezTo>
                  <a:cubicBezTo>
                    <a:pt x="3232150" y="1217930"/>
                    <a:pt x="3241040" y="1252220"/>
                    <a:pt x="3246120" y="1268730"/>
                  </a:cubicBezTo>
                  <a:cubicBezTo>
                    <a:pt x="3205480" y="1278890"/>
                    <a:pt x="3162300" y="1289050"/>
                    <a:pt x="3120390" y="1294130"/>
                  </a:cubicBezTo>
                  <a:cubicBezTo>
                    <a:pt x="3152140" y="1290320"/>
                    <a:pt x="3178810" y="1287780"/>
                    <a:pt x="3201670" y="1287780"/>
                  </a:cubicBezTo>
                  <a:cubicBezTo>
                    <a:pt x="3213100" y="1287780"/>
                    <a:pt x="3224530" y="1287780"/>
                    <a:pt x="3234690" y="1289050"/>
                  </a:cubicBezTo>
                  <a:cubicBezTo>
                    <a:pt x="3244850" y="1290320"/>
                    <a:pt x="3253740" y="1291590"/>
                    <a:pt x="3263900" y="1292860"/>
                  </a:cubicBezTo>
                  <a:cubicBezTo>
                    <a:pt x="3281680" y="1296670"/>
                    <a:pt x="3296920" y="1299210"/>
                    <a:pt x="3312160" y="1303020"/>
                  </a:cubicBezTo>
                  <a:cubicBezTo>
                    <a:pt x="3326130" y="1306830"/>
                    <a:pt x="3338830" y="1309370"/>
                    <a:pt x="3351530" y="1309370"/>
                  </a:cubicBezTo>
                  <a:cubicBezTo>
                    <a:pt x="3426460" y="1320800"/>
                    <a:pt x="3540760" y="1285240"/>
                    <a:pt x="3655060" y="1212850"/>
                  </a:cubicBezTo>
                  <a:cubicBezTo>
                    <a:pt x="3684270" y="1195070"/>
                    <a:pt x="3712210" y="1174750"/>
                    <a:pt x="3740150" y="1153160"/>
                  </a:cubicBezTo>
                  <a:cubicBezTo>
                    <a:pt x="3754120" y="1143000"/>
                    <a:pt x="3768090" y="1131570"/>
                    <a:pt x="3782060" y="1120140"/>
                  </a:cubicBezTo>
                  <a:cubicBezTo>
                    <a:pt x="3788410" y="1113790"/>
                    <a:pt x="3796030" y="1108710"/>
                    <a:pt x="3802380" y="1102360"/>
                  </a:cubicBezTo>
                  <a:cubicBezTo>
                    <a:pt x="3808730" y="1096010"/>
                    <a:pt x="3816350" y="1090930"/>
                    <a:pt x="3823970" y="1083310"/>
                  </a:cubicBezTo>
                  <a:cubicBezTo>
                    <a:pt x="3884930" y="1028700"/>
                    <a:pt x="3939540" y="967740"/>
                    <a:pt x="3990340" y="902970"/>
                  </a:cubicBezTo>
                  <a:cubicBezTo>
                    <a:pt x="3997960" y="891540"/>
                    <a:pt x="4005580" y="883920"/>
                    <a:pt x="4013200" y="880110"/>
                  </a:cubicBezTo>
                  <a:cubicBezTo>
                    <a:pt x="4020820" y="875030"/>
                    <a:pt x="4027170" y="873760"/>
                    <a:pt x="4033520" y="873760"/>
                  </a:cubicBezTo>
                  <a:cubicBezTo>
                    <a:pt x="4046220" y="873760"/>
                    <a:pt x="4057650" y="880110"/>
                    <a:pt x="4065270" y="885190"/>
                  </a:cubicBezTo>
                  <a:cubicBezTo>
                    <a:pt x="4093210" y="833120"/>
                    <a:pt x="4117340" y="781050"/>
                    <a:pt x="4140200" y="727710"/>
                  </a:cubicBezTo>
                  <a:cubicBezTo>
                    <a:pt x="4145280" y="713740"/>
                    <a:pt x="4151630" y="699770"/>
                    <a:pt x="4156710" y="685800"/>
                  </a:cubicBezTo>
                  <a:cubicBezTo>
                    <a:pt x="4159250" y="679450"/>
                    <a:pt x="4161790" y="671830"/>
                    <a:pt x="4164330" y="665480"/>
                  </a:cubicBezTo>
                  <a:cubicBezTo>
                    <a:pt x="4166870" y="657860"/>
                    <a:pt x="4169410" y="651510"/>
                    <a:pt x="4171950" y="643890"/>
                  </a:cubicBezTo>
                  <a:cubicBezTo>
                    <a:pt x="4177030" y="628650"/>
                    <a:pt x="4182110" y="614680"/>
                    <a:pt x="4187190" y="600710"/>
                  </a:cubicBezTo>
                  <a:cubicBezTo>
                    <a:pt x="4192270" y="585470"/>
                    <a:pt x="4196080" y="570230"/>
                    <a:pt x="4199890" y="553720"/>
                  </a:cubicBezTo>
                  <a:lnTo>
                    <a:pt x="4206240" y="529590"/>
                  </a:lnTo>
                  <a:cubicBezTo>
                    <a:pt x="4208780" y="521970"/>
                    <a:pt x="4210050" y="513080"/>
                    <a:pt x="4211320" y="504190"/>
                  </a:cubicBezTo>
                  <a:cubicBezTo>
                    <a:pt x="4215130" y="487680"/>
                    <a:pt x="4217670" y="471170"/>
                    <a:pt x="4220210" y="453390"/>
                  </a:cubicBezTo>
                  <a:cubicBezTo>
                    <a:pt x="4222750" y="440690"/>
                    <a:pt x="4239260" y="582930"/>
                    <a:pt x="4235450" y="601980"/>
                  </a:cubicBezTo>
                  <a:close/>
                  <a:moveTo>
                    <a:pt x="543560" y="1503680"/>
                  </a:moveTo>
                  <a:lnTo>
                    <a:pt x="497840" y="1480820"/>
                  </a:lnTo>
                  <a:cubicBezTo>
                    <a:pt x="500380" y="1482090"/>
                    <a:pt x="513080" y="1488440"/>
                    <a:pt x="542290" y="1502410"/>
                  </a:cubicBezTo>
                  <a:cubicBezTo>
                    <a:pt x="543560" y="1502410"/>
                    <a:pt x="543560" y="1502410"/>
                    <a:pt x="543560" y="1503680"/>
                  </a:cubicBezTo>
                  <a:close/>
                  <a:moveTo>
                    <a:pt x="495300" y="1515110"/>
                  </a:moveTo>
                  <a:cubicBezTo>
                    <a:pt x="492760" y="1516380"/>
                    <a:pt x="491490" y="1516380"/>
                    <a:pt x="490220" y="1516380"/>
                  </a:cubicBezTo>
                  <a:cubicBezTo>
                    <a:pt x="488950" y="1516380"/>
                    <a:pt x="488950" y="1517650"/>
                    <a:pt x="487680" y="1517650"/>
                  </a:cubicBezTo>
                  <a:cubicBezTo>
                    <a:pt x="492760" y="1515110"/>
                    <a:pt x="499110" y="1513840"/>
                    <a:pt x="505460" y="1512570"/>
                  </a:cubicBezTo>
                  <a:lnTo>
                    <a:pt x="501650" y="1512570"/>
                  </a:lnTo>
                  <a:cubicBezTo>
                    <a:pt x="500380" y="1513840"/>
                    <a:pt x="497840" y="1513840"/>
                    <a:pt x="495300" y="1515110"/>
                  </a:cubicBezTo>
                  <a:close/>
                  <a:moveTo>
                    <a:pt x="480060" y="1522730"/>
                  </a:moveTo>
                  <a:lnTo>
                    <a:pt x="480060" y="1513840"/>
                  </a:lnTo>
                  <a:lnTo>
                    <a:pt x="480060" y="1520190"/>
                  </a:lnTo>
                  <a:lnTo>
                    <a:pt x="480060" y="1517650"/>
                  </a:lnTo>
                  <a:lnTo>
                    <a:pt x="480060" y="1522730"/>
                  </a:lnTo>
                  <a:cubicBezTo>
                    <a:pt x="480060" y="1524000"/>
                    <a:pt x="478790" y="1524000"/>
                    <a:pt x="480060" y="1522730"/>
                  </a:cubicBezTo>
                  <a:cubicBezTo>
                    <a:pt x="478790" y="1524000"/>
                    <a:pt x="480060" y="1524000"/>
                    <a:pt x="480060" y="1522730"/>
                  </a:cubicBezTo>
                  <a:cubicBezTo>
                    <a:pt x="478790" y="1535430"/>
                    <a:pt x="478790" y="1544320"/>
                    <a:pt x="478790" y="1546860"/>
                  </a:cubicBezTo>
                  <a:cubicBezTo>
                    <a:pt x="478790" y="1545590"/>
                    <a:pt x="478790" y="1537970"/>
                    <a:pt x="480060" y="1522730"/>
                  </a:cubicBezTo>
                  <a:cubicBezTo>
                    <a:pt x="480060" y="1522730"/>
                    <a:pt x="481330" y="1521460"/>
                    <a:pt x="482600" y="1521460"/>
                  </a:cubicBezTo>
                  <a:lnTo>
                    <a:pt x="483870" y="1521460"/>
                  </a:lnTo>
                  <a:cubicBezTo>
                    <a:pt x="481330" y="1521460"/>
                    <a:pt x="480060" y="1522730"/>
                    <a:pt x="480060" y="1522730"/>
                  </a:cubicBezTo>
                  <a:close/>
                </a:path>
              </a:pathLst>
            </a:custGeom>
            <a:blipFill>
              <a:blip r:embed="rId2"/>
              <a:stretch>
                <a:fillRect l="-26674" t="-35369" r="-1476" b="-50851"/>
              </a:stretch>
            </a:blipFill>
          </p:spPr>
          <p:txBody>
            <a:bodyPr/>
            <a:lstStyle/>
            <a:p>
              <a:endParaRPr lang="en-GB"/>
            </a:p>
          </p:txBody>
        </p:sp>
      </p:grpSp>
      <p:sp>
        <p:nvSpPr>
          <p:cNvPr id="10" name="Freeform 10"/>
          <p:cNvSpPr/>
          <p:nvPr/>
        </p:nvSpPr>
        <p:spPr>
          <a:xfrm rot="5400000">
            <a:off x="13362352" y="1028881"/>
            <a:ext cx="2354727" cy="2719398"/>
          </a:xfrm>
          <a:custGeom>
            <a:avLst/>
            <a:gdLst/>
            <a:ahLst/>
            <a:cxnLst/>
            <a:rect l="l" t="t" r="r" b="b"/>
            <a:pathLst>
              <a:path w="2354727" h="2719398">
                <a:moveTo>
                  <a:pt x="0" y="0"/>
                </a:moveTo>
                <a:lnTo>
                  <a:pt x="2354728" y="0"/>
                </a:lnTo>
                <a:lnTo>
                  <a:pt x="2354728" y="2719398"/>
                </a:lnTo>
                <a:lnTo>
                  <a:pt x="0" y="2719398"/>
                </a:lnTo>
                <a:lnTo>
                  <a:pt x="0" y="0"/>
                </a:lnTo>
                <a:close/>
              </a:path>
            </a:pathLst>
          </a:custGeom>
          <a:blipFill>
            <a:blip r:embed="rId3">
              <a:extLst>
                <a:ext uri="{96DAC541-7B7A-43D3-8B79-37D633B846F1}">
                  <asvg:svgBlip xmlns:asvg="http://schemas.microsoft.com/office/drawing/2016/SVG/main" r:embed="rId4"/>
                </a:ext>
              </a:extLst>
            </a:blip>
            <a:stretch>
              <a:fillRect l="-99115"/>
            </a:stretch>
          </a:blipFill>
        </p:spPr>
        <p:txBody>
          <a:bodyPr/>
          <a:lstStyle/>
          <a:p>
            <a:endParaRPr lang="en-GB"/>
          </a:p>
        </p:txBody>
      </p:sp>
      <p:sp>
        <p:nvSpPr>
          <p:cNvPr id="11" name="Freeform 11"/>
          <p:cNvSpPr/>
          <p:nvPr/>
        </p:nvSpPr>
        <p:spPr>
          <a:xfrm>
            <a:off x="2602705" y="1408298"/>
            <a:ext cx="852674" cy="926820"/>
          </a:xfrm>
          <a:custGeom>
            <a:avLst/>
            <a:gdLst/>
            <a:ahLst/>
            <a:cxnLst/>
            <a:rect l="l" t="t" r="r" b="b"/>
            <a:pathLst>
              <a:path w="852674" h="926820">
                <a:moveTo>
                  <a:pt x="0" y="0"/>
                </a:moveTo>
                <a:lnTo>
                  <a:pt x="852674" y="0"/>
                </a:lnTo>
                <a:lnTo>
                  <a:pt x="852674" y="926820"/>
                </a:lnTo>
                <a:lnTo>
                  <a:pt x="0" y="926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2"/>
          <p:cNvSpPr/>
          <p:nvPr/>
        </p:nvSpPr>
        <p:spPr>
          <a:xfrm>
            <a:off x="8044126" y="1422988"/>
            <a:ext cx="1192089" cy="965592"/>
          </a:xfrm>
          <a:custGeom>
            <a:avLst/>
            <a:gdLst/>
            <a:ahLst/>
            <a:cxnLst/>
            <a:rect l="l" t="t" r="r" b="b"/>
            <a:pathLst>
              <a:path w="1192089" h="965592">
                <a:moveTo>
                  <a:pt x="0" y="0"/>
                </a:moveTo>
                <a:lnTo>
                  <a:pt x="1192089" y="0"/>
                </a:lnTo>
                <a:lnTo>
                  <a:pt x="1192089" y="965592"/>
                </a:lnTo>
                <a:lnTo>
                  <a:pt x="0" y="9655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p:cNvSpPr/>
          <p:nvPr/>
        </p:nvSpPr>
        <p:spPr>
          <a:xfrm>
            <a:off x="14074288" y="1440357"/>
            <a:ext cx="930855" cy="930855"/>
          </a:xfrm>
          <a:custGeom>
            <a:avLst/>
            <a:gdLst/>
            <a:ahLst/>
            <a:cxnLst/>
            <a:rect l="l" t="t" r="r" b="b"/>
            <a:pathLst>
              <a:path w="930855" h="930855">
                <a:moveTo>
                  <a:pt x="0" y="0"/>
                </a:moveTo>
                <a:lnTo>
                  <a:pt x="930856" y="0"/>
                </a:lnTo>
                <a:lnTo>
                  <a:pt x="930856" y="930855"/>
                </a:lnTo>
                <a:lnTo>
                  <a:pt x="0" y="9308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TextBox 14"/>
          <p:cNvSpPr txBox="1"/>
          <p:nvPr/>
        </p:nvSpPr>
        <p:spPr>
          <a:xfrm>
            <a:off x="3906987" y="90893"/>
            <a:ext cx="10161480" cy="803275"/>
          </a:xfrm>
          <a:prstGeom prst="rect">
            <a:avLst/>
          </a:prstGeom>
        </p:spPr>
        <p:txBody>
          <a:bodyPr lIns="0" tIns="0" rIns="0" bIns="0" rtlCol="0" anchor="t">
            <a:spAutoFit/>
          </a:bodyPr>
          <a:lstStyle/>
          <a:p>
            <a:pPr algn="ctr">
              <a:lnSpc>
                <a:spcPts val="6499"/>
              </a:lnSpc>
            </a:pPr>
            <a:r>
              <a:rPr lang="en-US" sz="4999" b="1">
                <a:solidFill>
                  <a:srgbClr val="000000"/>
                </a:solidFill>
                <a:latin typeface="Roboto Bold"/>
                <a:ea typeface="Roboto Bold"/>
                <a:cs typeface="Roboto Bold"/>
                <a:sym typeface="Roboto Bold"/>
              </a:rPr>
              <a:t>LESSONS LEARNED</a:t>
            </a:r>
          </a:p>
        </p:txBody>
      </p:sp>
      <p:sp>
        <p:nvSpPr>
          <p:cNvPr id="15" name="TextBox 15"/>
          <p:cNvSpPr txBox="1"/>
          <p:nvPr/>
        </p:nvSpPr>
        <p:spPr>
          <a:xfrm>
            <a:off x="1413601" y="4301209"/>
            <a:ext cx="3795599" cy="3004990"/>
          </a:xfrm>
          <a:prstGeom prst="rect">
            <a:avLst/>
          </a:prstGeom>
        </p:spPr>
        <p:txBody>
          <a:bodyPr lIns="0" tIns="0" rIns="0" bIns="0" rtlCol="0" anchor="t">
            <a:spAutoFit/>
          </a:bodyPr>
          <a:lstStyle/>
          <a:p>
            <a:pPr marL="0" lvl="0" indent="0" algn="ctr">
              <a:lnSpc>
                <a:spcPts val="3448"/>
              </a:lnSpc>
            </a:pPr>
            <a:r>
              <a:rPr lang="en-US" sz="2100" dirty="0">
                <a:solidFill>
                  <a:srgbClr val="000000"/>
                </a:solidFill>
                <a:latin typeface="Open Sauce" panose="020B0604020202020204" charset="0"/>
                <a:ea typeface="Roboto"/>
                <a:cs typeface="Roboto"/>
                <a:sym typeface="Roboto"/>
              </a:rPr>
              <a:t>The Council remains committed to learning from complaints and will continue to strengthen its approach to Ombudsman engagement, training, and case management going forward.</a:t>
            </a:r>
          </a:p>
        </p:txBody>
      </p:sp>
      <p:sp>
        <p:nvSpPr>
          <p:cNvPr id="16" name="TextBox 16"/>
          <p:cNvSpPr txBox="1"/>
          <p:nvPr/>
        </p:nvSpPr>
        <p:spPr>
          <a:xfrm>
            <a:off x="6298897" y="4301209"/>
            <a:ext cx="4652856" cy="3877023"/>
          </a:xfrm>
          <a:prstGeom prst="rect">
            <a:avLst/>
          </a:prstGeom>
        </p:spPr>
        <p:txBody>
          <a:bodyPr lIns="0" tIns="0" rIns="0" bIns="0" rtlCol="0" anchor="t">
            <a:spAutoFit/>
          </a:bodyPr>
          <a:lstStyle/>
          <a:p>
            <a:pPr marL="0" lvl="0" indent="0" algn="ctr">
              <a:lnSpc>
                <a:spcPts val="3448"/>
              </a:lnSpc>
            </a:pPr>
            <a:r>
              <a:rPr lang="en-US" sz="2100" dirty="0">
                <a:solidFill>
                  <a:srgbClr val="000000"/>
                </a:solidFill>
                <a:latin typeface="Open Sauce" panose="020B0604020202020204" charset="0"/>
                <a:ea typeface="Roboto"/>
                <a:cs typeface="Roboto"/>
                <a:sym typeface="Roboto"/>
              </a:rPr>
              <a:t>Sandwell Council recognises the importance of learning from complaints as a key element of service improvement. Complaints provide an opportunity to identify weaknesses in our processes and service delivery, and CFT are committed to using this feedback constructively. </a:t>
            </a:r>
          </a:p>
        </p:txBody>
      </p:sp>
      <p:sp>
        <p:nvSpPr>
          <p:cNvPr id="17" name="TextBox 17"/>
          <p:cNvSpPr txBox="1"/>
          <p:nvPr/>
        </p:nvSpPr>
        <p:spPr>
          <a:xfrm>
            <a:off x="11961284" y="4177334"/>
            <a:ext cx="5927384" cy="4733027"/>
          </a:xfrm>
          <a:prstGeom prst="rect">
            <a:avLst/>
          </a:prstGeom>
        </p:spPr>
        <p:txBody>
          <a:bodyPr lIns="0" tIns="0" rIns="0" bIns="0" rtlCol="0" anchor="t">
            <a:spAutoFit/>
          </a:bodyPr>
          <a:lstStyle/>
          <a:p>
            <a:pPr marL="0" lvl="0" indent="0" algn="ctr">
              <a:lnSpc>
                <a:spcPts val="3148"/>
              </a:lnSpc>
            </a:pPr>
            <a:r>
              <a:rPr lang="en-US" sz="2050" dirty="0">
                <a:solidFill>
                  <a:srgbClr val="000000"/>
                </a:solidFill>
                <a:latin typeface="Open Sauce" panose="020B0604020202020204" charset="0"/>
                <a:ea typeface="Roboto"/>
                <a:cs typeface="Roboto"/>
                <a:sym typeface="Roboto"/>
              </a:rPr>
              <a:t>In line with the Complaint Handling Codes issued by both the HO and the LGSCO, we take a systematic approach to reviewing complaint outcomes. This includes identifying learning points, implementing corrective actions, and monitoring progress to ensure improvements are sustained. We ensure that any lessons learned from complaints are shared across the relevant teams and services, contributing to a culture of accountability, continuous improvement, and better outcomes for residents.</a:t>
            </a:r>
          </a:p>
        </p:txBody>
      </p:sp>
      <p:sp>
        <p:nvSpPr>
          <p:cNvPr id="18" name="TextBox 18"/>
          <p:cNvSpPr txBox="1"/>
          <p:nvPr/>
        </p:nvSpPr>
        <p:spPr>
          <a:xfrm>
            <a:off x="624712" y="8605813"/>
            <a:ext cx="8286232" cy="1327816"/>
          </a:xfrm>
          <a:prstGeom prst="rect">
            <a:avLst/>
          </a:prstGeom>
        </p:spPr>
        <p:txBody>
          <a:bodyPr lIns="0" tIns="0" rIns="0" bIns="0" rtlCol="0" anchor="t">
            <a:spAutoFit/>
          </a:bodyPr>
          <a:lstStyle/>
          <a:p>
            <a:pPr marL="0" lvl="0" indent="0" algn="l">
              <a:lnSpc>
                <a:spcPts val="3598"/>
              </a:lnSpc>
            </a:pPr>
            <a:r>
              <a:rPr lang="en-US" sz="2399" dirty="0">
                <a:solidFill>
                  <a:srgbClr val="000000"/>
                </a:solidFill>
                <a:latin typeface="Open Sauce" panose="020B0604020202020204" charset="0"/>
                <a:ea typeface="Roboto"/>
                <a:cs typeface="Roboto"/>
                <a:sym typeface="Roboto"/>
              </a:rPr>
              <a:t>Examples of lessons learned from various Council directorates during the reporting period are outlined in the (Appendix 3 - Lessons Learnt 2024-25)</a:t>
            </a:r>
          </a:p>
        </p:txBody>
      </p:sp>
      <p:sp>
        <p:nvSpPr>
          <p:cNvPr id="19" name="Freeform 19"/>
          <p:cNvSpPr/>
          <p:nvPr/>
        </p:nvSpPr>
        <p:spPr>
          <a:xfrm>
            <a:off x="9401772" y="8961016"/>
            <a:ext cx="8927961" cy="1383834"/>
          </a:xfrm>
          <a:custGeom>
            <a:avLst/>
            <a:gdLst/>
            <a:ahLst/>
            <a:cxnLst/>
            <a:rect l="l" t="t" r="r" b="b"/>
            <a:pathLst>
              <a:path w="8927961" h="1383834">
                <a:moveTo>
                  <a:pt x="0" y="0"/>
                </a:moveTo>
                <a:lnTo>
                  <a:pt x="8927961" y="0"/>
                </a:lnTo>
                <a:lnTo>
                  <a:pt x="8927961" y="1383834"/>
                </a:lnTo>
                <a:lnTo>
                  <a:pt x="0" y="1383834"/>
                </a:lnTo>
                <a:lnTo>
                  <a:pt x="0" y="0"/>
                </a:lnTo>
                <a:close/>
              </a:path>
            </a:pathLst>
          </a:custGeom>
          <a:blipFill>
            <a:blip r:embed="rId11"/>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24941" y="1003220"/>
            <a:ext cx="3470544" cy="846175"/>
            <a:chOff x="0" y="0"/>
            <a:chExt cx="712454" cy="222861"/>
          </a:xfrm>
        </p:grpSpPr>
        <p:sp>
          <p:nvSpPr>
            <p:cNvPr id="4" name="Freeform 4"/>
            <p:cNvSpPr/>
            <p:nvPr/>
          </p:nvSpPr>
          <p:spPr>
            <a:xfrm>
              <a:off x="0" y="0"/>
              <a:ext cx="712454" cy="222861"/>
            </a:xfrm>
            <a:custGeom>
              <a:avLst/>
              <a:gdLst/>
              <a:ahLst/>
              <a:cxnLst/>
              <a:rect l="l" t="t" r="r" b="b"/>
              <a:pathLst>
                <a:path w="712454" h="222861">
                  <a:moveTo>
                    <a:pt x="0" y="0"/>
                  </a:moveTo>
                  <a:lnTo>
                    <a:pt x="712454" y="0"/>
                  </a:lnTo>
                  <a:lnTo>
                    <a:pt x="712454" y="222861"/>
                  </a:lnTo>
                  <a:lnTo>
                    <a:pt x="0" y="222861"/>
                  </a:lnTo>
                  <a:close/>
                </a:path>
              </a:pathLst>
            </a:custGeom>
            <a:solidFill>
              <a:srgbClr val="93B1B2"/>
            </a:solidFill>
          </p:spPr>
          <p:txBody>
            <a:bodyPr/>
            <a:lstStyle/>
            <a:p>
              <a:endParaRPr lang="en-GB"/>
            </a:p>
          </p:txBody>
        </p:sp>
        <p:sp>
          <p:nvSpPr>
            <p:cNvPr id="5" name="TextBox 5"/>
            <p:cNvSpPr txBox="1"/>
            <p:nvPr/>
          </p:nvSpPr>
          <p:spPr>
            <a:xfrm>
              <a:off x="0" y="-47625"/>
              <a:ext cx="712454" cy="270486"/>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7358816" y="1003220"/>
            <a:ext cx="3470544" cy="846175"/>
            <a:chOff x="0" y="0"/>
            <a:chExt cx="712454" cy="222861"/>
          </a:xfrm>
        </p:grpSpPr>
        <p:sp>
          <p:nvSpPr>
            <p:cNvPr id="7" name="Freeform 7"/>
            <p:cNvSpPr/>
            <p:nvPr/>
          </p:nvSpPr>
          <p:spPr>
            <a:xfrm>
              <a:off x="0" y="0"/>
              <a:ext cx="712454" cy="222861"/>
            </a:xfrm>
            <a:custGeom>
              <a:avLst/>
              <a:gdLst/>
              <a:ahLst/>
              <a:cxnLst/>
              <a:rect l="l" t="t" r="r" b="b"/>
              <a:pathLst>
                <a:path w="712454" h="222861">
                  <a:moveTo>
                    <a:pt x="0" y="0"/>
                  </a:moveTo>
                  <a:lnTo>
                    <a:pt x="712454" y="0"/>
                  </a:lnTo>
                  <a:lnTo>
                    <a:pt x="712454" y="222861"/>
                  </a:lnTo>
                  <a:lnTo>
                    <a:pt x="0" y="222861"/>
                  </a:lnTo>
                  <a:close/>
                </a:path>
              </a:pathLst>
            </a:custGeom>
            <a:solidFill>
              <a:srgbClr val="5F8883"/>
            </a:solidFill>
          </p:spPr>
          <p:txBody>
            <a:bodyPr/>
            <a:lstStyle/>
            <a:p>
              <a:endParaRPr lang="en-GB"/>
            </a:p>
          </p:txBody>
        </p:sp>
        <p:sp>
          <p:nvSpPr>
            <p:cNvPr id="8" name="TextBox 8"/>
            <p:cNvSpPr txBox="1"/>
            <p:nvPr/>
          </p:nvSpPr>
          <p:spPr>
            <a:xfrm>
              <a:off x="0" y="-47625"/>
              <a:ext cx="712454" cy="270486"/>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3888272" y="1003220"/>
            <a:ext cx="3470544" cy="846175"/>
            <a:chOff x="0" y="0"/>
            <a:chExt cx="712454" cy="222861"/>
          </a:xfrm>
        </p:grpSpPr>
        <p:sp>
          <p:nvSpPr>
            <p:cNvPr id="10" name="Freeform 10"/>
            <p:cNvSpPr/>
            <p:nvPr/>
          </p:nvSpPr>
          <p:spPr>
            <a:xfrm>
              <a:off x="0" y="0"/>
              <a:ext cx="712454" cy="222861"/>
            </a:xfrm>
            <a:custGeom>
              <a:avLst/>
              <a:gdLst/>
              <a:ahLst/>
              <a:cxnLst/>
              <a:rect l="l" t="t" r="r" b="b"/>
              <a:pathLst>
                <a:path w="712454" h="222861">
                  <a:moveTo>
                    <a:pt x="0" y="0"/>
                  </a:moveTo>
                  <a:lnTo>
                    <a:pt x="712454" y="0"/>
                  </a:lnTo>
                  <a:lnTo>
                    <a:pt x="712454" y="222861"/>
                  </a:lnTo>
                  <a:lnTo>
                    <a:pt x="0" y="222861"/>
                  </a:lnTo>
                  <a:close/>
                </a:path>
              </a:pathLst>
            </a:custGeom>
            <a:solidFill>
              <a:srgbClr val="9AC4AB"/>
            </a:solidFill>
          </p:spPr>
          <p:txBody>
            <a:bodyPr/>
            <a:lstStyle/>
            <a:p>
              <a:endParaRPr lang="en-GB"/>
            </a:p>
          </p:txBody>
        </p:sp>
        <p:sp>
          <p:nvSpPr>
            <p:cNvPr id="11" name="TextBox 11"/>
            <p:cNvSpPr txBox="1"/>
            <p:nvPr/>
          </p:nvSpPr>
          <p:spPr>
            <a:xfrm>
              <a:off x="0" y="-47625"/>
              <a:ext cx="712454" cy="270486"/>
            </a:xfrm>
            <a:prstGeom prst="rect">
              <a:avLst/>
            </a:prstGeom>
          </p:spPr>
          <p:txBody>
            <a:bodyPr lIns="50800" tIns="50800" rIns="50800" bIns="50800" rtlCol="0" anchor="ctr"/>
            <a:lstStyle/>
            <a:p>
              <a:pPr algn="ctr">
                <a:lnSpc>
                  <a:spcPts val="3359"/>
                </a:lnSpc>
              </a:pPr>
              <a:endParaRPr/>
            </a:p>
          </p:txBody>
        </p:sp>
      </p:grpSp>
      <p:grpSp>
        <p:nvGrpSpPr>
          <p:cNvPr id="12" name="Group 12"/>
          <p:cNvGrpSpPr/>
          <p:nvPr/>
        </p:nvGrpSpPr>
        <p:grpSpPr>
          <a:xfrm>
            <a:off x="10829361" y="1003220"/>
            <a:ext cx="3470544" cy="846175"/>
            <a:chOff x="0" y="0"/>
            <a:chExt cx="712454" cy="222861"/>
          </a:xfrm>
        </p:grpSpPr>
        <p:sp>
          <p:nvSpPr>
            <p:cNvPr id="13" name="Freeform 13"/>
            <p:cNvSpPr/>
            <p:nvPr/>
          </p:nvSpPr>
          <p:spPr>
            <a:xfrm>
              <a:off x="0" y="0"/>
              <a:ext cx="712454" cy="222861"/>
            </a:xfrm>
            <a:custGeom>
              <a:avLst/>
              <a:gdLst/>
              <a:ahLst/>
              <a:cxnLst/>
              <a:rect l="l" t="t" r="r" b="b"/>
              <a:pathLst>
                <a:path w="712454" h="222861">
                  <a:moveTo>
                    <a:pt x="0" y="0"/>
                  </a:moveTo>
                  <a:lnTo>
                    <a:pt x="712454" y="0"/>
                  </a:lnTo>
                  <a:lnTo>
                    <a:pt x="712454" y="222861"/>
                  </a:lnTo>
                  <a:lnTo>
                    <a:pt x="0" y="222861"/>
                  </a:lnTo>
                  <a:close/>
                </a:path>
              </a:pathLst>
            </a:custGeom>
            <a:solidFill>
              <a:srgbClr val="4E7C7D"/>
            </a:solidFill>
          </p:spPr>
          <p:txBody>
            <a:bodyPr/>
            <a:lstStyle/>
            <a:p>
              <a:endParaRPr lang="en-GB"/>
            </a:p>
          </p:txBody>
        </p:sp>
        <p:sp>
          <p:nvSpPr>
            <p:cNvPr id="14" name="TextBox 14"/>
            <p:cNvSpPr txBox="1"/>
            <p:nvPr/>
          </p:nvSpPr>
          <p:spPr>
            <a:xfrm>
              <a:off x="0" y="-47625"/>
              <a:ext cx="712454" cy="270486"/>
            </a:xfrm>
            <a:prstGeom prst="rect">
              <a:avLst/>
            </a:prstGeom>
          </p:spPr>
          <p:txBody>
            <a:bodyPr lIns="50800" tIns="50800" rIns="50800" bIns="50800" rtlCol="0" anchor="ctr"/>
            <a:lstStyle/>
            <a:p>
              <a:pPr algn="ctr">
                <a:lnSpc>
                  <a:spcPts val="3359"/>
                </a:lnSpc>
              </a:pPr>
              <a:endParaRPr/>
            </a:p>
          </p:txBody>
        </p:sp>
      </p:grpSp>
      <p:grpSp>
        <p:nvGrpSpPr>
          <p:cNvPr id="15" name="Group 15"/>
          <p:cNvGrpSpPr/>
          <p:nvPr/>
        </p:nvGrpSpPr>
        <p:grpSpPr>
          <a:xfrm>
            <a:off x="14299905" y="1003220"/>
            <a:ext cx="3470544" cy="846175"/>
            <a:chOff x="0" y="0"/>
            <a:chExt cx="712454" cy="222861"/>
          </a:xfrm>
        </p:grpSpPr>
        <p:sp>
          <p:nvSpPr>
            <p:cNvPr id="16" name="Freeform 16"/>
            <p:cNvSpPr/>
            <p:nvPr/>
          </p:nvSpPr>
          <p:spPr>
            <a:xfrm>
              <a:off x="0" y="0"/>
              <a:ext cx="712454" cy="222861"/>
            </a:xfrm>
            <a:custGeom>
              <a:avLst/>
              <a:gdLst/>
              <a:ahLst/>
              <a:cxnLst/>
              <a:rect l="l" t="t" r="r" b="b"/>
              <a:pathLst>
                <a:path w="712454" h="222861">
                  <a:moveTo>
                    <a:pt x="0" y="0"/>
                  </a:moveTo>
                  <a:lnTo>
                    <a:pt x="712454" y="0"/>
                  </a:lnTo>
                  <a:lnTo>
                    <a:pt x="712454" y="222861"/>
                  </a:lnTo>
                  <a:lnTo>
                    <a:pt x="0" y="222861"/>
                  </a:lnTo>
                  <a:close/>
                </a:path>
              </a:pathLst>
            </a:custGeom>
            <a:solidFill>
              <a:srgbClr val="3B5D5A"/>
            </a:solidFill>
          </p:spPr>
          <p:txBody>
            <a:bodyPr/>
            <a:lstStyle/>
            <a:p>
              <a:endParaRPr lang="en-GB"/>
            </a:p>
          </p:txBody>
        </p:sp>
        <p:sp>
          <p:nvSpPr>
            <p:cNvPr id="17" name="TextBox 17"/>
            <p:cNvSpPr txBox="1"/>
            <p:nvPr/>
          </p:nvSpPr>
          <p:spPr>
            <a:xfrm>
              <a:off x="0" y="-47625"/>
              <a:ext cx="712454" cy="270486"/>
            </a:xfrm>
            <a:prstGeom prst="rect">
              <a:avLst/>
            </a:prstGeom>
          </p:spPr>
          <p:txBody>
            <a:bodyPr lIns="50800" tIns="50800" rIns="50800" bIns="50800" rtlCol="0" anchor="ctr"/>
            <a:lstStyle/>
            <a:p>
              <a:pPr algn="ctr">
                <a:lnSpc>
                  <a:spcPts val="3359"/>
                </a:lnSpc>
              </a:pPr>
              <a:endParaRPr/>
            </a:p>
          </p:txBody>
        </p:sp>
      </p:grpSp>
      <p:grpSp>
        <p:nvGrpSpPr>
          <p:cNvPr id="18" name="Group 18"/>
          <p:cNvGrpSpPr/>
          <p:nvPr/>
        </p:nvGrpSpPr>
        <p:grpSpPr>
          <a:xfrm>
            <a:off x="391463" y="2442252"/>
            <a:ext cx="3470544" cy="3782639"/>
            <a:chOff x="0" y="0"/>
            <a:chExt cx="712454" cy="996251"/>
          </a:xfrm>
        </p:grpSpPr>
        <p:sp>
          <p:nvSpPr>
            <p:cNvPr id="19" name="Freeform 19"/>
            <p:cNvSpPr/>
            <p:nvPr/>
          </p:nvSpPr>
          <p:spPr>
            <a:xfrm>
              <a:off x="0" y="0"/>
              <a:ext cx="712454" cy="996251"/>
            </a:xfrm>
            <a:custGeom>
              <a:avLst/>
              <a:gdLst/>
              <a:ahLst/>
              <a:cxnLst/>
              <a:rect l="l" t="t" r="r" b="b"/>
              <a:pathLst>
                <a:path w="712454" h="996251">
                  <a:moveTo>
                    <a:pt x="0" y="0"/>
                  </a:moveTo>
                  <a:lnTo>
                    <a:pt x="712454" y="0"/>
                  </a:lnTo>
                  <a:lnTo>
                    <a:pt x="712454" y="996251"/>
                  </a:lnTo>
                  <a:lnTo>
                    <a:pt x="0" y="996251"/>
                  </a:lnTo>
                  <a:close/>
                </a:path>
              </a:pathLst>
            </a:custGeom>
            <a:solidFill>
              <a:srgbClr val="FFFFFF">
                <a:alpha val="40000"/>
              </a:srgbClr>
            </a:solidFill>
          </p:spPr>
          <p:txBody>
            <a:bodyPr/>
            <a:lstStyle/>
            <a:p>
              <a:endParaRPr lang="en-GB"/>
            </a:p>
          </p:txBody>
        </p:sp>
        <p:sp>
          <p:nvSpPr>
            <p:cNvPr id="20" name="TextBox 20"/>
            <p:cNvSpPr txBox="1"/>
            <p:nvPr/>
          </p:nvSpPr>
          <p:spPr>
            <a:xfrm>
              <a:off x="0" y="-47625"/>
              <a:ext cx="712454" cy="1043876"/>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7358816" y="1849395"/>
            <a:ext cx="3470544" cy="3782639"/>
            <a:chOff x="0" y="0"/>
            <a:chExt cx="712454" cy="996251"/>
          </a:xfrm>
        </p:grpSpPr>
        <p:sp>
          <p:nvSpPr>
            <p:cNvPr id="22" name="Freeform 22"/>
            <p:cNvSpPr/>
            <p:nvPr/>
          </p:nvSpPr>
          <p:spPr>
            <a:xfrm>
              <a:off x="0" y="0"/>
              <a:ext cx="712454" cy="996251"/>
            </a:xfrm>
            <a:custGeom>
              <a:avLst/>
              <a:gdLst/>
              <a:ahLst/>
              <a:cxnLst/>
              <a:rect l="l" t="t" r="r" b="b"/>
              <a:pathLst>
                <a:path w="712454" h="996251">
                  <a:moveTo>
                    <a:pt x="0" y="0"/>
                  </a:moveTo>
                  <a:lnTo>
                    <a:pt x="712454" y="0"/>
                  </a:lnTo>
                  <a:lnTo>
                    <a:pt x="712454" y="996251"/>
                  </a:lnTo>
                  <a:lnTo>
                    <a:pt x="0" y="996251"/>
                  </a:lnTo>
                  <a:close/>
                </a:path>
              </a:pathLst>
            </a:custGeom>
            <a:solidFill>
              <a:srgbClr val="FFFFFF">
                <a:alpha val="40000"/>
              </a:srgbClr>
            </a:solidFill>
          </p:spPr>
          <p:txBody>
            <a:bodyPr/>
            <a:lstStyle/>
            <a:p>
              <a:endParaRPr lang="en-GB"/>
            </a:p>
          </p:txBody>
        </p:sp>
        <p:sp>
          <p:nvSpPr>
            <p:cNvPr id="23" name="TextBox 23"/>
            <p:cNvSpPr txBox="1"/>
            <p:nvPr/>
          </p:nvSpPr>
          <p:spPr>
            <a:xfrm>
              <a:off x="0" y="-47625"/>
              <a:ext cx="712454" cy="1043876"/>
            </a:xfrm>
            <a:prstGeom prst="rect">
              <a:avLst/>
            </a:prstGeom>
          </p:spPr>
          <p:txBody>
            <a:bodyPr lIns="50800" tIns="50800" rIns="50800" bIns="50800" rtlCol="0" anchor="ctr"/>
            <a:lstStyle/>
            <a:p>
              <a:pPr algn="ctr">
                <a:lnSpc>
                  <a:spcPts val="3359"/>
                </a:lnSpc>
              </a:pPr>
              <a:endParaRPr/>
            </a:p>
          </p:txBody>
        </p:sp>
      </p:grpSp>
      <p:grpSp>
        <p:nvGrpSpPr>
          <p:cNvPr id="24" name="Group 24"/>
          <p:cNvGrpSpPr/>
          <p:nvPr/>
        </p:nvGrpSpPr>
        <p:grpSpPr>
          <a:xfrm>
            <a:off x="3888272" y="1849395"/>
            <a:ext cx="3470544" cy="3782639"/>
            <a:chOff x="0" y="0"/>
            <a:chExt cx="712454" cy="996251"/>
          </a:xfrm>
        </p:grpSpPr>
        <p:sp>
          <p:nvSpPr>
            <p:cNvPr id="25" name="Freeform 25"/>
            <p:cNvSpPr/>
            <p:nvPr/>
          </p:nvSpPr>
          <p:spPr>
            <a:xfrm>
              <a:off x="0" y="0"/>
              <a:ext cx="712454" cy="996251"/>
            </a:xfrm>
            <a:custGeom>
              <a:avLst/>
              <a:gdLst/>
              <a:ahLst/>
              <a:cxnLst/>
              <a:rect l="l" t="t" r="r" b="b"/>
              <a:pathLst>
                <a:path w="712454" h="996251">
                  <a:moveTo>
                    <a:pt x="0" y="0"/>
                  </a:moveTo>
                  <a:lnTo>
                    <a:pt x="712454" y="0"/>
                  </a:lnTo>
                  <a:lnTo>
                    <a:pt x="712454" y="996251"/>
                  </a:lnTo>
                  <a:lnTo>
                    <a:pt x="0" y="996251"/>
                  </a:lnTo>
                  <a:close/>
                </a:path>
              </a:pathLst>
            </a:custGeom>
            <a:solidFill>
              <a:srgbClr val="FFFFFF">
                <a:alpha val="19608"/>
              </a:srgbClr>
            </a:solidFill>
          </p:spPr>
          <p:txBody>
            <a:bodyPr/>
            <a:lstStyle/>
            <a:p>
              <a:endParaRPr lang="en-GB"/>
            </a:p>
          </p:txBody>
        </p:sp>
        <p:sp>
          <p:nvSpPr>
            <p:cNvPr id="26" name="TextBox 26"/>
            <p:cNvSpPr txBox="1"/>
            <p:nvPr/>
          </p:nvSpPr>
          <p:spPr>
            <a:xfrm>
              <a:off x="0" y="-47625"/>
              <a:ext cx="712454" cy="1043876"/>
            </a:xfrm>
            <a:prstGeom prst="rect">
              <a:avLst/>
            </a:prstGeom>
          </p:spPr>
          <p:txBody>
            <a:bodyPr lIns="50800" tIns="50800" rIns="50800" bIns="50800" rtlCol="0" anchor="ctr"/>
            <a:lstStyle/>
            <a:p>
              <a:pPr algn="ctr">
                <a:lnSpc>
                  <a:spcPts val="3359"/>
                </a:lnSpc>
              </a:pPr>
              <a:endParaRPr/>
            </a:p>
          </p:txBody>
        </p:sp>
      </p:grpSp>
      <p:grpSp>
        <p:nvGrpSpPr>
          <p:cNvPr id="27" name="Group 27"/>
          <p:cNvGrpSpPr/>
          <p:nvPr/>
        </p:nvGrpSpPr>
        <p:grpSpPr>
          <a:xfrm>
            <a:off x="10829361" y="1849395"/>
            <a:ext cx="3470544" cy="3782639"/>
            <a:chOff x="0" y="0"/>
            <a:chExt cx="712454" cy="996251"/>
          </a:xfrm>
        </p:grpSpPr>
        <p:sp>
          <p:nvSpPr>
            <p:cNvPr id="28" name="Freeform 28"/>
            <p:cNvSpPr/>
            <p:nvPr/>
          </p:nvSpPr>
          <p:spPr>
            <a:xfrm>
              <a:off x="0" y="0"/>
              <a:ext cx="712454" cy="996251"/>
            </a:xfrm>
            <a:custGeom>
              <a:avLst/>
              <a:gdLst/>
              <a:ahLst/>
              <a:cxnLst/>
              <a:rect l="l" t="t" r="r" b="b"/>
              <a:pathLst>
                <a:path w="712454" h="996251">
                  <a:moveTo>
                    <a:pt x="0" y="0"/>
                  </a:moveTo>
                  <a:lnTo>
                    <a:pt x="712454" y="0"/>
                  </a:lnTo>
                  <a:lnTo>
                    <a:pt x="712454" y="996251"/>
                  </a:lnTo>
                  <a:lnTo>
                    <a:pt x="0" y="996251"/>
                  </a:lnTo>
                  <a:close/>
                </a:path>
              </a:pathLst>
            </a:custGeom>
            <a:solidFill>
              <a:srgbClr val="FFFFFF">
                <a:alpha val="19608"/>
              </a:srgbClr>
            </a:solidFill>
          </p:spPr>
          <p:txBody>
            <a:bodyPr/>
            <a:lstStyle/>
            <a:p>
              <a:endParaRPr lang="en-GB"/>
            </a:p>
          </p:txBody>
        </p:sp>
        <p:sp>
          <p:nvSpPr>
            <p:cNvPr id="29" name="TextBox 29"/>
            <p:cNvSpPr txBox="1"/>
            <p:nvPr/>
          </p:nvSpPr>
          <p:spPr>
            <a:xfrm>
              <a:off x="0" y="-47625"/>
              <a:ext cx="712454" cy="1043876"/>
            </a:xfrm>
            <a:prstGeom prst="rect">
              <a:avLst/>
            </a:prstGeom>
          </p:spPr>
          <p:txBody>
            <a:bodyPr lIns="50800" tIns="50800" rIns="50800" bIns="50800" rtlCol="0" anchor="ctr"/>
            <a:lstStyle/>
            <a:p>
              <a:pPr algn="ctr">
                <a:lnSpc>
                  <a:spcPts val="3359"/>
                </a:lnSpc>
              </a:pPr>
              <a:endParaRPr/>
            </a:p>
          </p:txBody>
        </p:sp>
      </p:grpSp>
      <p:grpSp>
        <p:nvGrpSpPr>
          <p:cNvPr id="30" name="Group 30"/>
          <p:cNvGrpSpPr/>
          <p:nvPr/>
        </p:nvGrpSpPr>
        <p:grpSpPr>
          <a:xfrm>
            <a:off x="14299905" y="1849395"/>
            <a:ext cx="3470544" cy="3782639"/>
            <a:chOff x="0" y="0"/>
            <a:chExt cx="712454" cy="996251"/>
          </a:xfrm>
        </p:grpSpPr>
        <p:sp>
          <p:nvSpPr>
            <p:cNvPr id="31" name="Freeform 31"/>
            <p:cNvSpPr/>
            <p:nvPr/>
          </p:nvSpPr>
          <p:spPr>
            <a:xfrm>
              <a:off x="0" y="0"/>
              <a:ext cx="712454" cy="996251"/>
            </a:xfrm>
            <a:custGeom>
              <a:avLst/>
              <a:gdLst/>
              <a:ahLst/>
              <a:cxnLst/>
              <a:rect l="l" t="t" r="r" b="b"/>
              <a:pathLst>
                <a:path w="712454" h="996251">
                  <a:moveTo>
                    <a:pt x="0" y="0"/>
                  </a:moveTo>
                  <a:lnTo>
                    <a:pt x="712454" y="0"/>
                  </a:lnTo>
                  <a:lnTo>
                    <a:pt x="712454" y="996251"/>
                  </a:lnTo>
                  <a:lnTo>
                    <a:pt x="0" y="996251"/>
                  </a:lnTo>
                  <a:close/>
                </a:path>
              </a:pathLst>
            </a:custGeom>
            <a:solidFill>
              <a:srgbClr val="FFFFFF">
                <a:alpha val="40000"/>
              </a:srgbClr>
            </a:solidFill>
          </p:spPr>
          <p:txBody>
            <a:bodyPr/>
            <a:lstStyle/>
            <a:p>
              <a:endParaRPr lang="en-GB"/>
            </a:p>
          </p:txBody>
        </p:sp>
        <p:sp>
          <p:nvSpPr>
            <p:cNvPr id="32" name="TextBox 32"/>
            <p:cNvSpPr txBox="1"/>
            <p:nvPr/>
          </p:nvSpPr>
          <p:spPr>
            <a:xfrm>
              <a:off x="0" y="-47625"/>
              <a:ext cx="712454" cy="1043876"/>
            </a:xfrm>
            <a:prstGeom prst="rect">
              <a:avLst/>
            </a:prstGeom>
          </p:spPr>
          <p:txBody>
            <a:bodyPr lIns="50800" tIns="50800" rIns="50800" bIns="50800" rtlCol="0" anchor="ctr"/>
            <a:lstStyle/>
            <a:p>
              <a:pPr algn="ctr">
                <a:lnSpc>
                  <a:spcPts val="3359"/>
                </a:lnSpc>
              </a:pPr>
              <a:endParaRPr/>
            </a:p>
          </p:txBody>
        </p:sp>
      </p:grpSp>
      <p:grpSp>
        <p:nvGrpSpPr>
          <p:cNvPr id="33" name="Group 33"/>
          <p:cNvGrpSpPr/>
          <p:nvPr/>
        </p:nvGrpSpPr>
        <p:grpSpPr>
          <a:xfrm rot="5400000">
            <a:off x="3729716" y="1239080"/>
            <a:ext cx="667128" cy="374456"/>
            <a:chOff x="0" y="0"/>
            <a:chExt cx="812800" cy="355600"/>
          </a:xfrm>
        </p:grpSpPr>
        <p:sp>
          <p:nvSpPr>
            <p:cNvPr id="34" name="Freeform 34"/>
            <p:cNvSpPr/>
            <p:nvPr/>
          </p:nvSpPr>
          <p:spPr>
            <a:xfrm>
              <a:off x="0" y="0"/>
              <a:ext cx="812800" cy="355600"/>
            </a:xfrm>
            <a:custGeom>
              <a:avLst/>
              <a:gdLst/>
              <a:ahLst/>
              <a:cxnLst/>
              <a:rect l="l" t="t" r="r" b="b"/>
              <a:pathLst>
                <a:path w="812800" h="355600">
                  <a:moveTo>
                    <a:pt x="406400" y="0"/>
                  </a:moveTo>
                  <a:lnTo>
                    <a:pt x="812800" y="355600"/>
                  </a:lnTo>
                  <a:lnTo>
                    <a:pt x="0" y="355600"/>
                  </a:lnTo>
                  <a:lnTo>
                    <a:pt x="406400" y="0"/>
                  </a:lnTo>
                  <a:close/>
                </a:path>
              </a:pathLst>
            </a:custGeom>
            <a:solidFill>
              <a:srgbClr val="93B1B2"/>
            </a:solidFill>
          </p:spPr>
          <p:txBody>
            <a:bodyPr/>
            <a:lstStyle/>
            <a:p>
              <a:endParaRPr lang="en-GB"/>
            </a:p>
          </p:txBody>
        </p:sp>
        <p:sp>
          <p:nvSpPr>
            <p:cNvPr id="35" name="TextBox 35"/>
            <p:cNvSpPr txBox="1"/>
            <p:nvPr/>
          </p:nvSpPr>
          <p:spPr>
            <a:xfrm>
              <a:off x="127000" y="117475"/>
              <a:ext cx="558800" cy="212725"/>
            </a:xfrm>
            <a:prstGeom prst="rect">
              <a:avLst/>
            </a:prstGeom>
          </p:spPr>
          <p:txBody>
            <a:bodyPr lIns="50800" tIns="50800" rIns="50800" bIns="50800" rtlCol="0" anchor="ctr"/>
            <a:lstStyle/>
            <a:p>
              <a:pPr algn="ctr">
                <a:lnSpc>
                  <a:spcPts val="3359"/>
                </a:lnSpc>
              </a:pPr>
              <a:endParaRPr/>
            </a:p>
          </p:txBody>
        </p:sp>
      </p:grpSp>
      <p:grpSp>
        <p:nvGrpSpPr>
          <p:cNvPr id="36" name="Group 36"/>
          <p:cNvGrpSpPr/>
          <p:nvPr/>
        </p:nvGrpSpPr>
        <p:grpSpPr>
          <a:xfrm rot="5400000">
            <a:off x="7205268" y="1239080"/>
            <a:ext cx="667128" cy="374456"/>
            <a:chOff x="0" y="0"/>
            <a:chExt cx="812800" cy="355600"/>
          </a:xfrm>
        </p:grpSpPr>
        <p:sp>
          <p:nvSpPr>
            <p:cNvPr id="37" name="Freeform 37"/>
            <p:cNvSpPr/>
            <p:nvPr/>
          </p:nvSpPr>
          <p:spPr>
            <a:xfrm>
              <a:off x="0" y="0"/>
              <a:ext cx="812800" cy="355600"/>
            </a:xfrm>
            <a:custGeom>
              <a:avLst/>
              <a:gdLst/>
              <a:ahLst/>
              <a:cxnLst/>
              <a:rect l="l" t="t" r="r" b="b"/>
              <a:pathLst>
                <a:path w="812800" h="355600">
                  <a:moveTo>
                    <a:pt x="406400" y="0"/>
                  </a:moveTo>
                  <a:lnTo>
                    <a:pt x="812800" y="355600"/>
                  </a:lnTo>
                  <a:lnTo>
                    <a:pt x="0" y="355600"/>
                  </a:lnTo>
                  <a:lnTo>
                    <a:pt x="406400" y="0"/>
                  </a:lnTo>
                  <a:close/>
                </a:path>
              </a:pathLst>
            </a:custGeom>
            <a:solidFill>
              <a:srgbClr val="9AC4AB"/>
            </a:solidFill>
          </p:spPr>
          <p:txBody>
            <a:bodyPr/>
            <a:lstStyle/>
            <a:p>
              <a:endParaRPr lang="en-GB"/>
            </a:p>
          </p:txBody>
        </p:sp>
        <p:sp>
          <p:nvSpPr>
            <p:cNvPr id="38" name="TextBox 38"/>
            <p:cNvSpPr txBox="1"/>
            <p:nvPr/>
          </p:nvSpPr>
          <p:spPr>
            <a:xfrm>
              <a:off x="127000" y="117475"/>
              <a:ext cx="558800" cy="212725"/>
            </a:xfrm>
            <a:prstGeom prst="rect">
              <a:avLst/>
            </a:prstGeom>
          </p:spPr>
          <p:txBody>
            <a:bodyPr lIns="50800" tIns="50800" rIns="50800" bIns="50800" rtlCol="0" anchor="ctr"/>
            <a:lstStyle/>
            <a:p>
              <a:pPr algn="ctr">
                <a:lnSpc>
                  <a:spcPts val="3359"/>
                </a:lnSpc>
              </a:pPr>
              <a:endParaRPr/>
            </a:p>
          </p:txBody>
        </p:sp>
      </p:grpSp>
      <p:grpSp>
        <p:nvGrpSpPr>
          <p:cNvPr id="39" name="Group 39"/>
          <p:cNvGrpSpPr/>
          <p:nvPr/>
        </p:nvGrpSpPr>
        <p:grpSpPr>
          <a:xfrm rot="5400000">
            <a:off x="10675812" y="1239080"/>
            <a:ext cx="667128" cy="374456"/>
            <a:chOff x="0" y="0"/>
            <a:chExt cx="812800" cy="355600"/>
          </a:xfrm>
        </p:grpSpPr>
        <p:sp>
          <p:nvSpPr>
            <p:cNvPr id="40" name="Freeform 40"/>
            <p:cNvSpPr/>
            <p:nvPr/>
          </p:nvSpPr>
          <p:spPr>
            <a:xfrm>
              <a:off x="0" y="0"/>
              <a:ext cx="812800" cy="355600"/>
            </a:xfrm>
            <a:custGeom>
              <a:avLst/>
              <a:gdLst/>
              <a:ahLst/>
              <a:cxnLst/>
              <a:rect l="l" t="t" r="r" b="b"/>
              <a:pathLst>
                <a:path w="812800" h="355600">
                  <a:moveTo>
                    <a:pt x="406400" y="0"/>
                  </a:moveTo>
                  <a:lnTo>
                    <a:pt x="812800" y="355600"/>
                  </a:lnTo>
                  <a:lnTo>
                    <a:pt x="0" y="355600"/>
                  </a:lnTo>
                  <a:lnTo>
                    <a:pt x="406400" y="0"/>
                  </a:lnTo>
                  <a:close/>
                </a:path>
              </a:pathLst>
            </a:custGeom>
            <a:solidFill>
              <a:srgbClr val="5F8883"/>
            </a:solidFill>
          </p:spPr>
          <p:txBody>
            <a:bodyPr/>
            <a:lstStyle/>
            <a:p>
              <a:endParaRPr lang="en-GB"/>
            </a:p>
          </p:txBody>
        </p:sp>
        <p:sp>
          <p:nvSpPr>
            <p:cNvPr id="41" name="TextBox 41"/>
            <p:cNvSpPr txBox="1"/>
            <p:nvPr/>
          </p:nvSpPr>
          <p:spPr>
            <a:xfrm>
              <a:off x="127000" y="117475"/>
              <a:ext cx="558800" cy="212725"/>
            </a:xfrm>
            <a:prstGeom prst="rect">
              <a:avLst/>
            </a:prstGeom>
          </p:spPr>
          <p:txBody>
            <a:bodyPr lIns="50800" tIns="50800" rIns="50800" bIns="50800" rtlCol="0" anchor="ctr"/>
            <a:lstStyle/>
            <a:p>
              <a:pPr algn="ctr">
                <a:lnSpc>
                  <a:spcPts val="3359"/>
                </a:lnSpc>
              </a:pPr>
              <a:endParaRPr/>
            </a:p>
          </p:txBody>
        </p:sp>
      </p:grpSp>
      <p:grpSp>
        <p:nvGrpSpPr>
          <p:cNvPr id="42" name="Group 42"/>
          <p:cNvGrpSpPr/>
          <p:nvPr/>
        </p:nvGrpSpPr>
        <p:grpSpPr>
          <a:xfrm rot="5400000">
            <a:off x="14146356" y="1239080"/>
            <a:ext cx="667128" cy="374456"/>
            <a:chOff x="0" y="0"/>
            <a:chExt cx="812800" cy="355600"/>
          </a:xfrm>
        </p:grpSpPr>
        <p:sp>
          <p:nvSpPr>
            <p:cNvPr id="43" name="Freeform 43"/>
            <p:cNvSpPr/>
            <p:nvPr/>
          </p:nvSpPr>
          <p:spPr>
            <a:xfrm>
              <a:off x="0" y="0"/>
              <a:ext cx="812800" cy="355600"/>
            </a:xfrm>
            <a:custGeom>
              <a:avLst/>
              <a:gdLst/>
              <a:ahLst/>
              <a:cxnLst/>
              <a:rect l="l" t="t" r="r" b="b"/>
              <a:pathLst>
                <a:path w="812800" h="355600">
                  <a:moveTo>
                    <a:pt x="406400" y="0"/>
                  </a:moveTo>
                  <a:lnTo>
                    <a:pt x="812800" y="355600"/>
                  </a:lnTo>
                  <a:lnTo>
                    <a:pt x="0" y="355600"/>
                  </a:lnTo>
                  <a:lnTo>
                    <a:pt x="406400" y="0"/>
                  </a:lnTo>
                  <a:close/>
                </a:path>
              </a:pathLst>
            </a:custGeom>
            <a:solidFill>
              <a:srgbClr val="4E7C7D"/>
            </a:solidFill>
          </p:spPr>
          <p:txBody>
            <a:bodyPr/>
            <a:lstStyle/>
            <a:p>
              <a:endParaRPr lang="en-GB"/>
            </a:p>
          </p:txBody>
        </p:sp>
        <p:sp>
          <p:nvSpPr>
            <p:cNvPr id="44" name="TextBox 44"/>
            <p:cNvSpPr txBox="1"/>
            <p:nvPr/>
          </p:nvSpPr>
          <p:spPr>
            <a:xfrm>
              <a:off x="127000" y="117475"/>
              <a:ext cx="558800" cy="212725"/>
            </a:xfrm>
            <a:prstGeom prst="rect">
              <a:avLst/>
            </a:prstGeom>
          </p:spPr>
          <p:txBody>
            <a:bodyPr lIns="50800" tIns="50800" rIns="50800" bIns="50800" rtlCol="0" anchor="ctr"/>
            <a:lstStyle/>
            <a:p>
              <a:pPr algn="ctr">
                <a:lnSpc>
                  <a:spcPts val="3359"/>
                </a:lnSpc>
              </a:pPr>
              <a:endParaRPr/>
            </a:p>
          </p:txBody>
        </p:sp>
      </p:grpSp>
      <p:sp>
        <p:nvSpPr>
          <p:cNvPr id="47" name="TextBox 47"/>
          <p:cNvSpPr txBox="1"/>
          <p:nvPr/>
        </p:nvSpPr>
        <p:spPr>
          <a:xfrm>
            <a:off x="1060393" y="1192448"/>
            <a:ext cx="2185214" cy="405765"/>
          </a:xfrm>
          <a:prstGeom prst="rect">
            <a:avLst/>
          </a:prstGeom>
        </p:spPr>
        <p:txBody>
          <a:bodyPr lIns="0" tIns="0" rIns="0" bIns="0" rtlCol="0" anchor="t">
            <a:spAutoFit/>
          </a:bodyPr>
          <a:lstStyle/>
          <a:p>
            <a:pPr algn="ctr">
              <a:lnSpc>
                <a:spcPts val="3359"/>
              </a:lnSpc>
            </a:pPr>
            <a:r>
              <a:rPr lang="en-US" sz="2400" b="1">
                <a:solidFill>
                  <a:srgbClr val="FFFFFF"/>
                </a:solidFill>
                <a:latin typeface="Be Vietnam Ultra-Bold"/>
                <a:ea typeface="Be Vietnam Ultra-Bold"/>
                <a:cs typeface="Be Vietnam Ultra-Bold"/>
                <a:sym typeface="Be Vietnam Ultra-Bold"/>
              </a:rPr>
              <a:t> 1</a:t>
            </a:r>
          </a:p>
        </p:txBody>
      </p:sp>
      <p:sp>
        <p:nvSpPr>
          <p:cNvPr id="48" name="TextBox 48"/>
          <p:cNvSpPr txBox="1"/>
          <p:nvPr/>
        </p:nvSpPr>
        <p:spPr>
          <a:xfrm>
            <a:off x="4530937" y="1192448"/>
            <a:ext cx="2185214" cy="405765"/>
          </a:xfrm>
          <a:prstGeom prst="rect">
            <a:avLst/>
          </a:prstGeom>
        </p:spPr>
        <p:txBody>
          <a:bodyPr lIns="0" tIns="0" rIns="0" bIns="0" rtlCol="0" anchor="t">
            <a:spAutoFit/>
          </a:bodyPr>
          <a:lstStyle/>
          <a:p>
            <a:pPr algn="ctr">
              <a:lnSpc>
                <a:spcPts val="3359"/>
              </a:lnSpc>
            </a:pPr>
            <a:r>
              <a:rPr lang="en-US" sz="2400" b="1">
                <a:solidFill>
                  <a:srgbClr val="FFFFFF"/>
                </a:solidFill>
                <a:latin typeface="Be Vietnam Ultra-Bold"/>
                <a:ea typeface="Be Vietnam Ultra-Bold"/>
                <a:cs typeface="Be Vietnam Ultra-Bold"/>
                <a:sym typeface="Be Vietnam Ultra-Bold"/>
              </a:rPr>
              <a:t>2</a:t>
            </a:r>
          </a:p>
        </p:txBody>
      </p:sp>
      <p:sp>
        <p:nvSpPr>
          <p:cNvPr id="49" name="TextBox 49"/>
          <p:cNvSpPr txBox="1"/>
          <p:nvPr/>
        </p:nvSpPr>
        <p:spPr>
          <a:xfrm>
            <a:off x="801651" y="2039377"/>
            <a:ext cx="2695574" cy="2863669"/>
          </a:xfrm>
          <a:prstGeom prst="rect">
            <a:avLst/>
          </a:prstGeom>
        </p:spPr>
        <p:txBody>
          <a:bodyPr lIns="0" tIns="0" rIns="0" bIns="0" rtlCol="0" anchor="t">
            <a:spAutoFit/>
          </a:bodyPr>
          <a:lstStyle/>
          <a:p>
            <a:pPr algn="ctr">
              <a:lnSpc>
                <a:spcPts val="2520"/>
              </a:lnSpc>
            </a:pPr>
            <a:r>
              <a:rPr lang="en-US" sz="2100" dirty="0">
                <a:solidFill>
                  <a:srgbClr val="1E2D4F"/>
                </a:solidFill>
                <a:latin typeface="Inter"/>
                <a:ea typeface="Inter"/>
                <a:cs typeface="Inter"/>
                <a:sym typeface="Inter"/>
              </a:rPr>
              <a:t>To replace the current systems used for logging and managing customer feedback (DASH and Open Housing) with a single, easy-to-use, streamlined solution  </a:t>
            </a:r>
          </a:p>
          <a:p>
            <a:pPr algn="ctr">
              <a:lnSpc>
                <a:spcPts val="2520"/>
              </a:lnSpc>
            </a:pPr>
            <a:endParaRPr lang="en-US" sz="2100" dirty="0">
              <a:solidFill>
                <a:srgbClr val="1E2D4F"/>
              </a:solidFill>
              <a:latin typeface="Inter"/>
              <a:ea typeface="Inter"/>
              <a:cs typeface="Inter"/>
              <a:sym typeface="Inter"/>
            </a:endParaRPr>
          </a:p>
        </p:txBody>
      </p:sp>
      <p:sp>
        <p:nvSpPr>
          <p:cNvPr id="50" name="TextBox 50"/>
          <p:cNvSpPr txBox="1"/>
          <p:nvPr/>
        </p:nvSpPr>
        <p:spPr>
          <a:xfrm>
            <a:off x="7725423" y="2039377"/>
            <a:ext cx="3075846" cy="3184270"/>
          </a:xfrm>
          <a:prstGeom prst="rect">
            <a:avLst/>
          </a:prstGeom>
        </p:spPr>
        <p:txBody>
          <a:bodyPr lIns="0" tIns="0" rIns="0" bIns="0" rtlCol="0" anchor="t">
            <a:spAutoFit/>
          </a:bodyPr>
          <a:lstStyle/>
          <a:p>
            <a:pPr algn="ctr">
              <a:lnSpc>
                <a:spcPts val="2520"/>
              </a:lnSpc>
            </a:pPr>
            <a:r>
              <a:rPr lang="en-US" sz="2100">
                <a:solidFill>
                  <a:srgbClr val="1E2D4F"/>
                </a:solidFill>
                <a:latin typeface="Inter"/>
                <a:ea typeface="Inter"/>
                <a:cs typeface="Inter"/>
                <a:sym typeface="Inter"/>
              </a:rPr>
              <a:t>Learning from Positive Feedback</a:t>
            </a:r>
          </a:p>
          <a:p>
            <a:pPr algn="ctr">
              <a:lnSpc>
                <a:spcPts val="2520"/>
              </a:lnSpc>
            </a:pPr>
            <a:r>
              <a:rPr lang="en-US" sz="2100">
                <a:solidFill>
                  <a:srgbClr val="1E2D4F"/>
                </a:solidFill>
                <a:latin typeface="Inter"/>
                <a:ea typeface="Inter"/>
                <a:cs typeface="Inter"/>
                <a:sym typeface="Inter"/>
              </a:rPr>
              <a:t> Recognising and learning from compliments is an important part of continuous improvement, helping to build on strengths and an opportunity to share good practice.</a:t>
            </a:r>
          </a:p>
        </p:txBody>
      </p:sp>
      <p:sp>
        <p:nvSpPr>
          <p:cNvPr id="51" name="TextBox 51"/>
          <p:cNvSpPr txBox="1"/>
          <p:nvPr/>
        </p:nvSpPr>
        <p:spPr>
          <a:xfrm>
            <a:off x="4250508" y="2039377"/>
            <a:ext cx="2695574" cy="2543068"/>
          </a:xfrm>
          <a:prstGeom prst="rect">
            <a:avLst/>
          </a:prstGeom>
        </p:spPr>
        <p:txBody>
          <a:bodyPr lIns="0" tIns="0" rIns="0" bIns="0" rtlCol="0" anchor="t">
            <a:spAutoFit/>
          </a:bodyPr>
          <a:lstStyle/>
          <a:p>
            <a:pPr algn="ctr">
              <a:lnSpc>
                <a:spcPts val="2520"/>
              </a:lnSpc>
            </a:pPr>
            <a:r>
              <a:rPr lang="en-US" sz="2100">
                <a:solidFill>
                  <a:srgbClr val="1E2D4F"/>
                </a:solidFill>
                <a:latin typeface="Inter"/>
                <a:ea typeface="Inter"/>
                <a:cs typeface="Inter"/>
                <a:sym typeface="Inter"/>
              </a:rPr>
              <a:t>Stage 1 and Stage 2 complaints will be treated as a priority and responded to within the required timeframes - increase SLT ownership</a:t>
            </a:r>
          </a:p>
          <a:p>
            <a:pPr algn="ctr">
              <a:lnSpc>
                <a:spcPts val="2520"/>
              </a:lnSpc>
            </a:pPr>
            <a:endParaRPr lang="en-US" sz="2100">
              <a:solidFill>
                <a:srgbClr val="1E2D4F"/>
              </a:solidFill>
              <a:latin typeface="Inter"/>
              <a:ea typeface="Inter"/>
              <a:cs typeface="Inter"/>
              <a:sym typeface="Inter"/>
            </a:endParaRPr>
          </a:p>
        </p:txBody>
      </p:sp>
      <p:sp>
        <p:nvSpPr>
          <p:cNvPr id="52" name="TextBox 52"/>
          <p:cNvSpPr txBox="1"/>
          <p:nvPr/>
        </p:nvSpPr>
        <p:spPr>
          <a:xfrm>
            <a:off x="11196604" y="2039377"/>
            <a:ext cx="2695574" cy="3504870"/>
          </a:xfrm>
          <a:prstGeom prst="rect">
            <a:avLst/>
          </a:prstGeom>
        </p:spPr>
        <p:txBody>
          <a:bodyPr lIns="0" tIns="0" rIns="0" bIns="0" rtlCol="0" anchor="t">
            <a:spAutoFit/>
          </a:bodyPr>
          <a:lstStyle/>
          <a:p>
            <a:pPr algn="ctr">
              <a:lnSpc>
                <a:spcPts val="2520"/>
              </a:lnSpc>
            </a:pPr>
            <a:r>
              <a:rPr lang="en-US" sz="2100">
                <a:solidFill>
                  <a:srgbClr val="1E2D4F"/>
                </a:solidFill>
                <a:latin typeface="Inter"/>
                <a:ea typeface="Inter"/>
                <a:cs typeface="Inter"/>
                <a:sym typeface="Inter"/>
              </a:rPr>
              <a:t>Ensure good communication through timely acknowledgement of complaints with responses that demonstrate empathy, use an appropriate tone, and are person-centred</a:t>
            </a:r>
          </a:p>
          <a:p>
            <a:pPr algn="ctr">
              <a:lnSpc>
                <a:spcPts val="2520"/>
              </a:lnSpc>
            </a:pPr>
            <a:endParaRPr lang="en-US" sz="2100">
              <a:solidFill>
                <a:srgbClr val="1E2D4F"/>
              </a:solidFill>
              <a:latin typeface="Inter"/>
              <a:ea typeface="Inter"/>
              <a:cs typeface="Inter"/>
              <a:sym typeface="Inter"/>
            </a:endParaRPr>
          </a:p>
        </p:txBody>
      </p:sp>
      <p:sp>
        <p:nvSpPr>
          <p:cNvPr id="53" name="TextBox 53"/>
          <p:cNvSpPr txBox="1"/>
          <p:nvPr/>
        </p:nvSpPr>
        <p:spPr>
          <a:xfrm>
            <a:off x="14690952" y="2039377"/>
            <a:ext cx="2695574" cy="2863669"/>
          </a:xfrm>
          <a:prstGeom prst="rect">
            <a:avLst/>
          </a:prstGeom>
        </p:spPr>
        <p:txBody>
          <a:bodyPr lIns="0" tIns="0" rIns="0" bIns="0" rtlCol="0" anchor="t">
            <a:spAutoFit/>
          </a:bodyPr>
          <a:lstStyle/>
          <a:p>
            <a:pPr algn="ctr">
              <a:lnSpc>
                <a:spcPts val="2520"/>
              </a:lnSpc>
            </a:pPr>
            <a:r>
              <a:rPr lang="en-US" sz="2100">
                <a:solidFill>
                  <a:srgbClr val="1E2D4F"/>
                </a:solidFill>
                <a:latin typeface="Inter"/>
                <a:ea typeface="Inter"/>
                <a:cs typeface="Inter"/>
                <a:sym typeface="Inter"/>
              </a:rPr>
              <a:t>All Directorates are responsible for capturing and applying lessons learned, helping to embed a culture of continuous improvement across the organisation.</a:t>
            </a:r>
          </a:p>
          <a:p>
            <a:pPr algn="ctr">
              <a:lnSpc>
                <a:spcPts val="2520"/>
              </a:lnSpc>
            </a:pPr>
            <a:endParaRPr lang="en-US" sz="2100">
              <a:solidFill>
                <a:srgbClr val="1E2D4F"/>
              </a:solidFill>
              <a:latin typeface="Inter"/>
              <a:ea typeface="Inter"/>
              <a:cs typeface="Inter"/>
              <a:sym typeface="Inter"/>
            </a:endParaRPr>
          </a:p>
        </p:txBody>
      </p:sp>
      <p:sp>
        <p:nvSpPr>
          <p:cNvPr id="54" name="TextBox 54"/>
          <p:cNvSpPr txBox="1"/>
          <p:nvPr/>
        </p:nvSpPr>
        <p:spPr>
          <a:xfrm>
            <a:off x="8001481" y="1192448"/>
            <a:ext cx="2185214" cy="405765"/>
          </a:xfrm>
          <a:prstGeom prst="rect">
            <a:avLst/>
          </a:prstGeom>
        </p:spPr>
        <p:txBody>
          <a:bodyPr lIns="0" tIns="0" rIns="0" bIns="0" rtlCol="0" anchor="t">
            <a:spAutoFit/>
          </a:bodyPr>
          <a:lstStyle/>
          <a:p>
            <a:pPr algn="ctr">
              <a:lnSpc>
                <a:spcPts val="3359"/>
              </a:lnSpc>
            </a:pPr>
            <a:r>
              <a:rPr lang="en-US" sz="2400" b="1">
                <a:solidFill>
                  <a:srgbClr val="FFFFFF"/>
                </a:solidFill>
                <a:latin typeface="Be Vietnam Ultra-Bold"/>
                <a:ea typeface="Be Vietnam Ultra-Bold"/>
                <a:cs typeface="Be Vietnam Ultra-Bold"/>
                <a:sym typeface="Be Vietnam Ultra-Bold"/>
              </a:rPr>
              <a:t>3</a:t>
            </a:r>
          </a:p>
        </p:txBody>
      </p:sp>
      <p:sp>
        <p:nvSpPr>
          <p:cNvPr id="55" name="TextBox 55"/>
          <p:cNvSpPr txBox="1"/>
          <p:nvPr/>
        </p:nvSpPr>
        <p:spPr>
          <a:xfrm>
            <a:off x="11472025" y="1192448"/>
            <a:ext cx="2185214" cy="405765"/>
          </a:xfrm>
          <a:prstGeom prst="rect">
            <a:avLst/>
          </a:prstGeom>
        </p:spPr>
        <p:txBody>
          <a:bodyPr lIns="0" tIns="0" rIns="0" bIns="0" rtlCol="0" anchor="t">
            <a:spAutoFit/>
          </a:bodyPr>
          <a:lstStyle/>
          <a:p>
            <a:pPr algn="ctr">
              <a:lnSpc>
                <a:spcPts val="3359"/>
              </a:lnSpc>
            </a:pPr>
            <a:r>
              <a:rPr lang="en-US" sz="2400" b="1">
                <a:solidFill>
                  <a:srgbClr val="FFFFFF"/>
                </a:solidFill>
                <a:latin typeface="Be Vietnam Ultra-Bold"/>
                <a:ea typeface="Be Vietnam Ultra-Bold"/>
                <a:cs typeface="Be Vietnam Ultra-Bold"/>
                <a:sym typeface="Be Vietnam Ultra-Bold"/>
              </a:rPr>
              <a:t>4</a:t>
            </a:r>
          </a:p>
        </p:txBody>
      </p:sp>
      <p:sp>
        <p:nvSpPr>
          <p:cNvPr id="56" name="TextBox 56"/>
          <p:cNvSpPr txBox="1"/>
          <p:nvPr/>
        </p:nvSpPr>
        <p:spPr>
          <a:xfrm>
            <a:off x="14942569" y="1192448"/>
            <a:ext cx="2185214" cy="405765"/>
          </a:xfrm>
          <a:prstGeom prst="rect">
            <a:avLst/>
          </a:prstGeom>
        </p:spPr>
        <p:txBody>
          <a:bodyPr lIns="0" tIns="0" rIns="0" bIns="0" rtlCol="0" anchor="t">
            <a:spAutoFit/>
          </a:bodyPr>
          <a:lstStyle/>
          <a:p>
            <a:pPr algn="ctr">
              <a:lnSpc>
                <a:spcPts val="3359"/>
              </a:lnSpc>
            </a:pPr>
            <a:r>
              <a:rPr lang="en-US" sz="2400" b="1">
                <a:solidFill>
                  <a:srgbClr val="FFFFFF"/>
                </a:solidFill>
                <a:latin typeface="Be Vietnam Ultra-Bold"/>
                <a:ea typeface="Be Vietnam Ultra-Bold"/>
                <a:cs typeface="Be Vietnam Ultra-Bold"/>
                <a:sym typeface="Be Vietnam Ultra-Bold"/>
              </a:rPr>
              <a:t>5</a:t>
            </a:r>
          </a:p>
        </p:txBody>
      </p:sp>
      <p:grpSp>
        <p:nvGrpSpPr>
          <p:cNvPr id="72" name="Group 72"/>
          <p:cNvGrpSpPr/>
          <p:nvPr/>
        </p:nvGrpSpPr>
        <p:grpSpPr>
          <a:xfrm>
            <a:off x="396849" y="6735557"/>
            <a:ext cx="3470544" cy="3782639"/>
            <a:chOff x="0" y="0"/>
            <a:chExt cx="712454" cy="996251"/>
          </a:xfrm>
        </p:grpSpPr>
        <p:sp>
          <p:nvSpPr>
            <p:cNvPr id="73" name="Freeform 73"/>
            <p:cNvSpPr/>
            <p:nvPr/>
          </p:nvSpPr>
          <p:spPr>
            <a:xfrm>
              <a:off x="0" y="0"/>
              <a:ext cx="712454" cy="996251"/>
            </a:xfrm>
            <a:custGeom>
              <a:avLst/>
              <a:gdLst/>
              <a:ahLst/>
              <a:cxnLst/>
              <a:rect l="l" t="t" r="r" b="b"/>
              <a:pathLst>
                <a:path w="712454" h="996251">
                  <a:moveTo>
                    <a:pt x="0" y="0"/>
                  </a:moveTo>
                  <a:lnTo>
                    <a:pt x="712454" y="0"/>
                  </a:lnTo>
                  <a:lnTo>
                    <a:pt x="712454" y="996251"/>
                  </a:lnTo>
                  <a:lnTo>
                    <a:pt x="0" y="996251"/>
                  </a:lnTo>
                  <a:close/>
                </a:path>
              </a:pathLst>
            </a:custGeom>
            <a:solidFill>
              <a:srgbClr val="FFFFFF">
                <a:alpha val="40000"/>
              </a:srgbClr>
            </a:solidFill>
          </p:spPr>
          <p:txBody>
            <a:bodyPr/>
            <a:lstStyle/>
            <a:p>
              <a:endParaRPr lang="en-GB"/>
            </a:p>
          </p:txBody>
        </p:sp>
        <p:sp>
          <p:nvSpPr>
            <p:cNvPr id="74" name="TextBox 74"/>
            <p:cNvSpPr txBox="1"/>
            <p:nvPr/>
          </p:nvSpPr>
          <p:spPr>
            <a:xfrm>
              <a:off x="0" y="-47625"/>
              <a:ext cx="712454" cy="1043876"/>
            </a:xfrm>
            <a:prstGeom prst="rect">
              <a:avLst/>
            </a:prstGeom>
          </p:spPr>
          <p:txBody>
            <a:bodyPr lIns="50800" tIns="50800" rIns="50800" bIns="50800" rtlCol="0" anchor="ctr"/>
            <a:lstStyle/>
            <a:p>
              <a:pPr algn="ctr">
                <a:lnSpc>
                  <a:spcPts val="3359"/>
                </a:lnSpc>
              </a:pPr>
              <a:endParaRPr/>
            </a:p>
          </p:txBody>
        </p:sp>
      </p:grpSp>
      <p:grpSp>
        <p:nvGrpSpPr>
          <p:cNvPr id="75" name="Group 75"/>
          <p:cNvGrpSpPr/>
          <p:nvPr/>
        </p:nvGrpSpPr>
        <p:grpSpPr>
          <a:xfrm>
            <a:off x="7337937" y="6735557"/>
            <a:ext cx="3470544" cy="3782639"/>
            <a:chOff x="0" y="0"/>
            <a:chExt cx="712454" cy="996251"/>
          </a:xfrm>
        </p:grpSpPr>
        <p:sp>
          <p:nvSpPr>
            <p:cNvPr id="76" name="Freeform 76"/>
            <p:cNvSpPr/>
            <p:nvPr/>
          </p:nvSpPr>
          <p:spPr>
            <a:xfrm>
              <a:off x="0" y="0"/>
              <a:ext cx="712454" cy="996251"/>
            </a:xfrm>
            <a:custGeom>
              <a:avLst/>
              <a:gdLst/>
              <a:ahLst/>
              <a:cxnLst/>
              <a:rect l="l" t="t" r="r" b="b"/>
              <a:pathLst>
                <a:path w="712454" h="996251">
                  <a:moveTo>
                    <a:pt x="0" y="0"/>
                  </a:moveTo>
                  <a:lnTo>
                    <a:pt x="712454" y="0"/>
                  </a:lnTo>
                  <a:lnTo>
                    <a:pt x="712454" y="996251"/>
                  </a:lnTo>
                  <a:lnTo>
                    <a:pt x="0" y="996251"/>
                  </a:lnTo>
                  <a:close/>
                </a:path>
              </a:pathLst>
            </a:custGeom>
            <a:solidFill>
              <a:srgbClr val="FFFFFF">
                <a:alpha val="40000"/>
              </a:srgbClr>
            </a:solidFill>
          </p:spPr>
          <p:txBody>
            <a:bodyPr/>
            <a:lstStyle/>
            <a:p>
              <a:endParaRPr lang="en-GB"/>
            </a:p>
          </p:txBody>
        </p:sp>
        <p:sp>
          <p:nvSpPr>
            <p:cNvPr id="77" name="TextBox 77"/>
            <p:cNvSpPr txBox="1"/>
            <p:nvPr/>
          </p:nvSpPr>
          <p:spPr>
            <a:xfrm>
              <a:off x="0" y="-47625"/>
              <a:ext cx="712454" cy="1043876"/>
            </a:xfrm>
            <a:prstGeom prst="rect">
              <a:avLst/>
            </a:prstGeom>
          </p:spPr>
          <p:txBody>
            <a:bodyPr lIns="50800" tIns="50800" rIns="50800" bIns="50800" rtlCol="0" anchor="ctr"/>
            <a:lstStyle/>
            <a:p>
              <a:pPr algn="ctr">
                <a:lnSpc>
                  <a:spcPts val="3359"/>
                </a:lnSpc>
              </a:pPr>
              <a:endParaRPr/>
            </a:p>
          </p:txBody>
        </p:sp>
      </p:grpSp>
      <p:grpSp>
        <p:nvGrpSpPr>
          <p:cNvPr id="78" name="Group 78"/>
          <p:cNvGrpSpPr/>
          <p:nvPr/>
        </p:nvGrpSpPr>
        <p:grpSpPr>
          <a:xfrm>
            <a:off x="3845865" y="7328414"/>
            <a:ext cx="3470544" cy="3782639"/>
            <a:chOff x="0" y="0"/>
            <a:chExt cx="712454" cy="996251"/>
          </a:xfrm>
        </p:grpSpPr>
        <p:sp>
          <p:nvSpPr>
            <p:cNvPr id="79" name="Freeform 79"/>
            <p:cNvSpPr/>
            <p:nvPr/>
          </p:nvSpPr>
          <p:spPr>
            <a:xfrm>
              <a:off x="0" y="0"/>
              <a:ext cx="712454" cy="996251"/>
            </a:xfrm>
            <a:custGeom>
              <a:avLst/>
              <a:gdLst/>
              <a:ahLst/>
              <a:cxnLst/>
              <a:rect l="l" t="t" r="r" b="b"/>
              <a:pathLst>
                <a:path w="712454" h="996251">
                  <a:moveTo>
                    <a:pt x="0" y="0"/>
                  </a:moveTo>
                  <a:lnTo>
                    <a:pt x="712454" y="0"/>
                  </a:lnTo>
                  <a:lnTo>
                    <a:pt x="712454" y="996251"/>
                  </a:lnTo>
                  <a:lnTo>
                    <a:pt x="0" y="996251"/>
                  </a:lnTo>
                  <a:close/>
                </a:path>
              </a:pathLst>
            </a:custGeom>
            <a:solidFill>
              <a:srgbClr val="FFFFFF">
                <a:alpha val="19608"/>
              </a:srgbClr>
            </a:solidFill>
          </p:spPr>
          <p:txBody>
            <a:bodyPr/>
            <a:lstStyle/>
            <a:p>
              <a:endParaRPr lang="en-GB"/>
            </a:p>
          </p:txBody>
        </p:sp>
        <p:sp>
          <p:nvSpPr>
            <p:cNvPr id="80" name="TextBox 80"/>
            <p:cNvSpPr txBox="1"/>
            <p:nvPr/>
          </p:nvSpPr>
          <p:spPr>
            <a:xfrm>
              <a:off x="0" y="-47625"/>
              <a:ext cx="712454" cy="1043876"/>
            </a:xfrm>
            <a:prstGeom prst="rect">
              <a:avLst/>
            </a:prstGeom>
          </p:spPr>
          <p:txBody>
            <a:bodyPr lIns="50800" tIns="50800" rIns="50800" bIns="50800" rtlCol="0" anchor="ctr"/>
            <a:lstStyle/>
            <a:p>
              <a:pPr algn="ctr">
                <a:lnSpc>
                  <a:spcPts val="3359"/>
                </a:lnSpc>
              </a:pPr>
              <a:endParaRPr/>
            </a:p>
          </p:txBody>
        </p:sp>
      </p:grpSp>
      <p:grpSp>
        <p:nvGrpSpPr>
          <p:cNvPr id="81" name="Group 81"/>
          <p:cNvGrpSpPr/>
          <p:nvPr/>
        </p:nvGrpSpPr>
        <p:grpSpPr>
          <a:xfrm>
            <a:off x="10808482" y="6735557"/>
            <a:ext cx="3470544" cy="3782639"/>
            <a:chOff x="0" y="0"/>
            <a:chExt cx="712454" cy="996251"/>
          </a:xfrm>
        </p:grpSpPr>
        <p:sp>
          <p:nvSpPr>
            <p:cNvPr id="82" name="Freeform 82"/>
            <p:cNvSpPr/>
            <p:nvPr/>
          </p:nvSpPr>
          <p:spPr>
            <a:xfrm>
              <a:off x="0" y="0"/>
              <a:ext cx="712454" cy="996251"/>
            </a:xfrm>
            <a:custGeom>
              <a:avLst/>
              <a:gdLst/>
              <a:ahLst/>
              <a:cxnLst/>
              <a:rect l="l" t="t" r="r" b="b"/>
              <a:pathLst>
                <a:path w="712454" h="996251">
                  <a:moveTo>
                    <a:pt x="0" y="0"/>
                  </a:moveTo>
                  <a:lnTo>
                    <a:pt x="712454" y="0"/>
                  </a:lnTo>
                  <a:lnTo>
                    <a:pt x="712454" y="996251"/>
                  </a:lnTo>
                  <a:lnTo>
                    <a:pt x="0" y="996251"/>
                  </a:lnTo>
                  <a:close/>
                </a:path>
              </a:pathLst>
            </a:custGeom>
            <a:solidFill>
              <a:srgbClr val="FFFFFF">
                <a:alpha val="19608"/>
              </a:srgbClr>
            </a:solidFill>
          </p:spPr>
          <p:txBody>
            <a:bodyPr/>
            <a:lstStyle/>
            <a:p>
              <a:endParaRPr lang="en-GB"/>
            </a:p>
          </p:txBody>
        </p:sp>
        <p:sp>
          <p:nvSpPr>
            <p:cNvPr id="83" name="TextBox 83"/>
            <p:cNvSpPr txBox="1"/>
            <p:nvPr/>
          </p:nvSpPr>
          <p:spPr>
            <a:xfrm>
              <a:off x="0" y="-47625"/>
              <a:ext cx="712454" cy="1043876"/>
            </a:xfrm>
            <a:prstGeom prst="rect">
              <a:avLst/>
            </a:prstGeom>
          </p:spPr>
          <p:txBody>
            <a:bodyPr lIns="50800" tIns="50800" rIns="50800" bIns="50800" rtlCol="0" anchor="ctr"/>
            <a:lstStyle/>
            <a:p>
              <a:pPr algn="ctr">
                <a:lnSpc>
                  <a:spcPts val="3359"/>
                </a:lnSpc>
              </a:pPr>
              <a:endParaRPr/>
            </a:p>
          </p:txBody>
        </p:sp>
      </p:grpSp>
      <p:sp>
        <p:nvSpPr>
          <p:cNvPr id="86" name="TextBox 86"/>
          <p:cNvSpPr txBox="1"/>
          <p:nvPr/>
        </p:nvSpPr>
        <p:spPr>
          <a:xfrm>
            <a:off x="14350287" y="7102627"/>
            <a:ext cx="3470544" cy="3963465"/>
          </a:xfrm>
          <a:prstGeom prst="rect">
            <a:avLst/>
          </a:prstGeom>
        </p:spPr>
        <p:txBody>
          <a:bodyPr lIns="50800" tIns="50800" rIns="50800" bIns="50800" rtlCol="0" anchor="ctr"/>
          <a:lstStyle/>
          <a:p>
            <a:pPr algn="ctr">
              <a:lnSpc>
                <a:spcPts val="3359"/>
              </a:lnSpc>
            </a:pPr>
            <a:endParaRPr/>
          </a:p>
        </p:txBody>
      </p:sp>
      <p:grpSp>
        <p:nvGrpSpPr>
          <p:cNvPr id="46" name="Group 45">
            <a:extLst>
              <a:ext uri="{FF2B5EF4-FFF2-40B4-BE49-F238E27FC236}">
                <a16:creationId xmlns:a16="http://schemas.microsoft.com/office/drawing/2014/main" id="{413996FF-A824-006F-72F3-D1890BA0643D}"/>
              </a:ext>
            </a:extLst>
          </p:cNvPr>
          <p:cNvGrpSpPr/>
          <p:nvPr/>
        </p:nvGrpSpPr>
        <p:grpSpPr>
          <a:xfrm>
            <a:off x="243865" y="5844225"/>
            <a:ext cx="17345507" cy="3971320"/>
            <a:chOff x="464414" y="5344524"/>
            <a:chExt cx="17345507" cy="3971320"/>
          </a:xfrm>
        </p:grpSpPr>
        <p:grpSp>
          <p:nvGrpSpPr>
            <p:cNvPr id="57" name="Group 57"/>
            <p:cNvGrpSpPr/>
            <p:nvPr/>
          </p:nvGrpSpPr>
          <p:grpSpPr>
            <a:xfrm>
              <a:off x="464414" y="5344524"/>
              <a:ext cx="3470544" cy="846175"/>
              <a:chOff x="0" y="0"/>
              <a:chExt cx="712454" cy="222861"/>
            </a:xfrm>
          </p:grpSpPr>
          <p:sp>
            <p:nvSpPr>
              <p:cNvPr id="58" name="Freeform 58"/>
              <p:cNvSpPr/>
              <p:nvPr/>
            </p:nvSpPr>
            <p:spPr>
              <a:xfrm>
                <a:off x="0" y="0"/>
                <a:ext cx="712454" cy="222861"/>
              </a:xfrm>
              <a:custGeom>
                <a:avLst/>
                <a:gdLst/>
                <a:ahLst/>
                <a:cxnLst/>
                <a:rect l="l" t="t" r="r" b="b"/>
                <a:pathLst>
                  <a:path w="712454" h="222861">
                    <a:moveTo>
                      <a:pt x="0" y="0"/>
                    </a:moveTo>
                    <a:lnTo>
                      <a:pt x="712454" y="0"/>
                    </a:lnTo>
                    <a:lnTo>
                      <a:pt x="712454" y="222861"/>
                    </a:lnTo>
                    <a:lnTo>
                      <a:pt x="0" y="222861"/>
                    </a:lnTo>
                    <a:close/>
                  </a:path>
                </a:pathLst>
              </a:custGeom>
              <a:solidFill>
                <a:srgbClr val="93B1B2"/>
              </a:solidFill>
            </p:spPr>
            <p:txBody>
              <a:bodyPr/>
              <a:lstStyle/>
              <a:p>
                <a:endParaRPr lang="en-GB"/>
              </a:p>
            </p:txBody>
          </p:sp>
          <p:sp>
            <p:nvSpPr>
              <p:cNvPr id="59" name="TextBox 59"/>
              <p:cNvSpPr txBox="1"/>
              <p:nvPr/>
            </p:nvSpPr>
            <p:spPr>
              <a:xfrm>
                <a:off x="0" y="-47625"/>
                <a:ext cx="712454" cy="270486"/>
              </a:xfrm>
              <a:prstGeom prst="rect">
                <a:avLst/>
              </a:prstGeom>
            </p:spPr>
            <p:txBody>
              <a:bodyPr lIns="50800" tIns="50800" rIns="50800" bIns="50800" rtlCol="0" anchor="ctr"/>
              <a:lstStyle/>
              <a:p>
                <a:pPr algn="ctr">
                  <a:lnSpc>
                    <a:spcPts val="3359"/>
                  </a:lnSpc>
                </a:pPr>
                <a:endParaRPr/>
              </a:p>
            </p:txBody>
          </p:sp>
        </p:grpSp>
        <p:grpSp>
          <p:nvGrpSpPr>
            <p:cNvPr id="60" name="Group 60"/>
            <p:cNvGrpSpPr/>
            <p:nvPr/>
          </p:nvGrpSpPr>
          <p:grpSpPr>
            <a:xfrm>
              <a:off x="7398288" y="5344524"/>
              <a:ext cx="3470544" cy="846175"/>
              <a:chOff x="0" y="0"/>
              <a:chExt cx="712454" cy="222861"/>
            </a:xfrm>
          </p:grpSpPr>
          <p:sp>
            <p:nvSpPr>
              <p:cNvPr id="61" name="Freeform 61"/>
              <p:cNvSpPr/>
              <p:nvPr/>
            </p:nvSpPr>
            <p:spPr>
              <a:xfrm>
                <a:off x="0" y="0"/>
                <a:ext cx="712454" cy="222861"/>
              </a:xfrm>
              <a:custGeom>
                <a:avLst/>
                <a:gdLst/>
                <a:ahLst/>
                <a:cxnLst/>
                <a:rect l="l" t="t" r="r" b="b"/>
                <a:pathLst>
                  <a:path w="712454" h="222861">
                    <a:moveTo>
                      <a:pt x="0" y="0"/>
                    </a:moveTo>
                    <a:lnTo>
                      <a:pt x="712454" y="0"/>
                    </a:lnTo>
                    <a:lnTo>
                      <a:pt x="712454" y="222861"/>
                    </a:lnTo>
                    <a:lnTo>
                      <a:pt x="0" y="222861"/>
                    </a:lnTo>
                    <a:close/>
                  </a:path>
                </a:pathLst>
              </a:custGeom>
              <a:solidFill>
                <a:srgbClr val="5F8883"/>
              </a:solidFill>
            </p:spPr>
            <p:txBody>
              <a:bodyPr/>
              <a:lstStyle/>
              <a:p>
                <a:endParaRPr lang="en-GB"/>
              </a:p>
            </p:txBody>
          </p:sp>
          <p:sp>
            <p:nvSpPr>
              <p:cNvPr id="62" name="TextBox 62"/>
              <p:cNvSpPr txBox="1"/>
              <p:nvPr/>
            </p:nvSpPr>
            <p:spPr>
              <a:xfrm>
                <a:off x="0" y="-47625"/>
                <a:ext cx="712454" cy="270486"/>
              </a:xfrm>
              <a:prstGeom prst="rect">
                <a:avLst/>
              </a:prstGeom>
            </p:spPr>
            <p:txBody>
              <a:bodyPr lIns="50800" tIns="50800" rIns="50800" bIns="50800" rtlCol="0" anchor="ctr"/>
              <a:lstStyle/>
              <a:p>
                <a:pPr algn="ctr">
                  <a:lnSpc>
                    <a:spcPts val="3359"/>
                  </a:lnSpc>
                </a:pPr>
                <a:endParaRPr/>
              </a:p>
            </p:txBody>
          </p:sp>
        </p:grpSp>
        <p:grpSp>
          <p:nvGrpSpPr>
            <p:cNvPr id="63" name="Group 63"/>
            <p:cNvGrpSpPr/>
            <p:nvPr/>
          </p:nvGrpSpPr>
          <p:grpSpPr>
            <a:xfrm>
              <a:off x="3927744" y="5344524"/>
              <a:ext cx="3470544" cy="846175"/>
              <a:chOff x="0" y="0"/>
              <a:chExt cx="712454" cy="222861"/>
            </a:xfrm>
          </p:grpSpPr>
          <p:sp>
            <p:nvSpPr>
              <p:cNvPr id="64" name="Freeform 64"/>
              <p:cNvSpPr/>
              <p:nvPr/>
            </p:nvSpPr>
            <p:spPr>
              <a:xfrm>
                <a:off x="0" y="0"/>
                <a:ext cx="712454" cy="222861"/>
              </a:xfrm>
              <a:custGeom>
                <a:avLst/>
                <a:gdLst/>
                <a:ahLst/>
                <a:cxnLst/>
                <a:rect l="l" t="t" r="r" b="b"/>
                <a:pathLst>
                  <a:path w="712454" h="222861">
                    <a:moveTo>
                      <a:pt x="0" y="0"/>
                    </a:moveTo>
                    <a:lnTo>
                      <a:pt x="712454" y="0"/>
                    </a:lnTo>
                    <a:lnTo>
                      <a:pt x="712454" y="222861"/>
                    </a:lnTo>
                    <a:lnTo>
                      <a:pt x="0" y="222861"/>
                    </a:lnTo>
                    <a:close/>
                  </a:path>
                </a:pathLst>
              </a:custGeom>
              <a:solidFill>
                <a:srgbClr val="9AC4AB"/>
              </a:solidFill>
            </p:spPr>
            <p:txBody>
              <a:bodyPr/>
              <a:lstStyle/>
              <a:p>
                <a:endParaRPr lang="en-GB"/>
              </a:p>
            </p:txBody>
          </p:sp>
          <p:sp>
            <p:nvSpPr>
              <p:cNvPr id="65" name="TextBox 65"/>
              <p:cNvSpPr txBox="1"/>
              <p:nvPr/>
            </p:nvSpPr>
            <p:spPr>
              <a:xfrm>
                <a:off x="0" y="-47625"/>
                <a:ext cx="712454" cy="270486"/>
              </a:xfrm>
              <a:prstGeom prst="rect">
                <a:avLst/>
              </a:prstGeom>
            </p:spPr>
            <p:txBody>
              <a:bodyPr lIns="50800" tIns="50800" rIns="50800" bIns="50800" rtlCol="0" anchor="ctr"/>
              <a:lstStyle/>
              <a:p>
                <a:pPr algn="ctr">
                  <a:lnSpc>
                    <a:spcPts val="3359"/>
                  </a:lnSpc>
                </a:pPr>
                <a:endParaRPr/>
              </a:p>
            </p:txBody>
          </p:sp>
        </p:grpSp>
        <p:grpSp>
          <p:nvGrpSpPr>
            <p:cNvPr id="66" name="Group 66"/>
            <p:cNvGrpSpPr/>
            <p:nvPr/>
          </p:nvGrpSpPr>
          <p:grpSpPr>
            <a:xfrm>
              <a:off x="10868833" y="5344524"/>
              <a:ext cx="3470544" cy="846175"/>
              <a:chOff x="0" y="0"/>
              <a:chExt cx="712454" cy="222861"/>
            </a:xfrm>
          </p:grpSpPr>
          <p:sp>
            <p:nvSpPr>
              <p:cNvPr id="67" name="Freeform 67"/>
              <p:cNvSpPr/>
              <p:nvPr/>
            </p:nvSpPr>
            <p:spPr>
              <a:xfrm>
                <a:off x="0" y="0"/>
                <a:ext cx="712454" cy="222861"/>
              </a:xfrm>
              <a:custGeom>
                <a:avLst/>
                <a:gdLst/>
                <a:ahLst/>
                <a:cxnLst/>
                <a:rect l="l" t="t" r="r" b="b"/>
                <a:pathLst>
                  <a:path w="712454" h="222861">
                    <a:moveTo>
                      <a:pt x="0" y="0"/>
                    </a:moveTo>
                    <a:lnTo>
                      <a:pt x="712454" y="0"/>
                    </a:lnTo>
                    <a:lnTo>
                      <a:pt x="712454" y="222861"/>
                    </a:lnTo>
                    <a:lnTo>
                      <a:pt x="0" y="222861"/>
                    </a:lnTo>
                    <a:close/>
                  </a:path>
                </a:pathLst>
              </a:custGeom>
              <a:solidFill>
                <a:srgbClr val="4E7C7D"/>
              </a:solidFill>
            </p:spPr>
            <p:txBody>
              <a:bodyPr/>
              <a:lstStyle/>
              <a:p>
                <a:endParaRPr lang="en-GB"/>
              </a:p>
            </p:txBody>
          </p:sp>
          <p:sp>
            <p:nvSpPr>
              <p:cNvPr id="68" name="TextBox 68"/>
              <p:cNvSpPr txBox="1"/>
              <p:nvPr/>
            </p:nvSpPr>
            <p:spPr>
              <a:xfrm>
                <a:off x="0" y="-47625"/>
                <a:ext cx="712454" cy="270486"/>
              </a:xfrm>
              <a:prstGeom prst="rect">
                <a:avLst/>
              </a:prstGeom>
            </p:spPr>
            <p:txBody>
              <a:bodyPr lIns="50800" tIns="50800" rIns="50800" bIns="50800" rtlCol="0" anchor="ctr"/>
              <a:lstStyle/>
              <a:p>
                <a:pPr algn="ctr">
                  <a:lnSpc>
                    <a:spcPts val="3359"/>
                  </a:lnSpc>
                </a:pPr>
                <a:endParaRPr/>
              </a:p>
            </p:txBody>
          </p:sp>
        </p:grpSp>
        <p:grpSp>
          <p:nvGrpSpPr>
            <p:cNvPr id="69" name="Group 69"/>
            <p:cNvGrpSpPr/>
            <p:nvPr/>
          </p:nvGrpSpPr>
          <p:grpSpPr>
            <a:xfrm>
              <a:off x="14339377" y="5344524"/>
              <a:ext cx="3470544" cy="846175"/>
              <a:chOff x="0" y="0"/>
              <a:chExt cx="712454" cy="222861"/>
            </a:xfrm>
          </p:grpSpPr>
          <p:sp>
            <p:nvSpPr>
              <p:cNvPr id="70" name="Freeform 70"/>
              <p:cNvSpPr/>
              <p:nvPr/>
            </p:nvSpPr>
            <p:spPr>
              <a:xfrm>
                <a:off x="0" y="0"/>
                <a:ext cx="712454" cy="222861"/>
              </a:xfrm>
              <a:custGeom>
                <a:avLst/>
                <a:gdLst/>
                <a:ahLst/>
                <a:cxnLst/>
                <a:rect l="l" t="t" r="r" b="b"/>
                <a:pathLst>
                  <a:path w="712454" h="222861">
                    <a:moveTo>
                      <a:pt x="0" y="0"/>
                    </a:moveTo>
                    <a:lnTo>
                      <a:pt x="712454" y="0"/>
                    </a:lnTo>
                    <a:lnTo>
                      <a:pt x="712454" y="222861"/>
                    </a:lnTo>
                    <a:lnTo>
                      <a:pt x="0" y="222861"/>
                    </a:lnTo>
                    <a:close/>
                  </a:path>
                </a:pathLst>
              </a:custGeom>
              <a:solidFill>
                <a:srgbClr val="3B5D5A"/>
              </a:solidFill>
            </p:spPr>
            <p:txBody>
              <a:bodyPr/>
              <a:lstStyle/>
              <a:p>
                <a:endParaRPr lang="en-GB"/>
              </a:p>
            </p:txBody>
          </p:sp>
          <p:sp>
            <p:nvSpPr>
              <p:cNvPr id="71" name="TextBox 71"/>
              <p:cNvSpPr txBox="1"/>
              <p:nvPr/>
            </p:nvSpPr>
            <p:spPr>
              <a:xfrm>
                <a:off x="0" y="-47625"/>
                <a:ext cx="712454" cy="270486"/>
              </a:xfrm>
              <a:prstGeom prst="rect">
                <a:avLst/>
              </a:prstGeom>
            </p:spPr>
            <p:txBody>
              <a:bodyPr lIns="50800" tIns="50800" rIns="50800" bIns="50800" rtlCol="0" anchor="ctr"/>
              <a:lstStyle/>
              <a:p>
                <a:pPr algn="ctr">
                  <a:lnSpc>
                    <a:spcPts val="3359"/>
                  </a:lnSpc>
                </a:pPr>
                <a:endParaRPr/>
              </a:p>
            </p:txBody>
          </p:sp>
        </p:grpSp>
        <p:grpSp>
          <p:nvGrpSpPr>
            <p:cNvPr id="87" name="Group 87"/>
            <p:cNvGrpSpPr/>
            <p:nvPr/>
          </p:nvGrpSpPr>
          <p:grpSpPr>
            <a:xfrm rot="5400000">
              <a:off x="3769189" y="5580383"/>
              <a:ext cx="667128" cy="374456"/>
              <a:chOff x="0" y="0"/>
              <a:chExt cx="812800" cy="355600"/>
            </a:xfrm>
          </p:grpSpPr>
          <p:sp>
            <p:nvSpPr>
              <p:cNvPr id="88" name="Freeform 88"/>
              <p:cNvSpPr/>
              <p:nvPr/>
            </p:nvSpPr>
            <p:spPr>
              <a:xfrm>
                <a:off x="0" y="0"/>
                <a:ext cx="812800" cy="355600"/>
              </a:xfrm>
              <a:custGeom>
                <a:avLst/>
                <a:gdLst/>
                <a:ahLst/>
                <a:cxnLst/>
                <a:rect l="l" t="t" r="r" b="b"/>
                <a:pathLst>
                  <a:path w="812800" h="355600">
                    <a:moveTo>
                      <a:pt x="406400" y="0"/>
                    </a:moveTo>
                    <a:lnTo>
                      <a:pt x="812800" y="355600"/>
                    </a:lnTo>
                    <a:lnTo>
                      <a:pt x="0" y="355600"/>
                    </a:lnTo>
                    <a:lnTo>
                      <a:pt x="406400" y="0"/>
                    </a:lnTo>
                    <a:close/>
                  </a:path>
                </a:pathLst>
              </a:custGeom>
              <a:solidFill>
                <a:srgbClr val="93B1B2"/>
              </a:solidFill>
            </p:spPr>
            <p:txBody>
              <a:bodyPr/>
              <a:lstStyle/>
              <a:p>
                <a:endParaRPr lang="en-GB"/>
              </a:p>
            </p:txBody>
          </p:sp>
          <p:sp>
            <p:nvSpPr>
              <p:cNvPr id="89" name="TextBox 89"/>
              <p:cNvSpPr txBox="1"/>
              <p:nvPr/>
            </p:nvSpPr>
            <p:spPr>
              <a:xfrm>
                <a:off x="127000" y="117475"/>
                <a:ext cx="558800" cy="212725"/>
              </a:xfrm>
              <a:prstGeom prst="rect">
                <a:avLst/>
              </a:prstGeom>
            </p:spPr>
            <p:txBody>
              <a:bodyPr lIns="50800" tIns="50800" rIns="50800" bIns="50800" rtlCol="0" anchor="ctr"/>
              <a:lstStyle/>
              <a:p>
                <a:pPr algn="ctr">
                  <a:lnSpc>
                    <a:spcPts val="3359"/>
                  </a:lnSpc>
                </a:pPr>
                <a:endParaRPr/>
              </a:p>
            </p:txBody>
          </p:sp>
        </p:grpSp>
        <p:grpSp>
          <p:nvGrpSpPr>
            <p:cNvPr id="90" name="Group 90"/>
            <p:cNvGrpSpPr/>
            <p:nvPr/>
          </p:nvGrpSpPr>
          <p:grpSpPr>
            <a:xfrm rot="5400000">
              <a:off x="7244741" y="5580383"/>
              <a:ext cx="667128" cy="374456"/>
              <a:chOff x="0" y="0"/>
              <a:chExt cx="812800" cy="355600"/>
            </a:xfrm>
          </p:grpSpPr>
          <p:sp>
            <p:nvSpPr>
              <p:cNvPr id="91" name="Freeform 91"/>
              <p:cNvSpPr/>
              <p:nvPr/>
            </p:nvSpPr>
            <p:spPr>
              <a:xfrm>
                <a:off x="0" y="0"/>
                <a:ext cx="812800" cy="355600"/>
              </a:xfrm>
              <a:custGeom>
                <a:avLst/>
                <a:gdLst/>
                <a:ahLst/>
                <a:cxnLst/>
                <a:rect l="l" t="t" r="r" b="b"/>
                <a:pathLst>
                  <a:path w="812800" h="355600">
                    <a:moveTo>
                      <a:pt x="406400" y="0"/>
                    </a:moveTo>
                    <a:lnTo>
                      <a:pt x="812800" y="355600"/>
                    </a:lnTo>
                    <a:lnTo>
                      <a:pt x="0" y="355600"/>
                    </a:lnTo>
                    <a:lnTo>
                      <a:pt x="406400" y="0"/>
                    </a:lnTo>
                    <a:close/>
                  </a:path>
                </a:pathLst>
              </a:custGeom>
              <a:solidFill>
                <a:srgbClr val="9AC4AB"/>
              </a:solidFill>
            </p:spPr>
            <p:txBody>
              <a:bodyPr/>
              <a:lstStyle/>
              <a:p>
                <a:endParaRPr lang="en-GB"/>
              </a:p>
            </p:txBody>
          </p:sp>
          <p:sp>
            <p:nvSpPr>
              <p:cNvPr id="92" name="TextBox 92"/>
              <p:cNvSpPr txBox="1"/>
              <p:nvPr/>
            </p:nvSpPr>
            <p:spPr>
              <a:xfrm>
                <a:off x="127000" y="117475"/>
                <a:ext cx="558800" cy="212725"/>
              </a:xfrm>
              <a:prstGeom prst="rect">
                <a:avLst/>
              </a:prstGeom>
            </p:spPr>
            <p:txBody>
              <a:bodyPr lIns="50800" tIns="50800" rIns="50800" bIns="50800" rtlCol="0" anchor="ctr"/>
              <a:lstStyle/>
              <a:p>
                <a:pPr algn="ctr">
                  <a:lnSpc>
                    <a:spcPts val="3359"/>
                  </a:lnSpc>
                </a:pPr>
                <a:endParaRPr/>
              </a:p>
            </p:txBody>
          </p:sp>
        </p:grpSp>
        <p:grpSp>
          <p:nvGrpSpPr>
            <p:cNvPr id="93" name="Group 93"/>
            <p:cNvGrpSpPr/>
            <p:nvPr/>
          </p:nvGrpSpPr>
          <p:grpSpPr>
            <a:xfrm rot="5400000">
              <a:off x="10715285" y="5580383"/>
              <a:ext cx="667128" cy="374456"/>
              <a:chOff x="0" y="0"/>
              <a:chExt cx="812800" cy="355600"/>
            </a:xfrm>
          </p:grpSpPr>
          <p:sp>
            <p:nvSpPr>
              <p:cNvPr id="94" name="Freeform 94"/>
              <p:cNvSpPr/>
              <p:nvPr/>
            </p:nvSpPr>
            <p:spPr>
              <a:xfrm>
                <a:off x="0" y="0"/>
                <a:ext cx="812800" cy="355600"/>
              </a:xfrm>
              <a:custGeom>
                <a:avLst/>
                <a:gdLst/>
                <a:ahLst/>
                <a:cxnLst/>
                <a:rect l="l" t="t" r="r" b="b"/>
                <a:pathLst>
                  <a:path w="812800" h="355600">
                    <a:moveTo>
                      <a:pt x="406400" y="0"/>
                    </a:moveTo>
                    <a:lnTo>
                      <a:pt x="812800" y="355600"/>
                    </a:lnTo>
                    <a:lnTo>
                      <a:pt x="0" y="355600"/>
                    </a:lnTo>
                    <a:lnTo>
                      <a:pt x="406400" y="0"/>
                    </a:lnTo>
                    <a:close/>
                  </a:path>
                </a:pathLst>
              </a:custGeom>
              <a:solidFill>
                <a:srgbClr val="5F8883"/>
              </a:solidFill>
            </p:spPr>
            <p:txBody>
              <a:bodyPr/>
              <a:lstStyle/>
              <a:p>
                <a:endParaRPr lang="en-GB"/>
              </a:p>
            </p:txBody>
          </p:sp>
          <p:sp>
            <p:nvSpPr>
              <p:cNvPr id="95" name="TextBox 95"/>
              <p:cNvSpPr txBox="1"/>
              <p:nvPr/>
            </p:nvSpPr>
            <p:spPr>
              <a:xfrm>
                <a:off x="127000" y="117475"/>
                <a:ext cx="558800" cy="212725"/>
              </a:xfrm>
              <a:prstGeom prst="rect">
                <a:avLst/>
              </a:prstGeom>
            </p:spPr>
            <p:txBody>
              <a:bodyPr lIns="50800" tIns="50800" rIns="50800" bIns="50800" rtlCol="0" anchor="ctr"/>
              <a:lstStyle/>
              <a:p>
                <a:pPr algn="ctr">
                  <a:lnSpc>
                    <a:spcPts val="3359"/>
                  </a:lnSpc>
                </a:pPr>
                <a:endParaRPr/>
              </a:p>
            </p:txBody>
          </p:sp>
        </p:grpSp>
        <p:grpSp>
          <p:nvGrpSpPr>
            <p:cNvPr id="96" name="Group 96"/>
            <p:cNvGrpSpPr/>
            <p:nvPr/>
          </p:nvGrpSpPr>
          <p:grpSpPr>
            <a:xfrm rot="5400000">
              <a:off x="14185829" y="5580383"/>
              <a:ext cx="667128" cy="374456"/>
              <a:chOff x="0" y="0"/>
              <a:chExt cx="812800" cy="355600"/>
            </a:xfrm>
          </p:grpSpPr>
          <p:sp>
            <p:nvSpPr>
              <p:cNvPr id="97" name="Freeform 97"/>
              <p:cNvSpPr/>
              <p:nvPr/>
            </p:nvSpPr>
            <p:spPr>
              <a:xfrm>
                <a:off x="0" y="0"/>
                <a:ext cx="812800" cy="355600"/>
              </a:xfrm>
              <a:custGeom>
                <a:avLst/>
                <a:gdLst/>
                <a:ahLst/>
                <a:cxnLst/>
                <a:rect l="l" t="t" r="r" b="b"/>
                <a:pathLst>
                  <a:path w="812800" h="355600">
                    <a:moveTo>
                      <a:pt x="406400" y="0"/>
                    </a:moveTo>
                    <a:lnTo>
                      <a:pt x="812800" y="355600"/>
                    </a:lnTo>
                    <a:lnTo>
                      <a:pt x="0" y="355600"/>
                    </a:lnTo>
                    <a:lnTo>
                      <a:pt x="406400" y="0"/>
                    </a:lnTo>
                    <a:close/>
                  </a:path>
                </a:pathLst>
              </a:custGeom>
              <a:solidFill>
                <a:srgbClr val="4E7C7D"/>
              </a:solidFill>
            </p:spPr>
            <p:txBody>
              <a:bodyPr/>
              <a:lstStyle/>
              <a:p>
                <a:endParaRPr lang="en-GB"/>
              </a:p>
            </p:txBody>
          </p:sp>
          <p:sp>
            <p:nvSpPr>
              <p:cNvPr id="98" name="TextBox 98"/>
              <p:cNvSpPr txBox="1"/>
              <p:nvPr/>
            </p:nvSpPr>
            <p:spPr>
              <a:xfrm>
                <a:off x="127000" y="117475"/>
                <a:ext cx="558800" cy="212725"/>
              </a:xfrm>
              <a:prstGeom prst="rect">
                <a:avLst/>
              </a:prstGeom>
            </p:spPr>
            <p:txBody>
              <a:bodyPr lIns="50800" tIns="50800" rIns="50800" bIns="50800" rtlCol="0" anchor="ctr"/>
              <a:lstStyle/>
              <a:p>
                <a:pPr algn="ctr">
                  <a:lnSpc>
                    <a:spcPts val="3359"/>
                  </a:lnSpc>
                </a:pPr>
                <a:endParaRPr/>
              </a:p>
            </p:txBody>
          </p:sp>
        </p:grpSp>
        <p:sp>
          <p:nvSpPr>
            <p:cNvPr id="99" name="TextBox 99"/>
            <p:cNvSpPr txBox="1"/>
            <p:nvPr/>
          </p:nvSpPr>
          <p:spPr>
            <a:xfrm>
              <a:off x="1099866" y="5533752"/>
              <a:ext cx="2185214" cy="405765"/>
            </a:xfrm>
            <a:prstGeom prst="rect">
              <a:avLst/>
            </a:prstGeom>
          </p:spPr>
          <p:txBody>
            <a:bodyPr lIns="0" tIns="0" rIns="0" bIns="0" rtlCol="0" anchor="t">
              <a:spAutoFit/>
            </a:bodyPr>
            <a:lstStyle/>
            <a:p>
              <a:pPr algn="ctr">
                <a:lnSpc>
                  <a:spcPts val="3359"/>
                </a:lnSpc>
              </a:pPr>
              <a:r>
                <a:rPr lang="en-US" sz="2400" b="1">
                  <a:solidFill>
                    <a:srgbClr val="FFFFFF"/>
                  </a:solidFill>
                  <a:latin typeface="Be Vietnam Ultra-Bold"/>
                  <a:ea typeface="Be Vietnam Ultra-Bold"/>
                  <a:cs typeface="Be Vietnam Ultra-Bold"/>
                  <a:sym typeface="Be Vietnam Ultra-Bold"/>
                </a:rPr>
                <a:t>6</a:t>
              </a:r>
            </a:p>
          </p:txBody>
        </p:sp>
        <p:sp>
          <p:nvSpPr>
            <p:cNvPr id="100" name="TextBox 100"/>
            <p:cNvSpPr txBox="1"/>
            <p:nvPr/>
          </p:nvSpPr>
          <p:spPr>
            <a:xfrm>
              <a:off x="4570410" y="5533752"/>
              <a:ext cx="2185214" cy="405765"/>
            </a:xfrm>
            <a:prstGeom prst="rect">
              <a:avLst/>
            </a:prstGeom>
          </p:spPr>
          <p:txBody>
            <a:bodyPr lIns="0" tIns="0" rIns="0" bIns="0" rtlCol="0" anchor="t">
              <a:spAutoFit/>
            </a:bodyPr>
            <a:lstStyle/>
            <a:p>
              <a:pPr algn="ctr">
                <a:lnSpc>
                  <a:spcPts val="3359"/>
                </a:lnSpc>
              </a:pPr>
              <a:r>
                <a:rPr lang="en-US" sz="2400" b="1">
                  <a:solidFill>
                    <a:srgbClr val="FFFFFF"/>
                  </a:solidFill>
                  <a:latin typeface="Be Vietnam Ultra-Bold"/>
                  <a:ea typeface="Be Vietnam Ultra-Bold"/>
                  <a:cs typeface="Be Vietnam Ultra-Bold"/>
                  <a:sym typeface="Be Vietnam Ultra-Bold"/>
                </a:rPr>
                <a:t>7</a:t>
              </a:r>
            </a:p>
          </p:txBody>
        </p:sp>
        <p:sp>
          <p:nvSpPr>
            <p:cNvPr id="101" name="TextBox 101"/>
            <p:cNvSpPr txBox="1"/>
            <p:nvPr/>
          </p:nvSpPr>
          <p:spPr>
            <a:xfrm>
              <a:off x="1044413" y="6751039"/>
              <a:ext cx="2695574" cy="1603003"/>
            </a:xfrm>
            <a:prstGeom prst="rect">
              <a:avLst/>
            </a:prstGeom>
          </p:spPr>
          <p:txBody>
            <a:bodyPr lIns="0" tIns="0" rIns="0" bIns="0" rtlCol="0" anchor="t">
              <a:spAutoFit/>
            </a:bodyPr>
            <a:lstStyle/>
            <a:p>
              <a:pPr algn="ctr">
                <a:lnSpc>
                  <a:spcPts val="2520"/>
                </a:lnSpc>
              </a:pPr>
              <a:r>
                <a:rPr lang="en-US" sz="2100" dirty="0">
                  <a:solidFill>
                    <a:srgbClr val="1E2D4F"/>
                  </a:solidFill>
                  <a:latin typeface="Inter"/>
                  <a:ea typeface="Inter"/>
                  <a:cs typeface="Inter"/>
                  <a:sym typeface="Inter"/>
                </a:rPr>
                <a:t>Service Areas Refresher Training Sessions to include Ombudsman guidance</a:t>
              </a:r>
            </a:p>
            <a:p>
              <a:pPr algn="ctr">
                <a:lnSpc>
                  <a:spcPts val="2520"/>
                </a:lnSpc>
              </a:pPr>
              <a:endParaRPr lang="en-US" sz="2100" dirty="0">
                <a:solidFill>
                  <a:srgbClr val="1E2D4F"/>
                </a:solidFill>
                <a:latin typeface="Inter"/>
                <a:ea typeface="Inter"/>
                <a:cs typeface="Inter"/>
                <a:sym typeface="Inter"/>
              </a:endParaRPr>
            </a:p>
          </p:txBody>
        </p:sp>
        <p:sp>
          <p:nvSpPr>
            <p:cNvPr id="102" name="TextBox 102"/>
            <p:cNvSpPr txBox="1"/>
            <p:nvPr/>
          </p:nvSpPr>
          <p:spPr>
            <a:xfrm>
              <a:off x="14608949" y="6770607"/>
              <a:ext cx="2695574" cy="1603003"/>
            </a:xfrm>
            <a:prstGeom prst="rect">
              <a:avLst/>
            </a:prstGeom>
          </p:spPr>
          <p:txBody>
            <a:bodyPr lIns="0" tIns="0" rIns="0" bIns="0" rtlCol="0" anchor="t">
              <a:spAutoFit/>
            </a:bodyPr>
            <a:lstStyle/>
            <a:p>
              <a:pPr algn="ctr">
                <a:lnSpc>
                  <a:spcPts val="2520"/>
                </a:lnSpc>
              </a:pPr>
              <a:r>
                <a:rPr lang="en-US" sz="2100" dirty="0">
                  <a:solidFill>
                    <a:srgbClr val="1E2D4F"/>
                  </a:solidFill>
                  <a:latin typeface="Inter"/>
                  <a:ea typeface="Inter"/>
                  <a:cs typeface="Inter"/>
                  <a:sym typeface="Inter"/>
                </a:rPr>
                <a:t>Dedicated Accounts on </a:t>
              </a:r>
              <a:r>
                <a:rPr lang="en-US" sz="2100" dirty="0" err="1">
                  <a:solidFill>
                    <a:srgbClr val="1E2D4F"/>
                  </a:solidFill>
                  <a:latin typeface="Inter"/>
                  <a:ea typeface="Inter"/>
                  <a:cs typeface="Inter"/>
                  <a:sym typeface="Inter"/>
                </a:rPr>
                <a:t>MySandwell</a:t>
              </a:r>
              <a:r>
                <a:rPr lang="en-US" sz="2100" dirty="0">
                  <a:solidFill>
                    <a:srgbClr val="1E2D4F"/>
                  </a:solidFill>
                  <a:latin typeface="Inter"/>
                  <a:ea typeface="Inter"/>
                  <a:cs typeface="Inter"/>
                  <a:sym typeface="Inter"/>
                </a:rPr>
                <a:t> for MP Enquiries and batter use of portal</a:t>
              </a:r>
            </a:p>
            <a:p>
              <a:pPr algn="ctr">
                <a:lnSpc>
                  <a:spcPts val="2520"/>
                </a:lnSpc>
              </a:pPr>
              <a:endParaRPr lang="en-US" sz="2100" dirty="0">
                <a:solidFill>
                  <a:srgbClr val="1E2D4F"/>
                </a:solidFill>
                <a:latin typeface="Inter"/>
                <a:ea typeface="Inter"/>
                <a:cs typeface="Inter"/>
                <a:sym typeface="Inter"/>
              </a:endParaRPr>
            </a:p>
          </p:txBody>
        </p:sp>
        <p:sp>
          <p:nvSpPr>
            <p:cNvPr id="103" name="TextBox 103"/>
            <p:cNvSpPr txBox="1"/>
            <p:nvPr/>
          </p:nvSpPr>
          <p:spPr>
            <a:xfrm>
              <a:off x="4347354" y="6751039"/>
              <a:ext cx="2695574" cy="1282402"/>
            </a:xfrm>
            <a:prstGeom prst="rect">
              <a:avLst/>
            </a:prstGeom>
          </p:spPr>
          <p:txBody>
            <a:bodyPr lIns="0" tIns="0" rIns="0" bIns="0" rtlCol="0" anchor="t">
              <a:spAutoFit/>
            </a:bodyPr>
            <a:lstStyle/>
            <a:p>
              <a:pPr algn="ctr">
                <a:lnSpc>
                  <a:spcPts val="2520"/>
                </a:lnSpc>
              </a:pPr>
              <a:r>
                <a:rPr lang="en-US" sz="2100" dirty="0">
                  <a:solidFill>
                    <a:srgbClr val="1E2D4F"/>
                  </a:solidFill>
                  <a:latin typeface="Inter"/>
                  <a:ea typeface="Inter"/>
                  <a:cs typeface="Inter"/>
                  <a:sym typeface="Inter"/>
                </a:rPr>
                <a:t>Continued monitoring and targeted MP Training sessions</a:t>
              </a:r>
            </a:p>
            <a:p>
              <a:pPr algn="ctr">
                <a:lnSpc>
                  <a:spcPts val="2520"/>
                </a:lnSpc>
              </a:pPr>
              <a:endParaRPr lang="en-US" sz="2100" dirty="0">
                <a:solidFill>
                  <a:srgbClr val="1E2D4F"/>
                </a:solidFill>
                <a:latin typeface="Inter"/>
                <a:ea typeface="Inter"/>
                <a:cs typeface="Inter"/>
                <a:sym typeface="Inter"/>
              </a:endParaRPr>
            </a:p>
          </p:txBody>
        </p:sp>
        <p:sp>
          <p:nvSpPr>
            <p:cNvPr id="104" name="TextBox 104"/>
            <p:cNvSpPr txBox="1"/>
            <p:nvPr/>
          </p:nvSpPr>
          <p:spPr>
            <a:xfrm>
              <a:off x="11293449" y="6751039"/>
              <a:ext cx="2695574" cy="2564805"/>
            </a:xfrm>
            <a:prstGeom prst="rect">
              <a:avLst/>
            </a:prstGeom>
          </p:spPr>
          <p:txBody>
            <a:bodyPr lIns="0" tIns="0" rIns="0" bIns="0" rtlCol="0" anchor="t">
              <a:spAutoFit/>
            </a:bodyPr>
            <a:lstStyle/>
            <a:p>
              <a:pPr algn="ctr">
                <a:lnSpc>
                  <a:spcPts val="2520"/>
                </a:lnSpc>
              </a:pPr>
              <a:r>
                <a:rPr lang="en-US" sz="2100" dirty="0">
                  <a:solidFill>
                    <a:srgbClr val="1E2D4F"/>
                  </a:solidFill>
                  <a:latin typeface="Inter"/>
                  <a:ea typeface="Inter"/>
                  <a:cs typeface="Inter"/>
                  <a:sym typeface="Inter"/>
                </a:rPr>
                <a:t>Local Government and Social Ombudsman (LGSO) - Strengthening Ombudsman Engagement and Service Accountability</a:t>
              </a:r>
            </a:p>
            <a:p>
              <a:pPr algn="ctr">
                <a:lnSpc>
                  <a:spcPts val="2520"/>
                </a:lnSpc>
              </a:pPr>
              <a:endParaRPr lang="en-US" sz="2100" dirty="0">
                <a:solidFill>
                  <a:srgbClr val="1E2D4F"/>
                </a:solidFill>
                <a:latin typeface="Inter"/>
                <a:ea typeface="Inter"/>
                <a:cs typeface="Inter"/>
                <a:sym typeface="Inter"/>
              </a:endParaRPr>
            </a:p>
          </p:txBody>
        </p:sp>
        <p:sp>
          <p:nvSpPr>
            <p:cNvPr id="105" name="TextBox 105"/>
            <p:cNvSpPr txBox="1"/>
            <p:nvPr/>
          </p:nvSpPr>
          <p:spPr>
            <a:xfrm>
              <a:off x="7864026" y="6751039"/>
              <a:ext cx="2695574" cy="2543068"/>
            </a:xfrm>
            <a:prstGeom prst="rect">
              <a:avLst/>
            </a:prstGeom>
          </p:spPr>
          <p:txBody>
            <a:bodyPr lIns="0" tIns="0" rIns="0" bIns="0" rtlCol="0" anchor="t">
              <a:spAutoFit/>
            </a:bodyPr>
            <a:lstStyle/>
            <a:p>
              <a:pPr algn="ctr">
                <a:lnSpc>
                  <a:spcPts val="2520"/>
                </a:lnSpc>
              </a:pPr>
              <a:r>
                <a:rPr lang="en-US" sz="2100" dirty="0">
                  <a:solidFill>
                    <a:srgbClr val="1E2D4F"/>
                  </a:solidFill>
                  <a:latin typeface="Inter"/>
                  <a:ea typeface="Inter"/>
                  <a:cs typeface="Inter"/>
                  <a:sym typeface="Inter"/>
                </a:rPr>
                <a:t>Coordinated approach to compliance with LGSCO Complaint Handling Code  embedded through guidance, training and oversight</a:t>
              </a:r>
            </a:p>
            <a:p>
              <a:pPr algn="ctr">
                <a:lnSpc>
                  <a:spcPts val="2520"/>
                </a:lnSpc>
              </a:pPr>
              <a:endParaRPr lang="en-US" sz="2100" dirty="0">
                <a:solidFill>
                  <a:srgbClr val="1E2D4F"/>
                </a:solidFill>
                <a:latin typeface="Inter"/>
                <a:ea typeface="Inter"/>
                <a:cs typeface="Inter"/>
                <a:sym typeface="Inter"/>
              </a:endParaRPr>
            </a:p>
          </p:txBody>
        </p:sp>
        <p:sp>
          <p:nvSpPr>
            <p:cNvPr id="106" name="TextBox 106"/>
            <p:cNvSpPr txBox="1"/>
            <p:nvPr/>
          </p:nvSpPr>
          <p:spPr>
            <a:xfrm>
              <a:off x="8040954" y="5533752"/>
              <a:ext cx="2185214" cy="405765"/>
            </a:xfrm>
            <a:prstGeom prst="rect">
              <a:avLst/>
            </a:prstGeom>
          </p:spPr>
          <p:txBody>
            <a:bodyPr lIns="0" tIns="0" rIns="0" bIns="0" rtlCol="0" anchor="t">
              <a:spAutoFit/>
            </a:bodyPr>
            <a:lstStyle/>
            <a:p>
              <a:pPr algn="ctr">
                <a:lnSpc>
                  <a:spcPts val="3359"/>
                </a:lnSpc>
              </a:pPr>
              <a:r>
                <a:rPr lang="en-US" sz="2400" b="1">
                  <a:solidFill>
                    <a:srgbClr val="FFFFFF"/>
                  </a:solidFill>
                  <a:latin typeface="Be Vietnam Ultra-Bold"/>
                  <a:ea typeface="Be Vietnam Ultra-Bold"/>
                  <a:cs typeface="Be Vietnam Ultra-Bold"/>
                  <a:sym typeface="Be Vietnam Ultra-Bold"/>
                </a:rPr>
                <a:t>8</a:t>
              </a:r>
            </a:p>
          </p:txBody>
        </p:sp>
        <p:sp>
          <p:nvSpPr>
            <p:cNvPr id="107" name="TextBox 107"/>
            <p:cNvSpPr txBox="1"/>
            <p:nvPr/>
          </p:nvSpPr>
          <p:spPr>
            <a:xfrm>
              <a:off x="11511498" y="5533752"/>
              <a:ext cx="2185214" cy="405765"/>
            </a:xfrm>
            <a:prstGeom prst="rect">
              <a:avLst/>
            </a:prstGeom>
          </p:spPr>
          <p:txBody>
            <a:bodyPr lIns="0" tIns="0" rIns="0" bIns="0" rtlCol="0" anchor="t">
              <a:spAutoFit/>
            </a:bodyPr>
            <a:lstStyle/>
            <a:p>
              <a:pPr algn="ctr">
                <a:lnSpc>
                  <a:spcPts val="3359"/>
                </a:lnSpc>
              </a:pPr>
              <a:r>
                <a:rPr lang="en-US" sz="2400" b="1">
                  <a:solidFill>
                    <a:srgbClr val="FFFFFF"/>
                  </a:solidFill>
                  <a:latin typeface="Be Vietnam Ultra-Bold"/>
                  <a:ea typeface="Be Vietnam Ultra-Bold"/>
                  <a:cs typeface="Be Vietnam Ultra-Bold"/>
                  <a:sym typeface="Be Vietnam Ultra-Bold"/>
                </a:rPr>
                <a:t>9</a:t>
              </a:r>
            </a:p>
          </p:txBody>
        </p:sp>
        <p:sp>
          <p:nvSpPr>
            <p:cNvPr id="108" name="TextBox 108"/>
            <p:cNvSpPr txBox="1"/>
            <p:nvPr/>
          </p:nvSpPr>
          <p:spPr>
            <a:xfrm>
              <a:off x="14982043" y="5533752"/>
              <a:ext cx="2185214" cy="405765"/>
            </a:xfrm>
            <a:prstGeom prst="rect">
              <a:avLst/>
            </a:prstGeom>
          </p:spPr>
          <p:txBody>
            <a:bodyPr lIns="0" tIns="0" rIns="0" bIns="0" rtlCol="0" anchor="t">
              <a:spAutoFit/>
            </a:bodyPr>
            <a:lstStyle/>
            <a:p>
              <a:pPr algn="ctr">
                <a:lnSpc>
                  <a:spcPts val="3359"/>
                </a:lnSpc>
              </a:pPr>
              <a:r>
                <a:rPr lang="en-US" sz="2400" b="1">
                  <a:solidFill>
                    <a:srgbClr val="FFFFFF"/>
                  </a:solidFill>
                  <a:latin typeface="Be Vietnam Ultra-Bold"/>
                  <a:ea typeface="Be Vietnam Ultra-Bold"/>
                  <a:cs typeface="Be Vietnam Ultra-Bold"/>
                  <a:sym typeface="Be Vietnam Ultra-Bold"/>
                </a:rPr>
                <a:t>10</a:t>
              </a:r>
            </a:p>
          </p:txBody>
        </p:sp>
      </p:grpSp>
      <p:sp>
        <p:nvSpPr>
          <p:cNvPr id="2" name="TextBox 1">
            <a:extLst>
              <a:ext uri="{FF2B5EF4-FFF2-40B4-BE49-F238E27FC236}">
                <a16:creationId xmlns:a16="http://schemas.microsoft.com/office/drawing/2014/main" id="{0BF20CD7-8842-F59D-7EFD-F769421B704A}"/>
              </a:ext>
            </a:extLst>
          </p:cNvPr>
          <p:cNvSpPr txBox="1"/>
          <p:nvPr/>
        </p:nvSpPr>
        <p:spPr>
          <a:xfrm>
            <a:off x="456864" y="192614"/>
            <a:ext cx="17068800" cy="553998"/>
          </a:xfrm>
          <a:prstGeom prst="rect">
            <a:avLst/>
          </a:prstGeom>
          <a:noFill/>
        </p:spPr>
        <p:txBody>
          <a:bodyPr wrap="square">
            <a:spAutoFit/>
          </a:bodyPr>
          <a:lstStyle/>
          <a:p>
            <a:r>
              <a:rPr lang="en-GB" sz="3000" b="1" dirty="0">
                <a:solidFill>
                  <a:srgbClr val="000000"/>
                </a:solidFill>
                <a:effectLst/>
                <a:latin typeface="Open Sauce" panose="020B0604020202020204" charset="0"/>
                <a:ea typeface="Calibri" panose="020F0502020204030204" pitchFamily="34" charset="0"/>
              </a:rPr>
              <a:t>Recommendations for actions to be taken in response to any issues/concerns raised. </a:t>
            </a:r>
            <a:endParaRPr lang="en-GB" sz="3000" dirty="0">
              <a:latin typeface="Open Sauce" panose="020B0604020202020204" charset="0"/>
            </a:endParaRPr>
          </a:p>
        </p:txBody>
      </p:sp>
      <p:pic>
        <p:nvPicPr>
          <p:cNvPr id="114" name="Picture 2">
            <a:extLst>
              <a:ext uri="{FF2B5EF4-FFF2-40B4-BE49-F238E27FC236}">
                <a16:creationId xmlns:a16="http://schemas.microsoft.com/office/drawing/2014/main" id="{6B27CC1F-353A-181A-5AF8-7A10BF028CE8}"/>
              </a:ext>
            </a:extLst>
          </p:cNvPr>
          <p:cNvPicPr>
            <a:picLocks noChangeAspect="1"/>
          </p:cNvPicPr>
          <p:nvPr/>
        </p:nvPicPr>
        <p:blipFill>
          <a:blip r:embed="rId3">
            <a:alphaModFix amt="85000"/>
          </a:blip>
          <a:srcRect r="39204"/>
          <a:stretch>
            <a:fillRect/>
          </a:stretch>
        </p:blipFill>
        <p:spPr>
          <a:xfrm flipH="1">
            <a:off x="-25066" y="8648655"/>
            <a:ext cx="5929075" cy="16597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979754" y="0"/>
            <a:ext cx="2308246" cy="10400373"/>
            <a:chOff x="0" y="0"/>
            <a:chExt cx="2283028" cy="10286746"/>
          </a:xfrm>
        </p:grpSpPr>
        <p:sp>
          <p:nvSpPr>
            <p:cNvPr id="3" name="Freeform 3"/>
            <p:cNvSpPr/>
            <p:nvPr/>
          </p:nvSpPr>
          <p:spPr>
            <a:xfrm>
              <a:off x="-2794" y="-127"/>
              <a:ext cx="2285821" cy="10286873"/>
            </a:xfrm>
            <a:custGeom>
              <a:avLst/>
              <a:gdLst/>
              <a:ahLst/>
              <a:cxnLst/>
              <a:rect l="l" t="t" r="r" b="b"/>
              <a:pathLst>
                <a:path w="2285821" h="10286873">
                  <a:moveTo>
                    <a:pt x="2285822" y="10251440"/>
                  </a:moveTo>
                  <a:cubicBezTo>
                    <a:pt x="2285822" y="10284587"/>
                    <a:pt x="2282990" y="10286873"/>
                    <a:pt x="2275610" y="10286873"/>
                  </a:cubicBezTo>
                  <a:cubicBezTo>
                    <a:pt x="1518106" y="10286238"/>
                    <a:pt x="760635" y="10286238"/>
                    <a:pt x="3131" y="10286238"/>
                  </a:cubicBezTo>
                  <a:cubicBezTo>
                    <a:pt x="0" y="10272395"/>
                    <a:pt x="3738" y="10259822"/>
                    <a:pt x="4513" y="10246995"/>
                  </a:cubicBezTo>
                  <a:cubicBezTo>
                    <a:pt x="37810" y="9685401"/>
                    <a:pt x="71140" y="9123934"/>
                    <a:pt x="104538" y="8562467"/>
                  </a:cubicBezTo>
                  <a:cubicBezTo>
                    <a:pt x="152158" y="7761986"/>
                    <a:pt x="199879" y="6961632"/>
                    <a:pt x="247465" y="6161151"/>
                  </a:cubicBezTo>
                  <a:cubicBezTo>
                    <a:pt x="306241" y="5172583"/>
                    <a:pt x="364881" y="4184015"/>
                    <a:pt x="423622" y="3195574"/>
                  </a:cubicBezTo>
                  <a:cubicBezTo>
                    <a:pt x="483307" y="2191385"/>
                    <a:pt x="543026" y="1187323"/>
                    <a:pt x="602879" y="183261"/>
                  </a:cubicBezTo>
                  <a:cubicBezTo>
                    <a:pt x="606519" y="122174"/>
                    <a:pt x="608845" y="59690"/>
                    <a:pt x="614742" y="635"/>
                  </a:cubicBezTo>
                  <a:cubicBezTo>
                    <a:pt x="1168387" y="635"/>
                    <a:pt x="1722032" y="635"/>
                    <a:pt x="2275677" y="0"/>
                  </a:cubicBezTo>
                  <a:cubicBezTo>
                    <a:pt x="2283193" y="0"/>
                    <a:pt x="2285754" y="3429"/>
                    <a:pt x="2285754" y="35814"/>
                  </a:cubicBezTo>
                  <a:cubicBezTo>
                    <a:pt x="2285552" y="3441065"/>
                    <a:pt x="2285552" y="6846316"/>
                    <a:pt x="2285822" y="10251440"/>
                  </a:cubicBezTo>
                  <a:close/>
                </a:path>
              </a:pathLst>
            </a:custGeom>
            <a:blipFill>
              <a:blip r:embed="rId2"/>
              <a:stretch>
                <a:fillRect l="-501124" t="-1693" r="-219456"/>
              </a:stretch>
            </a:blipFill>
          </p:spPr>
          <p:txBody>
            <a:bodyPr/>
            <a:lstStyle/>
            <a:p>
              <a:endParaRPr lang="en-GB"/>
            </a:p>
          </p:txBody>
        </p:sp>
      </p:grpSp>
      <p:sp>
        <p:nvSpPr>
          <p:cNvPr id="4" name="Freeform 4"/>
          <p:cNvSpPr/>
          <p:nvPr/>
        </p:nvSpPr>
        <p:spPr>
          <a:xfrm>
            <a:off x="6320709" y="2153292"/>
            <a:ext cx="9355659" cy="4654440"/>
          </a:xfrm>
          <a:custGeom>
            <a:avLst/>
            <a:gdLst/>
            <a:ahLst/>
            <a:cxnLst/>
            <a:rect l="l" t="t" r="r" b="b"/>
            <a:pathLst>
              <a:path w="9355659" h="4654440">
                <a:moveTo>
                  <a:pt x="0" y="0"/>
                </a:moveTo>
                <a:lnTo>
                  <a:pt x="9355659" y="0"/>
                </a:lnTo>
                <a:lnTo>
                  <a:pt x="9355659" y="4654440"/>
                </a:lnTo>
                <a:lnTo>
                  <a:pt x="0" y="4654440"/>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0" y="1563238"/>
            <a:ext cx="5765432" cy="2900708"/>
            <a:chOff x="0" y="0"/>
            <a:chExt cx="5695834" cy="2865692"/>
          </a:xfrm>
        </p:grpSpPr>
        <p:sp>
          <p:nvSpPr>
            <p:cNvPr id="6" name="Freeform 6"/>
            <p:cNvSpPr/>
            <p:nvPr/>
          </p:nvSpPr>
          <p:spPr>
            <a:xfrm rot="-10799999">
              <a:off x="-4968" y="-103"/>
              <a:ext cx="5712344" cy="2869502"/>
            </a:xfrm>
            <a:custGeom>
              <a:avLst/>
              <a:gdLst/>
              <a:ahLst/>
              <a:cxnLst/>
              <a:rect l="l" t="t" r="r" b="b"/>
              <a:pathLst>
                <a:path w="5712344" h="2869502">
                  <a:moveTo>
                    <a:pt x="24484" y="1463068"/>
                  </a:moveTo>
                  <a:cubicBezTo>
                    <a:pt x="19316" y="1465432"/>
                    <a:pt x="14147" y="1466613"/>
                    <a:pt x="10701" y="1470159"/>
                  </a:cubicBezTo>
                  <a:cubicBezTo>
                    <a:pt x="7255" y="1472522"/>
                    <a:pt x="1270" y="1476067"/>
                    <a:pt x="1270" y="1479612"/>
                  </a:cubicBezTo>
                  <a:cubicBezTo>
                    <a:pt x="1270" y="1481976"/>
                    <a:pt x="7255" y="1485521"/>
                    <a:pt x="10701" y="1487885"/>
                  </a:cubicBezTo>
                  <a:lnTo>
                    <a:pt x="26207" y="1498520"/>
                  </a:lnTo>
                  <a:cubicBezTo>
                    <a:pt x="22761" y="1500883"/>
                    <a:pt x="15870" y="1502065"/>
                    <a:pt x="15870" y="1505610"/>
                  </a:cubicBezTo>
                  <a:cubicBezTo>
                    <a:pt x="12424" y="1515064"/>
                    <a:pt x="7255" y="1524518"/>
                    <a:pt x="7255" y="1533972"/>
                  </a:cubicBezTo>
                  <a:cubicBezTo>
                    <a:pt x="7255" y="1538699"/>
                    <a:pt x="19316" y="1542244"/>
                    <a:pt x="26207" y="1548153"/>
                  </a:cubicBezTo>
                  <a:cubicBezTo>
                    <a:pt x="19316" y="1548153"/>
                    <a:pt x="15870" y="1548153"/>
                    <a:pt x="10701" y="1549334"/>
                  </a:cubicBezTo>
                  <a:lnTo>
                    <a:pt x="10701" y="1552880"/>
                  </a:lnTo>
                  <a:lnTo>
                    <a:pt x="26207" y="1552880"/>
                  </a:lnTo>
                  <a:cubicBezTo>
                    <a:pt x="36545" y="1557606"/>
                    <a:pt x="46881" y="1567060"/>
                    <a:pt x="50327" y="1565879"/>
                  </a:cubicBezTo>
                  <a:cubicBezTo>
                    <a:pt x="69279" y="1558788"/>
                    <a:pt x="69279" y="1568242"/>
                    <a:pt x="72725" y="1575332"/>
                  </a:cubicBezTo>
                  <a:cubicBezTo>
                    <a:pt x="79616" y="1574151"/>
                    <a:pt x="86508" y="1572969"/>
                    <a:pt x="91676" y="1574151"/>
                  </a:cubicBezTo>
                  <a:cubicBezTo>
                    <a:pt x="103737" y="1575332"/>
                    <a:pt x="115796" y="1578878"/>
                    <a:pt x="127857" y="1578878"/>
                  </a:cubicBezTo>
                  <a:cubicBezTo>
                    <a:pt x="143363" y="1580059"/>
                    <a:pt x="160591" y="1580059"/>
                    <a:pt x="177820" y="1581241"/>
                  </a:cubicBezTo>
                  <a:cubicBezTo>
                    <a:pt x="203664" y="1583604"/>
                    <a:pt x="229507" y="1585968"/>
                    <a:pt x="255350" y="1588331"/>
                  </a:cubicBezTo>
                  <a:cubicBezTo>
                    <a:pt x="257073" y="1588331"/>
                    <a:pt x="260519" y="1585968"/>
                    <a:pt x="262241" y="1585968"/>
                  </a:cubicBezTo>
                  <a:cubicBezTo>
                    <a:pt x="276025" y="1587150"/>
                    <a:pt x="289807" y="1588331"/>
                    <a:pt x="301868" y="1590695"/>
                  </a:cubicBezTo>
                  <a:cubicBezTo>
                    <a:pt x="305313" y="1591877"/>
                    <a:pt x="307036" y="1597785"/>
                    <a:pt x="307036" y="1600149"/>
                  </a:cubicBezTo>
                  <a:cubicBezTo>
                    <a:pt x="288084" y="1609603"/>
                    <a:pt x="269133" y="1619056"/>
                    <a:pt x="257073" y="1624965"/>
                  </a:cubicBezTo>
                  <a:cubicBezTo>
                    <a:pt x="243290" y="1626147"/>
                    <a:pt x="234676" y="1627328"/>
                    <a:pt x="222615" y="1627328"/>
                  </a:cubicBezTo>
                  <a:cubicBezTo>
                    <a:pt x="232952" y="1636782"/>
                    <a:pt x="239844" y="1641509"/>
                    <a:pt x="248459" y="1648600"/>
                  </a:cubicBezTo>
                  <a:cubicBezTo>
                    <a:pt x="253627" y="1647418"/>
                    <a:pt x="258796" y="1646236"/>
                    <a:pt x="267410" y="1643873"/>
                  </a:cubicBezTo>
                  <a:cubicBezTo>
                    <a:pt x="267410" y="1649781"/>
                    <a:pt x="267410" y="1655690"/>
                    <a:pt x="265687" y="1655690"/>
                  </a:cubicBezTo>
                  <a:cubicBezTo>
                    <a:pt x="258796" y="1656872"/>
                    <a:pt x="248459" y="1658053"/>
                    <a:pt x="243290" y="1655690"/>
                  </a:cubicBezTo>
                  <a:cubicBezTo>
                    <a:pt x="236398" y="1652145"/>
                    <a:pt x="232952" y="1646236"/>
                    <a:pt x="226061" y="1639146"/>
                  </a:cubicBezTo>
                  <a:cubicBezTo>
                    <a:pt x="222615" y="1639146"/>
                    <a:pt x="215724" y="1637964"/>
                    <a:pt x="208832" y="1637964"/>
                  </a:cubicBezTo>
                  <a:cubicBezTo>
                    <a:pt x="210555" y="1653326"/>
                    <a:pt x="210555" y="1653326"/>
                    <a:pt x="229507" y="1675779"/>
                  </a:cubicBezTo>
                  <a:cubicBezTo>
                    <a:pt x="205386" y="1675779"/>
                    <a:pt x="198495" y="1680506"/>
                    <a:pt x="203664" y="1697050"/>
                  </a:cubicBezTo>
                  <a:cubicBezTo>
                    <a:pt x="188158" y="1698232"/>
                    <a:pt x="170929" y="1699414"/>
                    <a:pt x="155423" y="1699414"/>
                  </a:cubicBezTo>
                  <a:cubicBezTo>
                    <a:pt x="157146" y="1701777"/>
                    <a:pt x="160591" y="1706504"/>
                    <a:pt x="162315" y="1710049"/>
                  </a:cubicBezTo>
                  <a:cubicBezTo>
                    <a:pt x="155423" y="1708868"/>
                    <a:pt x="150254" y="1707686"/>
                    <a:pt x="146809" y="1706504"/>
                  </a:cubicBezTo>
                  <a:cubicBezTo>
                    <a:pt x="145086" y="1712413"/>
                    <a:pt x="145086" y="1718322"/>
                    <a:pt x="143363" y="1723048"/>
                  </a:cubicBezTo>
                  <a:cubicBezTo>
                    <a:pt x="141640" y="1728957"/>
                    <a:pt x="139917" y="1736047"/>
                    <a:pt x="138194" y="1741956"/>
                  </a:cubicBezTo>
                  <a:cubicBezTo>
                    <a:pt x="138194" y="1744320"/>
                    <a:pt x="139917" y="1747865"/>
                    <a:pt x="138194" y="1751410"/>
                  </a:cubicBezTo>
                  <a:cubicBezTo>
                    <a:pt x="133025" y="1760864"/>
                    <a:pt x="131303" y="1775045"/>
                    <a:pt x="136471" y="1782135"/>
                  </a:cubicBezTo>
                  <a:cubicBezTo>
                    <a:pt x="133025" y="1784498"/>
                    <a:pt x="131303" y="1788044"/>
                    <a:pt x="131303" y="1790407"/>
                  </a:cubicBezTo>
                  <a:cubicBezTo>
                    <a:pt x="131303" y="1799861"/>
                    <a:pt x="131303" y="1810496"/>
                    <a:pt x="133025" y="1819950"/>
                  </a:cubicBezTo>
                  <a:cubicBezTo>
                    <a:pt x="134748" y="1829404"/>
                    <a:pt x="136471" y="1837676"/>
                    <a:pt x="138194" y="1847130"/>
                  </a:cubicBezTo>
                  <a:cubicBezTo>
                    <a:pt x="139917" y="1849493"/>
                    <a:pt x="139917" y="1851857"/>
                    <a:pt x="138194" y="1855402"/>
                  </a:cubicBezTo>
                  <a:cubicBezTo>
                    <a:pt x="133025" y="1864856"/>
                    <a:pt x="129580" y="1874310"/>
                    <a:pt x="139917" y="1883764"/>
                  </a:cubicBezTo>
                  <a:cubicBezTo>
                    <a:pt x="143363" y="1886127"/>
                    <a:pt x="141640" y="1892036"/>
                    <a:pt x="139917" y="1895581"/>
                  </a:cubicBezTo>
                  <a:cubicBezTo>
                    <a:pt x="134748" y="1908580"/>
                    <a:pt x="145086" y="1919215"/>
                    <a:pt x="164037" y="1921579"/>
                  </a:cubicBezTo>
                  <a:lnTo>
                    <a:pt x="170929" y="1921579"/>
                  </a:lnTo>
                  <a:cubicBezTo>
                    <a:pt x="169206" y="1925124"/>
                    <a:pt x="167483" y="1926306"/>
                    <a:pt x="165760" y="1928669"/>
                  </a:cubicBezTo>
                  <a:cubicBezTo>
                    <a:pt x="170929" y="1929851"/>
                    <a:pt x="176097" y="1929851"/>
                    <a:pt x="179543" y="1932214"/>
                  </a:cubicBezTo>
                  <a:cubicBezTo>
                    <a:pt x="182989" y="1933396"/>
                    <a:pt x="184712" y="1936941"/>
                    <a:pt x="188158" y="1938123"/>
                  </a:cubicBezTo>
                  <a:cubicBezTo>
                    <a:pt x="201940" y="1942850"/>
                    <a:pt x="217447" y="1947577"/>
                    <a:pt x="232952" y="1952304"/>
                  </a:cubicBezTo>
                  <a:cubicBezTo>
                    <a:pt x="238121" y="1953486"/>
                    <a:pt x="245012" y="1953486"/>
                    <a:pt x="250181" y="1953486"/>
                  </a:cubicBezTo>
                  <a:cubicBezTo>
                    <a:pt x="253627" y="1952304"/>
                    <a:pt x="255350" y="1957031"/>
                    <a:pt x="258796" y="1957031"/>
                  </a:cubicBezTo>
                  <a:cubicBezTo>
                    <a:pt x="282916" y="1960576"/>
                    <a:pt x="307036" y="1962939"/>
                    <a:pt x="331156" y="1967666"/>
                  </a:cubicBezTo>
                  <a:cubicBezTo>
                    <a:pt x="350108" y="1972393"/>
                    <a:pt x="372506" y="1962939"/>
                    <a:pt x="391457" y="1972393"/>
                  </a:cubicBezTo>
                  <a:cubicBezTo>
                    <a:pt x="393180" y="1973575"/>
                    <a:pt x="396626" y="1971211"/>
                    <a:pt x="398349" y="1971211"/>
                  </a:cubicBezTo>
                  <a:cubicBezTo>
                    <a:pt x="413855" y="1973575"/>
                    <a:pt x="427638" y="1967666"/>
                    <a:pt x="443143" y="1971211"/>
                  </a:cubicBezTo>
                  <a:cubicBezTo>
                    <a:pt x="458650" y="1974757"/>
                    <a:pt x="475878" y="1975938"/>
                    <a:pt x="482770" y="1986574"/>
                  </a:cubicBezTo>
                  <a:cubicBezTo>
                    <a:pt x="489661" y="1997209"/>
                    <a:pt x="494830" y="2007845"/>
                    <a:pt x="494830" y="2018481"/>
                  </a:cubicBezTo>
                  <a:cubicBezTo>
                    <a:pt x="493107" y="2031480"/>
                    <a:pt x="484493" y="2045660"/>
                    <a:pt x="517227" y="2043297"/>
                  </a:cubicBezTo>
                  <a:cubicBezTo>
                    <a:pt x="515504" y="2045660"/>
                    <a:pt x="515504" y="2048024"/>
                    <a:pt x="513781" y="2049206"/>
                  </a:cubicBezTo>
                  <a:cubicBezTo>
                    <a:pt x="613709" y="2056296"/>
                    <a:pt x="713635" y="2062205"/>
                    <a:pt x="811840" y="2069295"/>
                  </a:cubicBezTo>
                  <a:cubicBezTo>
                    <a:pt x="815285" y="2077567"/>
                    <a:pt x="818731" y="2087021"/>
                    <a:pt x="822177" y="2100020"/>
                  </a:cubicBezTo>
                  <a:cubicBezTo>
                    <a:pt x="803225" y="2085839"/>
                    <a:pt x="785996" y="2077567"/>
                    <a:pt x="761876" y="2078749"/>
                  </a:cubicBezTo>
                  <a:cubicBezTo>
                    <a:pt x="760153" y="2088203"/>
                    <a:pt x="761876" y="2095293"/>
                    <a:pt x="775659" y="2101202"/>
                  </a:cubicBezTo>
                  <a:cubicBezTo>
                    <a:pt x="777382" y="2102383"/>
                    <a:pt x="779104" y="2107110"/>
                    <a:pt x="777382" y="2109474"/>
                  </a:cubicBezTo>
                  <a:cubicBezTo>
                    <a:pt x="770490" y="2121291"/>
                    <a:pt x="763599" y="2131927"/>
                    <a:pt x="758430" y="2142562"/>
                  </a:cubicBezTo>
                  <a:cubicBezTo>
                    <a:pt x="751539" y="2139017"/>
                    <a:pt x="746370" y="2136653"/>
                    <a:pt x="739479" y="2134290"/>
                  </a:cubicBezTo>
                  <a:lnTo>
                    <a:pt x="736033" y="2136653"/>
                  </a:lnTo>
                  <a:lnTo>
                    <a:pt x="756707" y="2157925"/>
                  </a:lnTo>
                  <a:cubicBezTo>
                    <a:pt x="742924" y="2155561"/>
                    <a:pt x="730864" y="2154379"/>
                    <a:pt x="715358" y="2152016"/>
                  </a:cubicBezTo>
                  <a:cubicBezTo>
                    <a:pt x="720527" y="2159106"/>
                    <a:pt x="725696" y="2163833"/>
                    <a:pt x="725696" y="2163833"/>
                  </a:cubicBezTo>
                  <a:cubicBezTo>
                    <a:pt x="717081" y="2168560"/>
                    <a:pt x="708467" y="2173287"/>
                    <a:pt x="696406" y="2179196"/>
                  </a:cubicBezTo>
                  <a:cubicBezTo>
                    <a:pt x="696406" y="2180377"/>
                    <a:pt x="694684" y="2187468"/>
                    <a:pt x="689515" y="2188650"/>
                  </a:cubicBezTo>
                  <a:cubicBezTo>
                    <a:pt x="679178" y="2192195"/>
                    <a:pt x="675732" y="2186286"/>
                    <a:pt x="672287" y="2180377"/>
                  </a:cubicBezTo>
                  <a:cubicBezTo>
                    <a:pt x="670563" y="2176832"/>
                    <a:pt x="660226" y="2175651"/>
                    <a:pt x="653335" y="2174469"/>
                  </a:cubicBezTo>
                  <a:cubicBezTo>
                    <a:pt x="646443" y="2173287"/>
                    <a:pt x="637829" y="2173287"/>
                    <a:pt x="629214" y="2174469"/>
                  </a:cubicBezTo>
                  <a:cubicBezTo>
                    <a:pt x="615431" y="2174469"/>
                    <a:pt x="601648" y="2175651"/>
                    <a:pt x="582697" y="2176832"/>
                  </a:cubicBezTo>
                  <a:cubicBezTo>
                    <a:pt x="596480" y="2179196"/>
                    <a:pt x="606817" y="2181559"/>
                    <a:pt x="615431" y="2182741"/>
                  </a:cubicBezTo>
                  <a:cubicBezTo>
                    <a:pt x="615431" y="2183923"/>
                    <a:pt x="615431" y="2185104"/>
                    <a:pt x="617154" y="2186286"/>
                  </a:cubicBezTo>
                  <a:cubicBezTo>
                    <a:pt x="603371" y="2188650"/>
                    <a:pt x="589588" y="2191013"/>
                    <a:pt x="577528" y="2193376"/>
                  </a:cubicBezTo>
                  <a:cubicBezTo>
                    <a:pt x="563745" y="2191013"/>
                    <a:pt x="551685" y="2187468"/>
                    <a:pt x="541348" y="2185104"/>
                  </a:cubicBezTo>
                  <a:cubicBezTo>
                    <a:pt x="537902" y="2163833"/>
                    <a:pt x="517227" y="2181559"/>
                    <a:pt x="505167" y="2179196"/>
                  </a:cubicBezTo>
                  <a:cubicBezTo>
                    <a:pt x="508613" y="2183923"/>
                    <a:pt x="513781" y="2188650"/>
                    <a:pt x="518951" y="2194558"/>
                  </a:cubicBezTo>
                  <a:cubicBezTo>
                    <a:pt x="496553" y="2192195"/>
                    <a:pt x="474156" y="2192195"/>
                    <a:pt x="458650" y="2180377"/>
                  </a:cubicBezTo>
                  <a:cubicBezTo>
                    <a:pt x="456927" y="2179196"/>
                    <a:pt x="450035" y="2180377"/>
                    <a:pt x="446589" y="2181559"/>
                  </a:cubicBezTo>
                  <a:cubicBezTo>
                    <a:pt x="441421" y="2180377"/>
                    <a:pt x="432807" y="2178014"/>
                    <a:pt x="429361" y="2179196"/>
                  </a:cubicBezTo>
                  <a:cubicBezTo>
                    <a:pt x="424192" y="2182741"/>
                    <a:pt x="424192" y="2188650"/>
                    <a:pt x="419023" y="2195740"/>
                  </a:cubicBezTo>
                  <a:cubicBezTo>
                    <a:pt x="406963" y="2181559"/>
                    <a:pt x="394903" y="2189831"/>
                    <a:pt x="382843" y="2195740"/>
                  </a:cubicBezTo>
                  <a:cubicBezTo>
                    <a:pt x="384566" y="2192195"/>
                    <a:pt x="384566" y="2189831"/>
                    <a:pt x="384566" y="2189831"/>
                  </a:cubicBezTo>
                  <a:cubicBezTo>
                    <a:pt x="374228" y="2186286"/>
                    <a:pt x="365614" y="2183923"/>
                    <a:pt x="353554" y="2180377"/>
                  </a:cubicBezTo>
                  <a:cubicBezTo>
                    <a:pt x="344939" y="2182741"/>
                    <a:pt x="334602" y="2191013"/>
                    <a:pt x="319096" y="2182741"/>
                  </a:cubicBezTo>
                  <a:cubicBezTo>
                    <a:pt x="317373" y="2181559"/>
                    <a:pt x="310482" y="2183923"/>
                    <a:pt x="305313" y="2183923"/>
                  </a:cubicBezTo>
                  <a:cubicBezTo>
                    <a:pt x="300145" y="2185104"/>
                    <a:pt x="296699" y="2185104"/>
                    <a:pt x="294976" y="2186286"/>
                  </a:cubicBezTo>
                  <a:cubicBezTo>
                    <a:pt x="291530" y="2194558"/>
                    <a:pt x="289807" y="2201649"/>
                    <a:pt x="284639" y="2208739"/>
                  </a:cubicBezTo>
                  <a:cubicBezTo>
                    <a:pt x="279470" y="2215829"/>
                    <a:pt x="281193" y="2222920"/>
                    <a:pt x="291530" y="2225283"/>
                  </a:cubicBezTo>
                  <a:cubicBezTo>
                    <a:pt x="294976" y="2226465"/>
                    <a:pt x="298422" y="2226465"/>
                    <a:pt x="300145" y="2227647"/>
                  </a:cubicBezTo>
                  <a:cubicBezTo>
                    <a:pt x="284639" y="2238282"/>
                    <a:pt x="270856" y="2245373"/>
                    <a:pt x="248459" y="2240646"/>
                  </a:cubicBezTo>
                  <a:cubicBezTo>
                    <a:pt x="243290" y="2239464"/>
                    <a:pt x="236398" y="2244191"/>
                    <a:pt x="227783" y="2247736"/>
                  </a:cubicBezTo>
                  <a:cubicBezTo>
                    <a:pt x="232952" y="2251281"/>
                    <a:pt x="236398" y="2252463"/>
                    <a:pt x="239844" y="2253645"/>
                  </a:cubicBezTo>
                  <a:cubicBezTo>
                    <a:pt x="226061" y="2273734"/>
                    <a:pt x="203664" y="2260735"/>
                    <a:pt x="182989" y="2260735"/>
                  </a:cubicBezTo>
                  <a:cubicBezTo>
                    <a:pt x="189881" y="2264280"/>
                    <a:pt x="193326" y="2267825"/>
                    <a:pt x="196772" y="2269007"/>
                  </a:cubicBezTo>
                  <a:cubicBezTo>
                    <a:pt x="186435" y="2272552"/>
                    <a:pt x="176097" y="2274916"/>
                    <a:pt x="167483" y="2278461"/>
                  </a:cubicBezTo>
                  <a:cubicBezTo>
                    <a:pt x="165760" y="2283188"/>
                    <a:pt x="167483" y="2287915"/>
                    <a:pt x="165760" y="2290278"/>
                  </a:cubicBezTo>
                  <a:cubicBezTo>
                    <a:pt x="157146" y="2299732"/>
                    <a:pt x="162315" y="2306822"/>
                    <a:pt x="176097" y="2311549"/>
                  </a:cubicBezTo>
                  <a:cubicBezTo>
                    <a:pt x="181266" y="2313913"/>
                    <a:pt x="186435" y="2318640"/>
                    <a:pt x="189881" y="2322185"/>
                  </a:cubicBezTo>
                  <a:cubicBezTo>
                    <a:pt x="184712" y="2322185"/>
                    <a:pt x="177820" y="2323367"/>
                    <a:pt x="170929" y="2323367"/>
                  </a:cubicBezTo>
                  <a:lnTo>
                    <a:pt x="170929" y="2337547"/>
                  </a:lnTo>
                  <a:cubicBezTo>
                    <a:pt x="167483" y="2337547"/>
                    <a:pt x="164037" y="2337547"/>
                    <a:pt x="160591" y="2336366"/>
                  </a:cubicBezTo>
                  <a:cubicBezTo>
                    <a:pt x="158869" y="2350546"/>
                    <a:pt x="157146" y="2364727"/>
                    <a:pt x="153700" y="2380090"/>
                  </a:cubicBezTo>
                  <a:cubicBezTo>
                    <a:pt x="172652" y="2387180"/>
                    <a:pt x="162315" y="2395452"/>
                    <a:pt x="151977" y="2406088"/>
                  </a:cubicBezTo>
                  <a:cubicBezTo>
                    <a:pt x="151977" y="2406088"/>
                    <a:pt x="155423" y="2407269"/>
                    <a:pt x="158869" y="2407269"/>
                  </a:cubicBezTo>
                  <a:cubicBezTo>
                    <a:pt x="157146" y="2411996"/>
                    <a:pt x="153700" y="2416723"/>
                    <a:pt x="151977" y="2421450"/>
                  </a:cubicBezTo>
                  <a:cubicBezTo>
                    <a:pt x="148532" y="2430904"/>
                    <a:pt x="153700" y="2432086"/>
                    <a:pt x="169206" y="2427359"/>
                  </a:cubicBezTo>
                  <a:cubicBezTo>
                    <a:pt x="170929" y="2429722"/>
                    <a:pt x="172652" y="2433267"/>
                    <a:pt x="176097" y="2435631"/>
                  </a:cubicBezTo>
                  <a:cubicBezTo>
                    <a:pt x="177820" y="2434449"/>
                    <a:pt x="177820" y="2433267"/>
                    <a:pt x="179543" y="2432086"/>
                  </a:cubicBezTo>
                  <a:cubicBezTo>
                    <a:pt x="186435" y="2433267"/>
                    <a:pt x="191603" y="2435631"/>
                    <a:pt x="198495" y="2436813"/>
                  </a:cubicBezTo>
                  <a:cubicBezTo>
                    <a:pt x="232952" y="2446266"/>
                    <a:pt x="269133" y="2443903"/>
                    <a:pt x="303591" y="2445085"/>
                  </a:cubicBezTo>
                  <a:cubicBezTo>
                    <a:pt x="308759" y="2445085"/>
                    <a:pt x="315651" y="2441539"/>
                    <a:pt x="320819" y="2441539"/>
                  </a:cubicBezTo>
                  <a:cubicBezTo>
                    <a:pt x="341494" y="2442721"/>
                    <a:pt x="360445" y="2447448"/>
                    <a:pt x="379397" y="2448630"/>
                  </a:cubicBezTo>
                  <a:cubicBezTo>
                    <a:pt x="405240" y="2449811"/>
                    <a:pt x="431083" y="2449811"/>
                    <a:pt x="456927" y="2449811"/>
                  </a:cubicBezTo>
                  <a:cubicBezTo>
                    <a:pt x="475878" y="2449811"/>
                    <a:pt x="479324" y="2456902"/>
                    <a:pt x="477601" y="2466356"/>
                  </a:cubicBezTo>
                  <a:cubicBezTo>
                    <a:pt x="470709" y="2469901"/>
                    <a:pt x="463818" y="2476991"/>
                    <a:pt x="463818" y="2478173"/>
                  </a:cubicBezTo>
                  <a:cubicBezTo>
                    <a:pt x="486215" y="2489990"/>
                    <a:pt x="465541" y="2498262"/>
                    <a:pt x="460372" y="2507716"/>
                  </a:cubicBezTo>
                  <a:cubicBezTo>
                    <a:pt x="462095" y="2531351"/>
                    <a:pt x="463818" y="2554985"/>
                    <a:pt x="465541" y="2579802"/>
                  </a:cubicBezTo>
                  <a:cubicBezTo>
                    <a:pt x="462095" y="2580983"/>
                    <a:pt x="455204" y="2582165"/>
                    <a:pt x="450035" y="2583347"/>
                  </a:cubicBezTo>
                  <a:cubicBezTo>
                    <a:pt x="451758" y="2586892"/>
                    <a:pt x="455204" y="2590437"/>
                    <a:pt x="455204" y="2593982"/>
                  </a:cubicBezTo>
                  <a:cubicBezTo>
                    <a:pt x="450035" y="2608163"/>
                    <a:pt x="448312" y="2622344"/>
                    <a:pt x="470709" y="2632979"/>
                  </a:cubicBezTo>
                  <a:cubicBezTo>
                    <a:pt x="460372" y="2637706"/>
                    <a:pt x="451758" y="2641252"/>
                    <a:pt x="441421" y="2645978"/>
                  </a:cubicBezTo>
                  <a:cubicBezTo>
                    <a:pt x="443143" y="2647160"/>
                    <a:pt x="444866" y="2649524"/>
                    <a:pt x="444866" y="2650705"/>
                  </a:cubicBezTo>
                  <a:cubicBezTo>
                    <a:pt x="444866" y="2651887"/>
                    <a:pt x="446589" y="2651887"/>
                    <a:pt x="448312" y="2651887"/>
                  </a:cubicBezTo>
                  <a:cubicBezTo>
                    <a:pt x="465541" y="2651887"/>
                    <a:pt x="472432" y="2654251"/>
                    <a:pt x="474156" y="2666068"/>
                  </a:cubicBezTo>
                  <a:cubicBezTo>
                    <a:pt x="474156" y="2668431"/>
                    <a:pt x="474156" y="2671976"/>
                    <a:pt x="470709" y="2674340"/>
                  </a:cubicBezTo>
                  <a:cubicBezTo>
                    <a:pt x="463818" y="2677885"/>
                    <a:pt x="456927" y="2681430"/>
                    <a:pt x="448312" y="2683794"/>
                  </a:cubicBezTo>
                  <a:cubicBezTo>
                    <a:pt x="444866" y="2684975"/>
                    <a:pt x="437975" y="2683794"/>
                    <a:pt x="434529" y="2682612"/>
                  </a:cubicBezTo>
                  <a:cubicBezTo>
                    <a:pt x="415578" y="2675522"/>
                    <a:pt x="413855" y="2675522"/>
                    <a:pt x="410409" y="2690884"/>
                  </a:cubicBezTo>
                  <a:cubicBezTo>
                    <a:pt x="406963" y="2689702"/>
                    <a:pt x="403517" y="2688521"/>
                    <a:pt x="398349" y="2687339"/>
                  </a:cubicBezTo>
                  <a:cubicBezTo>
                    <a:pt x="400071" y="2692066"/>
                    <a:pt x="400071" y="2695611"/>
                    <a:pt x="403517" y="2699156"/>
                  </a:cubicBezTo>
                  <a:cubicBezTo>
                    <a:pt x="403517" y="2700338"/>
                    <a:pt x="406963" y="2701520"/>
                    <a:pt x="410409" y="2702701"/>
                  </a:cubicBezTo>
                  <a:cubicBezTo>
                    <a:pt x="406963" y="2703883"/>
                    <a:pt x="403517" y="2706247"/>
                    <a:pt x="400071" y="2705065"/>
                  </a:cubicBezTo>
                  <a:cubicBezTo>
                    <a:pt x="382843" y="2701520"/>
                    <a:pt x="372506" y="2709792"/>
                    <a:pt x="360445" y="2714519"/>
                  </a:cubicBezTo>
                  <a:cubicBezTo>
                    <a:pt x="370783" y="2723973"/>
                    <a:pt x="381120" y="2732245"/>
                    <a:pt x="389734" y="2741698"/>
                  </a:cubicBezTo>
                  <a:cubicBezTo>
                    <a:pt x="375951" y="2746425"/>
                    <a:pt x="365614" y="2748789"/>
                    <a:pt x="355277" y="2752334"/>
                  </a:cubicBezTo>
                  <a:cubicBezTo>
                    <a:pt x="377674" y="2778332"/>
                    <a:pt x="377674" y="2778332"/>
                    <a:pt x="362168" y="2788968"/>
                  </a:cubicBezTo>
                  <a:cubicBezTo>
                    <a:pt x="362168" y="2790149"/>
                    <a:pt x="363891" y="2791331"/>
                    <a:pt x="363891" y="2792513"/>
                  </a:cubicBezTo>
                  <a:cubicBezTo>
                    <a:pt x="369060" y="2791331"/>
                    <a:pt x="375951" y="2790149"/>
                    <a:pt x="381120" y="2787786"/>
                  </a:cubicBezTo>
                  <a:lnTo>
                    <a:pt x="382843" y="2788968"/>
                  </a:lnTo>
                  <a:cubicBezTo>
                    <a:pt x="375951" y="2793694"/>
                    <a:pt x="369060" y="2797240"/>
                    <a:pt x="362168" y="2801967"/>
                  </a:cubicBezTo>
                  <a:cubicBezTo>
                    <a:pt x="362168" y="2805512"/>
                    <a:pt x="358722" y="2813784"/>
                    <a:pt x="362168" y="2816147"/>
                  </a:cubicBezTo>
                  <a:cubicBezTo>
                    <a:pt x="375951" y="2824419"/>
                    <a:pt x="360445" y="2832692"/>
                    <a:pt x="363891" y="2840964"/>
                  </a:cubicBezTo>
                  <a:cubicBezTo>
                    <a:pt x="365614" y="2843327"/>
                    <a:pt x="363891" y="2849236"/>
                    <a:pt x="365614" y="2849236"/>
                  </a:cubicBezTo>
                  <a:cubicBezTo>
                    <a:pt x="375951" y="2852781"/>
                    <a:pt x="388012" y="2858690"/>
                    <a:pt x="400071" y="2858690"/>
                  </a:cubicBezTo>
                  <a:cubicBezTo>
                    <a:pt x="427638" y="2859871"/>
                    <a:pt x="455204" y="2857508"/>
                    <a:pt x="482770" y="2857508"/>
                  </a:cubicBezTo>
                  <a:lnTo>
                    <a:pt x="570637" y="2857508"/>
                  </a:lnTo>
                  <a:cubicBezTo>
                    <a:pt x="591311" y="2857508"/>
                    <a:pt x="608540" y="2861053"/>
                    <a:pt x="629214" y="2864598"/>
                  </a:cubicBezTo>
                  <a:cubicBezTo>
                    <a:pt x="653335" y="2869502"/>
                    <a:pt x="679178" y="2865780"/>
                    <a:pt x="705021" y="2864598"/>
                  </a:cubicBezTo>
                  <a:cubicBezTo>
                    <a:pt x="760153" y="2863416"/>
                    <a:pt x="815285" y="2863416"/>
                    <a:pt x="870417" y="2862235"/>
                  </a:cubicBezTo>
                  <a:cubicBezTo>
                    <a:pt x="896260" y="2862235"/>
                    <a:pt x="923827" y="2859871"/>
                    <a:pt x="949670" y="2858690"/>
                  </a:cubicBezTo>
                  <a:cubicBezTo>
                    <a:pt x="982404" y="2857508"/>
                    <a:pt x="1015139" y="2858690"/>
                    <a:pt x="1047874" y="2857508"/>
                  </a:cubicBezTo>
                  <a:cubicBezTo>
                    <a:pt x="1082331" y="2856326"/>
                    <a:pt x="1116788" y="2853963"/>
                    <a:pt x="1151246" y="2852781"/>
                  </a:cubicBezTo>
                  <a:cubicBezTo>
                    <a:pt x="1192595" y="2851599"/>
                    <a:pt x="1233944" y="2851599"/>
                    <a:pt x="1275294" y="2850417"/>
                  </a:cubicBezTo>
                  <a:lnTo>
                    <a:pt x="1404509" y="2846872"/>
                  </a:lnTo>
                  <a:cubicBezTo>
                    <a:pt x="1444136" y="2845691"/>
                    <a:pt x="1482039" y="2845691"/>
                    <a:pt x="1521665" y="2845691"/>
                  </a:cubicBezTo>
                  <a:cubicBezTo>
                    <a:pt x="1550954" y="2845691"/>
                    <a:pt x="1581965" y="2844509"/>
                    <a:pt x="1611255" y="2843327"/>
                  </a:cubicBezTo>
                  <a:lnTo>
                    <a:pt x="1699122" y="2839782"/>
                  </a:lnTo>
                  <a:cubicBezTo>
                    <a:pt x="1719796" y="2838600"/>
                    <a:pt x="1740471" y="2838600"/>
                    <a:pt x="1762868" y="2837418"/>
                  </a:cubicBezTo>
                  <a:cubicBezTo>
                    <a:pt x="1797325" y="2836237"/>
                    <a:pt x="1831783" y="2836237"/>
                    <a:pt x="1866240" y="2835055"/>
                  </a:cubicBezTo>
                  <a:cubicBezTo>
                    <a:pt x="1905867" y="2833873"/>
                    <a:pt x="1943770" y="2831510"/>
                    <a:pt x="1981674" y="2830328"/>
                  </a:cubicBezTo>
                  <a:cubicBezTo>
                    <a:pt x="2021300" y="2827965"/>
                    <a:pt x="2059203" y="2825601"/>
                    <a:pt x="2098829" y="2823238"/>
                  </a:cubicBezTo>
                  <a:cubicBezTo>
                    <a:pt x="2114335" y="2822056"/>
                    <a:pt x="2129841" y="2822056"/>
                    <a:pt x="2147070" y="2820874"/>
                  </a:cubicBezTo>
                  <a:lnTo>
                    <a:pt x="2197033" y="2820874"/>
                  </a:lnTo>
                  <a:cubicBezTo>
                    <a:pt x="2253888" y="2818511"/>
                    <a:pt x="2309020" y="2814966"/>
                    <a:pt x="2365875" y="2812602"/>
                  </a:cubicBezTo>
                  <a:cubicBezTo>
                    <a:pt x="2400333" y="2811420"/>
                    <a:pt x="2436513" y="2810239"/>
                    <a:pt x="2470971" y="2807875"/>
                  </a:cubicBezTo>
                  <a:cubicBezTo>
                    <a:pt x="2491645" y="2806694"/>
                    <a:pt x="2514043" y="2804330"/>
                    <a:pt x="2534717" y="2803148"/>
                  </a:cubicBezTo>
                  <a:lnTo>
                    <a:pt x="2674270" y="2796058"/>
                  </a:lnTo>
                  <a:cubicBezTo>
                    <a:pt x="2703559" y="2794876"/>
                    <a:pt x="2731125" y="2790149"/>
                    <a:pt x="2758691" y="2788968"/>
                  </a:cubicBezTo>
                  <a:cubicBezTo>
                    <a:pt x="2801763" y="2786604"/>
                    <a:pt x="2846558" y="2785422"/>
                    <a:pt x="2889630" y="2783059"/>
                  </a:cubicBezTo>
                  <a:cubicBezTo>
                    <a:pt x="2899967" y="2783059"/>
                    <a:pt x="2912028" y="2781877"/>
                    <a:pt x="2922365" y="2781877"/>
                  </a:cubicBezTo>
                  <a:cubicBezTo>
                    <a:pt x="2960268" y="2779514"/>
                    <a:pt x="2996448" y="2777150"/>
                    <a:pt x="3034352" y="2774787"/>
                  </a:cubicBezTo>
                  <a:cubicBezTo>
                    <a:pt x="3055026" y="2773605"/>
                    <a:pt x="3077424" y="2771242"/>
                    <a:pt x="3098098" y="2770060"/>
                  </a:cubicBezTo>
                  <a:cubicBezTo>
                    <a:pt x="3123941" y="2768878"/>
                    <a:pt x="3149785" y="2767696"/>
                    <a:pt x="3173905" y="2766515"/>
                  </a:cubicBezTo>
                  <a:cubicBezTo>
                    <a:pt x="3222146" y="2762970"/>
                    <a:pt x="3272109" y="2759424"/>
                    <a:pt x="3320350" y="2755879"/>
                  </a:cubicBezTo>
                  <a:cubicBezTo>
                    <a:pt x="3328964" y="2754697"/>
                    <a:pt x="3335855" y="2751152"/>
                    <a:pt x="3344470" y="2751152"/>
                  </a:cubicBezTo>
                  <a:cubicBezTo>
                    <a:pt x="3384096" y="2748789"/>
                    <a:pt x="3423722" y="2748789"/>
                    <a:pt x="3461625" y="2745244"/>
                  </a:cubicBezTo>
                  <a:cubicBezTo>
                    <a:pt x="3482300" y="2742880"/>
                    <a:pt x="3504697" y="2748789"/>
                    <a:pt x="3523649" y="2736972"/>
                  </a:cubicBezTo>
                  <a:cubicBezTo>
                    <a:pt x="3530541" y="2733426"/>
                    <a:pt x="3549492" y="2739335"/>
                    <a:pt x="3561552" y="2738153"/>
                  </a:cubicBezTo>
                  <a:cubicBezTo>
                    <a:pt x="3609793" y="2734608"/>
                    <a:pt x="3658034" y="2729881"/>
                    <a:pt x="3704551" y="2726336"/>
                  </a:cubicBezTo>
                  <a:cubicBezTo>
                    <a:pt x="3742455" y="2722791"/>
                    <a:pt x="3778635" y="2720427"/>
                    <a:pt x="3816538" y="2716882"/>
                  </a:cubicBezTo>
                  <a:cubicBezTo>
                    <a:pt x="3830321" y="2715700"/>
                    <a:pt x="3844104" y="2712155"/>
                    <a:pt x="3856164" y="2710973"/>
                  </a:cubicBezTo>
                  <a:cubicBezTo>
                    <a:pt x="3890622" y="2708610"/>
                    <a:pt x="3925080" y="2706247"/>
                    <a:pt x="3957814" y="2703883"/>
                  </a:cubicBezTo>
                  <a:cubicBezTo>
                    <a:pt x="3957814" y="2699156"/>
                    <a:pt x="3957814" y="2696793"/>
                    <a:pt x="3959537" y="2694429"/>
                  </a:cubicBezTo>
                  <a:cubicBezTo>
                    <a:pt x="3962983" y="2696793"/>
                    <a:pt x="3966429" y="2700338"/>
                    <a:pt x="3969874" y="2705065"/>
                  </a:cubicBezTo>
                  <a:cubicBezTo>
                    <a:pt x="3976766" y="2692066"/>
                    <a:pt x="3990549" y="2700338"/>
                    <a:pt x="4000886" y="2699156"/>
                  </a:cubicBezTo>
                  <a:cubicBezTo>
                    <a:pt x="4019838" y="2696793"/>
                    <a:pt x="4040512" y="2693248"/>
                    <a:pt x="4059464" y="2692066"/>
                  </a:cubicBezTo>
                  <a:cubicBezTo>
                    <a:pt x="4093922" y="2688521"/>
                    <a:pt x="4128379" y="2686157"/>
                    <a:pt x="4162837" y="2683794"/>
                  </a:cubicBezTo>
                  <a:cubicBezTo>
                    <a:pt x="4192126" y="2681430"/>
                    <a:pt x="4221415" y="2676703"/>
                    <a:pt x="4250704" y="2673158"/>
                  </a:cubicBezTo>
                  <a:cubicBezTo>
                    <a:pt x="4300667" y="2667250"/>
                    <a:pt x="4352353" y="2663704"/>
                    <a:pt x="4402317" y="2657796"/>
                  </a:cubicBezTo>
                  <a:cubicBezTo>
                    <a:pt x="4436774" y="2654251"/>
                    <a:pt x="4471232" y="2648342"/>
                    <a:pt x="4507412" y="2644797"/>
                  </a:cubicBezTo>
                  <a:cubicBezTo>
                    <a:pt x="4543593" y="2640070"/>
                    <a:pt x="4581496" y="2636525"/>
                    <a:pt x="4617676" y="2631798"/>
                  </a:cubicBezTo>
                  <a:cubicBezTo>
                    <a:pt x="4643520" y="2628253"/>
                    <a:pt x="4669363" y="2623526"/>
                    <a:pt x="4695206" y="2619980"/>
                  </a:cubicBezTo>
                  <a:cubicBezTo>
                    <a:pt x="4746892" y="2614072"/>
                    <a:pt x="4800302" y="2608163"/>
                    <a:pt x="4851988" y="2602254"/>
                  </a:cubicBezTo>
                  <a:cubicBezTo>
                    <a:pt x="4870939" y="2599891"/>
                    <a:pt x="4888168" y="2595164"/>
                    <a:pt x="4907120" y="2592801"/>
                  </a:cubicBezTo>
                  <a:cubicBezTo>
                    <a:pt x="4939855" y="2588074"/>
                    <a:pt x="4972589" y="2585710"/>
                    <a:pt x="5005324" y="2580983"/>
                  </a:cubicBezTo>
                  <a:cubicBezTo>
                    <a:pt x="5029444" y="2577438"/>
                    <a:pt x="5051842" y="2571530"/>
                    <a:pt x="5074239" y="2569166"/>
                  </a:cubicBezTo>
                  <a:cubicBezTo>
                    <a:pt x="5122480" y="2562076"/>
                    <a:pt x="5170720" y="2557349"/>
                    <a:pt x="5218961" y="2551440"/>
                  </a:cubicBezTo>
                  <a:cubicBezTo>
                    <a:pt x="5239635" y="2549077"/>
                    <a:pt x="5260310" y="2544350"/>
                    <a:pt x="5280984" y="2540805"/>
                  </a:cubicBezTo>
                  <a:cubicBezTo>
                    <a:pt x="5313719" y="2534896"/>
                    <a:pt x="5348177" y="2530169"/>
                    <a:pt x="5380911" y="2524260"/>
                  </a:cubicBezTo>
                  <a:cubicBezTo>
                    <a:pt x="5389526" y="2523079"/>
                    <a:pt x="5398140" y="2519533"/>
                    <a:pt x="5408477" y="2518352"/>
                  </a:cubicBezTo>
                  <a:cubicBezTo>
                    <a:pt x="5418815" y="2517170"/>
                    <a:pt x="5429152" y="2517170"/>
                    <a:pt x="5439489" y="2515988"/>
                  </a:cubicBezTo>
                  <a:cubicBezTo>
                    <a:pt x="5460164" y="2512443"/>
                    <a:pt x="5480838" y="2508898"/>
                    <a:pt x="5499790" y="2505353"/>
                  </a:cubicBezTo>
                  <a:cubicBezTo>
                    <a:pt x="5541139" y="2498262"/>
                    <a:pt x="5561813" y="2495899"/>
                    <a:pt x="5580765" y="2488809"/>
                  </a:cubicBezTo>
                  <a:cubicBezTo>
                    <a:pt x="5597994" y="2482900"/>
                    <a:pt x="5622114" y="2484082"/>
                    <a:pt x="5629006" y="2465174"/>
                  </a:cubicBezTo>
                  <a:cubicBezTo>
                    <a:pt x="5632451" y="2459265"/>
                    <a:pt x="5641066" y="2455720"/>
                    <a:pt x="5625560" y="2453357"/>
                  </a:cubicBezTo>
                  <a:cubicBezTo>
                    <a:pt x="5623837" y="2453357"/>
                    <a:pt x="5620391" y="2449811"/>
                    <a:pt x="5622114" y="2448630"/>
                  </a:cubicBezTo>
                  <a:cubicBezTo>
                    <a:pt x="5625560" y="2441539"/>
                    <a:pt x="5629006" y="2434449"/>
                    <a:pt x="5632451" y="2424995"/>
                  </a:cubicBezTo>
                  <a:cubicBezTo>
                    <a:pt x="5632451" y="2424995"/>
                    <a:pt x="5629006" y="2423813"/>
                    <a:pt x="5625560" y="2421450"/>
                  </a:cubicBezTo>
                  <a:cubicBezTo>
                    <a:pt x="5635897" y="2414360"/>
                    <a:pt x="5635897" y="2388362"/>
                    <a:pt x="5629006" y="2380090"/>
                  </a:cubicBezTo>
                  <a:cubicBezTo>
                    <a:pt x="5625560" y="2375363"/>
                    <a:pt x="5623837" y="2369454"/>
                    <a:pt x="5622114" y="2363545"/>
                  </a:cubicBezTo>
                  <a:cubicBezTo>
                    <a:pt x="5642789" y="2360000"/>
                    <a:pt x="5618668" y="2351728"/>
                    <a:pt x="5625560" y="2347001"/>
                  </a:cubicBezTo>
                  <a:cubicBezTo>
                    <a:pt x="5622114" y="2347001"/>
                    <a:pt x="5618668" y="2347001"/>
                    <a:pt x="5613500" y="2345819"/>
                  </a:cubicBezTo>
                  <a:cubicBezTo>
                    <a:pt x="5616946" y="2342274"/>
                    <a:pt x="5620391" y="2339911"/>
                    <a:pt x="5622114" y="2338729"/>
                  </a:cubicBezTo>
                  <a:cubicBezTo>
                    <a:pt x="5618668" y="2336366"/>
                    <a:pt x="5613500" y="2335184"/>
                    <a:pt x="5610054" y="2332820"/>
                  </a:cubicBezTo>
                  <a:cubicBezTo>
                    <a:pt x="5629006" y="2315094"/>
                    <a:pt x="5629006" y="2306822"/>
                    <a:pt x="5606608" y="2291460"/>
                  </a:cubicBezTo>
                  <a:cubicBezTo>
                    <a:pt x="5604885" y="2290278"/>
                    <a:pt x="5601440" y="2287915"/>
                    <a:pt x="5601440" y="2286733"/>
                  </a:cubicBezTo>
                  <a:cubicBezTo>
                    <a:pt x="5606608" y="2273734"/>
                    <a:pt x="5604885" y="2261917"/>
                    <a:pt x="5592825" y="2251281"/>
                  </a:cubicBezTo>
                  <a:cubicBezTo>
                    <a:pt x="5592825" y="2251281"/>
                    <a:pt x="5594548" y="2247736"/>
                    <a:pt x="5597994" y="2245373"/>
                  </a:cubicBezTo>
                  <a:cubicBezTo>
                    <a:pt x="5592825" y="2246554"/>
                    <a:pt x="5589380" y="2247736"/>
                    <a:pt x="5585934" y="2247736"/>
                  </a:cubicBezTo>
                  <a:lnTo>
                    <a:pt x="5591102" y="2226465"/>
                  </a:lnTo>
                  <a:lnTo>
                    <a:pt x="5572151" y="2226465"/>
                  </a:lnTo>
                  <a:cubicBezTo>
                    <a:pt x="5566982" y="2221738"/>
                    <a:pt x="5561813" y="2218193"/>
                    <a:pt x="5561813" y="2217011"/>
                  </a:cubicBezTo>
                  <a:cubicBezTo>
                    <a:pt x="5556645" y="2220556"/>
                    <a:pt x="5553199" y="2221738"/>
                    <a:pt x="5551476" y="2222920"/>
                  </a:cubicBezTo>
                  <a:cubicBezTo>
                    <a:pt x="5542862" y="2213466"/>
                    <a:pt x="5535970" y="2206375"/>
                    <a:pt x="5530802" y="2199285"/>
                  </a:cubicBezTo>
                  <a:cubicBezTo>
                    <a:pt x="5532525" y="2191013"/>
                    <a:pt x="5535970" y="2183923"/>
                    <a:pt x="5537693" y="2179196"/>
                  </a:cubicBezTo>
                  <a:cubicBezTo>
                    <a:pt x="5546308" y="2179196"/>
                    <a:pt x="5554922" y="2180377"/>
                    <a:pt x="5560091" y="2178014"/>
                  </a:cubicBezTo>
                  <a:cubicBezTo>
                    <a:pt x="5565259" y="2175651"/>
                    <a:pt x="5565259" y="2169742"/>
                    <a:pt x="5568705" y="2166197"/>
                  </a:cubicBezTo>
                  <a:cubicBezTo>
                    <a:pt x="5568705" y="2165015"/>
                    <a:pt x="5556645" y="2149652"/>
                    <a:pt x="5558368" y="2148471"/>
                  </a:cubicBezTo>
                  <a:cubicBezTo>
                    <a:pt x="5560091" y="2140199"/>
                    <a:pt x="5563536" y="2131927"/>
                    <a:pt x="5565259" y="2122473"/>
                  </a:cubicBezTo>
                  <a:cubicBezTo>
                    <a:pt x="5558368" y="2118928"/>
                    <a:pt x="5549753" y="2114201"/>
                    <a:pt x="5542862" y="2110655"/>
                  </a:cubicBezTo>
                  <a:cubicBezTo>
                    <a:pt x="5554922" y="2105929"/>
                    <a:pt x="5563536" y="2101202"/>
                    <a:pt x="5572151" y="2097656"/>
                  </a:cubicBezTo>
                  <a:cubicBezTo>
                    <a:pt x="5568705" y="2096475"/>
                    <a:pt x="5566982" y="2095293"/>
                    <a:pt x="5563536" y="2094111"/>
                  </a:cubicBezTo>
                  <a:cubicBezTo>
                    <a:pt x="5561813" y="2089384"/>
                    <a:pt x="5558368" y="2084657"/>
                    <a:pt x="5558368" y="2079930"/>
                  </a:cubicBezTo>
                  <a:cubicBezTo>
                    <a:pt x="5558368" y="2075204"/>
                    <a:pt x="5563536" y="2066931"/>
                    <a:pt x="5560091" y="2065750"/>
                  </a:cubicBezTo>
                  <a:cubicBezTo>
                    <a:pt x="5544585" y="2059841"/>
                    <a:pt x="5553199" y="2042115"/>
                    <a:pt x="5532525" y="2039752"/>
                  </a:cubicBezTo>
                  <a:cubicBezTo>
                    <a:pt x="5530802" y="2039752"/>
                    <a:pt x="5530802" y="2037388"/>
                    <a:pt x="5527356" y="2035025"/>
                  </a:cubicBezTo>
                  <a:cubicBezTo>
                    <a:pt x="5532525" y="2035025"/>
                    <a:pt x="5535970" y="2035025"/>
                    <a:pt x="5542862" y="2033843"/>
                  </a:cubicBezTo>
                  <a:cubicBezTo>
                    <a:pt x="5523910" y="2024389"/>
                    <a:pt x="5529079" y="2016117"/>
                    <a:pt x="5535970" y="2009027"/>
                  </a:cubicBezTo>
                  <a:cubicBezTo>
                    <a:pt x="5542862" y="2007845"/>
                    <a:pt x="5548030" y="2006663"/>
                    <a:pt x="5553199" y="2005482"/>
                  </a:cubicBezTo>
                  <a:cubicBezTo>
                    <a:pt x="5551476" y="2003118"/>
                    <a:pt x="5551476" y="2001936"/>
                    <a:pt x="5549753" y="1999573"/>
                  </a:cubicBezTo>
                  <a:cubicBezTo>
                    <a:pt x="5548030" y="1998391"/>
                    <a:pt x="5539416" y="1983029"/>
                    <a:pt x="5539416" y="1980665"/>
                  </a:cubicBezTo>
                  <a:cubicBezTo>
                    <a:pt x="5542862" y="1974757"/>
                    <a:pt x="5544585" y="1968848"/>
                    <a:pt x="5546308" y="1962939"/>
                  </a:cubicBezTo>
                  <a:cubicBezTo>
                    <a:pt x="5535970" y="1962939"/>
                    <a:pt x="5527356" y="1961758"/>
                    <a:pt x="5523910" y="1961758"/>
                  </a:cubicBezTo>
                  <a:cubicBezTo>
                    <a:pt x="5527356" y="1960576"/>
                    <a:pt x="5532525" y="1958213"/>
                    <a:pt x="5535970" y="1957031"/>
                  </a:cubicBezTo>
                  <a:cubicBezTo>
                    <a:pt x="5534247" y="1954667"/>
                    <a:pt x="5532525" y="1952304"/>
                    <a:pt x="5529079" y="1951122"/>
                  </a:cubicBezTo>
                  <a:cubicBezTo>
                    <a:pt x="5515296" y="1952304"/>
                    <a:pt x="5501513" y="1953486"/>
                    <a:pt x="5486007" y="1954667"/>
                  </a:cubicBezTo>
                  <a:cubicBezTo>
                    <a:pt x="5487730" y="1948759"/>
                    <a:pt x="5489453" y="1944032"/>
                    <a:pt x="5492898" y="1939305"/>
                  </a:cubicBezTo>
                  <a:cubicBezTo>
                    <a:pt x="5484284" y="1939305"/>
                    <a:pt x="5473947" y="1938123"/>
                    <a:pt x="5465332" y="1938123"/>
                  </a:cubicBezTo>
                  <a:lnTo>
                    <a:pt x="5465332" y="1932214"/>
                  </a:lnTo>
                  <a:cubicBezTo>
                    <a:pt x="5477392" y="1931033"/>
                    <a:pt x="5489453" y="1928669"/>
                    <a:pt x="5499790" y="1927488"/>
                  </a:cubicBezTo>
                  <a:cubicBezTo>
                    <a:pt x="5456718" y="1913307"/>
                    <a:pt x="5417092" y="1926306"/>
                    <a:pt x="5370574" y="1931033"/>
                  </a:cubicBezTo>
                  <a:cubicBezTo>
                    <a:pt x="5361960" y="1925124"/>
                    <a:pt x="5353345" y="1929851"/>
                    <a:pt x="5346454" y="1939305"/>
                  </a:cubicBezTo>
                  <a:cubicBezTo>
                    <a:pt x="5337839" y="1931033"/>
                    <a:pt x="5330948" y="1933396"/>
                    <a:pt x="5313719" y="1949940"/>
                  </a:cubicBezTo>
                  <a:cubicBezTo>
                    <a:pt x="5311996" y="1949940"/>
                    <a:pt x="5310273" y="1948759"/>
                    <a:pt x="5308550" y="1948759"/>
                  </a:cubicBezTo>
                  <a:cubicBezTo>
                    <a:pt x="5310273" y="1944032"/>
                    <a:pt x="5313719" y="1940487"/>
                    <a:pt x="5315442" y="1935760"/>
                  </a:cubicBezTo>
                  <a:cubicBezTo>
                    <a:pt x="5305105" y="1938123"/>
                    <a:pt x="5296490" y="1939305"/>
                    <a:pt x="5286153" y="1941668"/>
                  </a:cubicBezTo>
                  <a:lnTo>
                    <a:pt x="5249973" y="1945214"/>
                  </a:lnTo>
                  <a:cubicBezTo>
                    <a:pt x="5231021" y="1947577"/>
                    <a:pt x="5212069" y="1948759"/>
                    <a:pt x="5194841" y="1951122"/>
                  </a:cubicBezTo>
                  <a:cubicBezTo>
                    <a:pt x="5187949" y="1952304"/>
                    <a:pt x="5181057" y="1955849"/>
                    <a:pt x="5174166" y="1957031"/>
                  </a:cubicBezTo>
                  <a:cubicBezTo>
                    <a:pt x="5167274" y="1958213"/>
                    <a:pt x="5156937" y="1961758"/>
                    <a:pt x="5153491" y="1959394"/>
                  </a:cubicBezTo>
                  <a:cubicBezTo>
                    <a:pt x="5139708" y="1951122"/>
                    <a:pt x="5127648" y="1941668"/>
                    <a:pt x="5113865" y="1933396"/>
                  </a:cubicBezTo>
                  <a:cubicBezTo>
                    <a:pt x="5112142" y="1935760"/>
                    <a:pt x="5110420" y="1939305"/>
                    <a:pt x="5110420" y="1939305"/>
                  </a:cubicBezTo>
                  <a:cubicBezTo>
                    <a:pt x="5098359" y="1936941"/>
                    <a:pt x="5089745" y="1935760"/>
                    <a:pt x="5077685" y="1933396"/>
                  </a:cubicBezTo>
                  <a:cubicBezTo>
                    <a:pt x="5075962" y="1929851"/>
                    <a:pt x="5072516" y="1925124"/>
                    <a:pt x="5072516" y="1922761"/>
                  </a:cubicBezTo>
                  <a:cubicBezTo>
                    <a:pt x="5053565" y="1921579"/>
                    <a:pt x="5038059" y="1920397"/>
                    <a:pt x="5024276" y="1919215"/>
                  </a:cubicBezTo>
                  <a:cubicBezTo>
                    <a:pt x="5024276" y="1918034"/>
                    <a:pt x="5022553" y="1916852"/>
                    <a:pt x="5022553" y="1915670"/>
                  </a:cubicBezTo>
                  <a:lnTo>
                    <a:pt x="5053565" y="1908580"/>
                  </a:lnTo>
                  <a:cubicBezTo>
                    <a:pt x="5055287" y="1912125"/>
                    <a:pt x="5057010" y="1913307"/>
                    <a:pt x="5060456" y="1919215"/>
                  </a:cubicBezTo>
                  <a:cubicBezTo>
                    <a:pt x="5058733" y="1906216"/>
                    <a:pt x="5057010" y="1897944"/>
                    <a:pt x="5057010" y="1887309"/>
                  </a:cubicBezTo>
                  <a:cubicBezTo>
                    <a:pt x="5041504" y="1895581"/>
                    <a:pt x="5020830" y="1886127"/>
                    <a:pt x="5010493" y="1900308"/>
                  </a:cubicBezTo>
                  <a:cubicBezTo>
                    <a:pt x="5010493" y="1901489"/>
                    <a:pt x="5003601" y="1901489"/>
                    <a:pt x="5001878" y="1900308"/>
                  </a:cubicBezTo>
                  <a:cubicBezTo>
                    <a:pt x="4988095" y="1899126"/>
                    <a:pt x="4974312" y="1897944"/>
                    <a:pt x="4960529" y="1895581"/>
                  </a:cubicBezTo>
                  <a:cubicBezTo>
                    <a:pt x="4962252" y="1897944"/>
                    <a:pt x="4962252" y="1900308"/>
                    <a:pt x="4963975" y="1902671"/>
                  </a:cubicBezTo>
                  <a:cubicBezTo>
                    <a:pt x="4955361" y="1901489"/>
                    <a:pt x="4948469" y="1900308"/>
                    <a:pt x="4943300" y="1899126"/>
                  </a:cubicBezTo>
                  <a:cubicBezTo>
                    <a:pt x="4943300" y="1897944"/>
                    <a:pt x="4941578" y="1896763"/>
                    <a:pt x="4941578" y="1895581"/>
                  </a:cubicBezTo>
                  <a:cubicBezTo>
                    <a:pt x="4953638" y="1890854"/>
                    <a:pt x="4965698" y="1884945"/>
                    <a:pt x="4977758" y="1880218"/>
                  </a:cubicBezTo>
                  <a:cubicBezTo>
                    <a:pt x="4996710" y="1871946"/>
                    <a:pt x="5013938" y="1861311"/>
                    <a:pt x="5032890" y="1857766"/>
                  </a:cubicBezTo>
                  <a:cubicBezTo>
                    <a:pt x="5065625" y="1853039"/>
                    <a:pt x="5098359" y="1844767"/>
                    <a:pt x="5132817" y="1843585"/>
                  </a:cubicBezTo>
                  <a:lnTo>
                    <a:pt x="5141431" y="1843585"/>
                  </a:lnTo>
                  <a:cubicBezTo>
                    <a:pt x="5177612" y="1838858"/>
                    <a:pt x="5212069" y="1834131"/>
                    <a:pt x="5248250" y="1829404"/>
                  </a:cubicBezTo>
                  <a:cubicBezTo>
                    <a:pt x="5253418" y="1828222"/>
                    <a:pt x="5256864" y="1827041"/>
                    <a:pt x="5262033" y="1827041"/>
                  </a:cubicBezTo>
                  <a:cubicBezTo>
                    <a:pt x="5284430" y="1824677"/>
                    <a:pt x="5306828" y="1823495"/>
                    <a:pt x="5327502" y="1821132"/>
                  </a:cubicBezTo>
                  <a:cubicBezTo>
                    <a:pt x="5349900" y="1817587"/>
                    <a:pt x="5374020" y="1815223"/>
                    <a:pt x="5396417" y="1809315"/>
                  </a:cubicBezTo>
                  <a:cubicBezTo>
                    <a:pt x="5413646" y="1805769"/>
                    <a:pt x="5436043" y="1806951"/>
                    <a:pt x="5442935" y="1795134"/>
                  </a:cubicBezTo>
                  <a:cubicBezTo>
                    <a:pt x="5449826" y="1795134"/>
                    <a:pt x="5456718" y="1796316"/>
                    <a:pt x="5460164" y="1795134"/>
                  </a:cubicBezTo>
                  <a:cubicBezTo>
                    <a:pt x="5486007" y="1788044"/>
                    <a:pt x="5511850" y="1780953"/>
                    <a:pt x="5535970" y="1772681"/>
                  </a:cubicBezTo>
                  <a:cubicBezTo>
                    <a:pt x="5544585" y="1767954"/>
                    <a:pt x="5551476" y="1765591"/>
                    <a:pt x="5554922" y="1760864"/>
                  </a:cubicBezTo>
                  <a:cubicBezTo>
                    <a:pt x="5556645" y="1757319"/>
                    <a:pt x="5551476" y="1751410"/>
                    <a:pt x="5549753" y="1749047"/>
                  </a:cubicBezTo>
                  <a:cubicBezTo>
                    <a:pt x="5553199" y="1747865"/>
                    <a:pt x="5560091" y="1746683"/>
                    <a:pt x="5560091" y="1745501"/>
                  </a:cubicBezTo>
                  <a:cubicBezTo>
                    <a:pt x="5560091" y="1738411"/>
                    <a:pt x="5560091" y="1731321"/>
                    <a:pt x="5556645" y="1725412"/>
                  </a:cubicBezTo>
                  <a:cubicBezTo>
                    <a:pt x="5551476" y="1717140"/>
                    <a:pt x="5535970" y="1710049"/>
                    <a:pt x="5553199" y="1699414"/>
                  </a:cubicBezTo>
                  <a:cubicBezTo>
                    <a:pt x="5556645" y="1698232"/>
                    <a:pt x="5553199" y="1692324"/>
                    <a:pt x="5553199" y="1687597"/>
                  </a:cubicBezTo>
                  <a:cubicBezTo>
                    <a:pt x="5548030" y="1688778"/>
                    <a:pt x="5544585" y="1688778"/>
                    <a:pt x="5539416" y="1688778"/>
                  </a:cubicBezTo>
                  <a:cubicBezTo>
                    <a:pt x="5556645" y="1668689"/>
                    <a:pt x="5556645" y="1661599"/>
                    <a:pt x="5539416" y="1658053"/>
                  </a:cubicBezTo>
                  <a:cubicBezTo>
                    <a:pt x="5539416" y="1650963"/>
                    <a:pt x="5542862" y="1643873"/>
                    <a:pt x="5539416" y="1639146"/>
                  </a:cubicBezTo>
                  <a:cubicBezTo>
                    <a:pt x="5529079" y="1627328"/>
                    <a:pt x="5515296" y="1615511"/>
                    <a:pt x="5503236" y="1604876"/>
                  </a:cubicBezTo>
                  <a:cubicBezTo>
                    <a:pt x="5504959" y="1603694"/>
                    <a:pt x="5508404" y="1602512"/>
                    <a:pt x="5510127" y="1602512"/>
                  </a:cubicBezTo>
                  <a:cubicBezTo>
                    <a:pt x="5503236" y="1596603"/>
                    <a:pt x="5496344" y="1590695"/>
                    <a:pt x="5491176" y="1587150"/>
                  </a:cubicBezTo>
                  <a:cubicBezTo>
                    <a:pt x="5498067" y="1580059"/>
                    <a:pt x="5503236" y="1574151"/>
                    <a:pt x="5510127" y="1568242"/>
                  </a:cubicBezTo>
                  <a:cubicBezTo>
                    <a:pt x="5501513" y="1565879"/>
                    <a:pt x="5496344" y="1564697"/>
                    <a:pt x="5489453" y="1563515"/>
                  </a:cubicBezTo>
                  <a:cubicBezTo>
                    <a:pt x="5501513" y="1561152"/>
                    <a:pt x="5511850" y="1558788"/>
                    <a:pt x="5527356" y="1554061"/>
                  </a:cubicBezTo>
                  <a:cubicBezTo>
                    <a:pt x="5498067" y="1549334"/>
                    <a:pt x="5496344" y="1535154"/>
                    <a:pt x="5492898" y="1520973"/>
                  </a:cubicBezTo>
                  <a:cubicBezTo>
                    <a:pt x="5492898" y="1519791"/>
                    <a:pt x="5484284" y="1518609"/>
                    <a:pt x="5479115" y="1517428"/>
                  </a:cubicBezTo>
                  <a:cubicBezTo>
                    <a:pt x="5479115" y="1515064"/>
                    <a:pt x="5482561" y="1511519"/>
                    <a:pt x="5480838" y="1509156"/>
                  </a:cubicBezTo>
                  <a:cubicBezTo>
                    <a:pt x="5473947" y="1503247"/>
                    <a:pt x="5461887" y="1499702"/>
                    <a:pt x="5460164" y="1492611"/>
                  </a:cubicBezTo>
                  <a:cubicBezTo>
                    <a:pt x="5449826" y="1472522"/>
                    <a:pt x="5430875" y="1476067"/>
                    <a:pt x="5410200" y="1480794"/>
                  </a:cubicBezTo>
                  <a:lnTo>
                    <a:pt x="5399863" y="1470159"/>
                  </a:lnTo>
                  <a:cubicBezTo>
                    <a:pt x="5396417" y="1471340"/>
                    <a:pt x="5392971" y="1473704"/>
                    <a:pt x="5391249" y="1474886"/>
                  </a:cubicBezTo>
                  <a:cubicBezTo>
                    <a:pt x="5389526" y="1467795"/>
                    <a:pt x="5372297" y="1459523"/>
                    <a:pt x="5367128" y="1464250"/>
                  </a:cubicBezTo>
                  <a:cubicBezTo>
                    <a:pt x="5355068" y="1476067"/>
                    <a:pt x="5341285" y="1468977"/>
                    <a:pt x="5327502" y="1467795"/>
                  </a:cubicBezTo>
                  <a:cubicBezTo>
                    <a:pt x="5320611" y="1466613"/>
                    <a:pt x="5310273" y="1465432"/>
                    <a:pt x="5306828" y="1467795"/>
                  </a:cubicBezTo>
                  <a:cubicBezTo>
                    <a:pt x="5298213" y="1473704"/>
                    <a:pt x="5272370" y="1467795"/>
                    <a:pt x="5279262" y="1484339"/>
                  </a:cubicBezTo>
                  <a:cubicBezTo>
                    <a:pt x="5280984" y="1487885"/>
                    <a:pt x="5287876" y="1491430"/>
                    <a:pt x="5294767" y="1494975"/>
                  </a:cubicBezTo>
                  <a:lnTo>
                    <a:pt x="5244804" y="1494975"/>
                  </a:lnTo>
                  <a:cubicBezTo>
                    <a:pt x="5243081" y="1491430"/>
                    <a:pt x="5243081" y="1486703"/>
                    <a:pt x="5241358" y="1483158"/>
                  </a:cubicBezTo>
                  <a:cubicBezTo>
                    <a:pt x="5249973" y="1481976"/>
                    <a:pt x="5258587" y="1480794"/>
                    <a:pt x="5267201" y="1478431"/>
                  </a:cubicBezTo>
                  <a:cubicBezTo>
                    <a:pt x="5267201" y="1477249"/>
                    <a:pt x="5265478" y="1476067"/>
                    <a:pt x="5265478" y="1473704"/>
                  </a:cubicBezTo>
                  <a:cubicBezTo>
                    <a:pt x="5262033" y="1473704"/>
                    <a:pt x="5256864" y="1474886"/>
                    <a:pt x="5253418" y="1474886"/>
                  </a:cubicBezTo>
                  <a:cubicBezTo>
                    <a:pt x="5239635" y="1471340"/>
                    <a:pt x="5220684" y="1480794"/>
                    <a:pt x="5208624" y="1468977"/>
                  </a:cubicBezTo>
                  <a:cubicBezTo>
                    <a:pt x="5186226" y="1447706"/>
                    <a:pt x="5146600" y="1441797"/>
                    <a:pt x="5110420" y="1453614"/>
                  </a:cubicBezTo>
                  <a:cubicBezTo>
                    <a:pt x="5106974" y="1454796"/>
                    <a:pt x="5100082" y="1451251"/>
                    <a:pt x="5094914" y="1450069"/>
                  </a:cubicBezTo>
                  <a:cubicBezTo>
                    <a:pt x="5093191" y="1450069"/>
                    <a:pt x="5093191" y="1450069"/>
                    <a:pt x="5091468" y="1448887"/>
                  </a:cubicBezTo>
                  <a:cubicBezTo>
                    <a:pt x="5089745" y="1451251"/>
                    <a:pt x="5089745" y="1453614"/>
                    <a:pt x="5089745" y="1452433"/>
                  </a:cubicBezTo>
                  <a:cubicBezTo>
                    <a:pt x="5077685" y="1452433"/>
                    <a:pt x="5065625" y="1450069"/>
                    <a:pt x="5053565" y="1451251"/>
                  </a:cubicBezTo>
                  <a:cubicBezTo>
                    <a:pt x="5034613" y="1452433"/>
                    <a:pt x="5015661" y="1457160"/>
                    <a:pt x="4996710" y="1458341"/>
                  </a:cubicBezTo>
                  <a:cubicBezTo>
                    <a:pt x="4967421" y="1460705"/>
                    <a:pt x="4938132" y="1460705"/>
                    <a:pt x="4908843" y="1465432"/>
                  </a:cubicBezTo>
                  <a:cubicBezTo>
                    <a:pt x="4896783" y="1467795"/>
                    <a:pt x="4888168" y="1466613"/>
                    <a:pt x="4879554" y="1464250"/>
                  </a:cubicBezTo>
                  <a:cubicBezTo>
                    <a:pt x="4932963" y="1448887"/>
                    <a:pt x="4986372" y="1433525"/>
                    <a:pt x="5039781" y="1419344"/>
                  </a:cubicBezTo>
                  <a:cubicBezTo>
                    <a:pt x="5039781" y="1418163"/>
                    <a:pt x="5038059" y="1416981"/>
                    <a:pt x="5038059" y="1415799"/>
                  </a:cubicBezTo>
                  <a:cubicBezTo>
                    <a:pt x="5034613" y="1415799"/>
                    <a:pt x="5031167" y="1414617"/>
                    <a:pt x="5024276" y="1413436"/>
                  </a:cubicBezTo>
                  <a:cubicBezTo>
                    <a:pt x="5036336" y="1409890"/>
                    <a:pt x="5041504" y="1408709"/>
                    <a:pt x="5050119" y="1406345"/>
                  </a:cubicBezTo>
                  <a:cubicBezTo>
                    <a:pt x="5034613" y="1399255"/>
                    <a:pt x="5055287" y="1390983"/>
                    <a:pt x="5046673" y="1381529"/>
                  </a:cubicBezTo>
                  <a:cubicBezTo>
                    <a:pt x="5039781" y="1372075"/>
                    <a:pt x="5044950" y="1357894"/>
                    <a:pt x="5013938" y="1361440"/>
                  </a:cubicBezTo>
                  <a:cubicBezTo>
                    <a:pt x="5044950" y="1350804"/>
                    <a:pt x="5046673" y="1335442"/>
                    <a:pt x="5025998" y="1318897"/>
                  </a:cubicBezTo>
                  <a:cubicBezTo>
                    <a:pt x="5022553" y="1316534"/>
                    <a:pt x="5020830" y="1311807"/>
                    <a:pt x="5022553" y="1309443"/>
                  </a:cubicBezTo>
                  <a:cubicBezTo>
                    <a:pt x="5025998" y="1301171"/>
                    <a:pt x="5031167" y="1294081"/>
                    <a:pt x="5034613" y="1288172"/>
                  </a:cubicBezTo>
                  <a:cubicBezTo>
                    <a:pt x="5046673" y="1288172"/>
                    <a:pt x="5053565" y="1289354"/>
                    <a:pt x="5060456" y="1289354"/>
                  </a:cubicBezTo>
                  <a:cubicBezTo>
                    <a:pt x="5077685" y="1288172"/>
                    <a:pt x="5094914" y="1285809"/>
                    <a:pt x="5112142" y="1283446"/>
                  </a:cubicBezTo>
                  <a:cubicBezTo>
                    <a:pt x="5167274" y="1276355"/>
                    <a:pt x="5224129" y="1269265"/>
                    <a:pt x="5279262" y="1262174"/>
                  </a:cubicBezTo>
                  <a:cubicBezTo>
                    <a:pt x="5325779" y="1256266"/>
                    <a:pt x="5370574" y="1244448"/>
                    <a:pt x="5417092" y="1242085"/>
                  </a:cubicBezTo>
                  <a:cubicBezTo>
                    <a:pt x="5449826" y="1240903"/>
                    <a:pt x="5479115" y="1229086"/>
                    <a:pt x="5510127" y="1227904"/>
                  </a:cubicBezTo>
                  <a:cubicBezTo>
                    <a:pt x="5530802" y="1226722"/>
                    <a:pt x="5551476" y="1220814"/>
                    <a:pt x="5570428" y="1214905"/>
                  </a:cubicBezTo>
                  <a:cubicBezTo>
                    <a:pt x="5580765" y="1212542"/>
                    <a:pt x="5589380" y="1206633"/>
                    <a:pt x="5597994" y="1203088"/>
                  </a:cubicBezTo>
                  <a:cubicBezTo>
                    <a:pt x="5599717" y="1203088"/>
                    <a:pt x="5604885" y="1204270"/>
                    <a:pt x="5606608" y="1203088"/>
                  </a:cubicBezTo>
                  <a:cubicBezTo>
                    <a:pt x="5620391" y="1198361"/>
                    <a:pt x="5632451" y="1193634"/>
                    <a:pt x="5646235" y="1190089"/>
                  </a:cubicBezTo>
                  <a:cubicBezTo>
                    <a:pt x="5656572" y="1186544"/>
                    <a:pt x="5665186" y="1182999"/>
                    <a:pt x="5675523" y="1179453"/>
                  </a:cubicBezTo>
                  <a:cubicBezTo>
                    <a:pt x="5675523" y="1178272"/>
                    <a:pt x="5673801" y="1177090"/>
                    <a:pt x="5673801" y="1175908"/>
                  </a:cubicBezTo>
                  <a:cubicBezTo>
                    <a:pt x="5677246" y="1175908"/>
                    <a:pt x="5682415" y="1177090"/>
                    <a:pt x="5687584" y="1178272"/>
                  </a:cubicBezTo>
                  <a:cubicBezTo>
                    <a:pt x="5685861" y="1171181"/>
                    <a:pt x="5684138" y="1166454"/>
                    <a:pt x="5682415" y="1160546"/>
                  </a:cubicBezTo>
                  <a:cubicBezTo>
                    <a:pt x="5684138" y="1160546"/>
                    <a:pt x="5684138" y="1160546"/>
                    <a:pt x="5685861" y="1159364"/>
                  </a:cubicBezTo>
                  <a:cubicBezTo>
                    <a:pt x="5687584" y="1161727"/>
                    <a:pt x="5689306" y="1164091"/>
                    <a:pt x="5691029" y="1165273"/>
                  </a:cubicBezTo>
                  <a:cubicBezTo>
                    <a:pt x="5704724" y="1153455"/>
                    <a:pt x="5712344" y="1142820"/>
                    <a:pt x="5692752" y="1135729"/>
                  </a:cubicBezTo>
                  <a:cubicBezTo>
                    <a:pt x="5694475" y="1129821"/>
                    <a:pt x="5694475" y="1125094"/>
                    <a:pt x="5694475" y="1121549"/>
                  </a:cubicBezTo>
                  <a:lnTo>
                    <a:pt x="5689306" y="1096732"/>
                  </a:lnTo>
                  <a:cubicBezTo>
                    <a:pt x="5687584" y="1086097"/>
                    <a:pt x="5691029" y="1075461"/>
                    <a:pt x="5672078" y="1071916"/>
                  </a:cubicBezTo>
                  <a:cubicBezTo>
                    <a:pt x="5677246" y="1066007"/>
                    <a:pt x="5677246" y="1038828"/>
                    <a:pt x="5670355" y="1037646"/>
                  </a:cubicBezTo>
                  <a:cubicBezTo>
                    <a:pt x="5658295" y="1034101"/>
                    <a:pt x="5654849" y="1023465"/>
                    <a:pt x="5644512" y="1018738"/>
                  </a:cubicBezTo>
                  <a:cubicBezTo>
                    <a:pt x="5642789" y="1017557"/>
                    <a:pt x="5641066" y="1015193"/>
                    <a:pt x="5641066" y="1015193"/>
                  </a:cubicBezTo>
                  <a:cubicBezTo>
                    <a:pt x="5654849" y="1004558"/>
                    <a:pt x="5634174" y="1009285"/>
                    <a:pt x="5630729" y="1004558"/>
                  </a:cubicBezTo>
                  <a:cubicBezTo>
                    <a:pt x="5634174" y="998649"/>
                    <a:pt x="5641066" y="992740"/>
                    <a:pt x="5642789" y="985650"/>
                  </a:cubicBezTo>
                  <a:cubicBezTo>
                    <a:pt x="5644512" y="978560"/>
                    <a:pt x="5642789" y="972651"/>
                    <a:pt x="5627283" y="976196"/>
                  </a:cubicBezTo>
                  <a:cubicBezTo>
                    <a:pt x="5629006" y="965561"/>
                    <a:pt x="5630729" y="956107"/>
                    <a:pt x="5632451" y="945471"/>
                  </a:cubicBezTo>
                  <a:cubicBezTo>
                    <a:pt x="5630729" y="945471"/>
                    <a:pt x="5629006" y="946653"/>
                    <a:pt x="5629006" y="946653"/>
                  </a:cubicBezTo>
                  <a:cubicBezTo>
                    <a:pt x="5623837" y="938381"/>
                    <a:pt x="5620391" y="931290"/>
                    <a:pt x="5615223" y="924200"/>
                  </a:cubicBezTo>
                  <a:cubicBezTo>
                    <a:pt x="5606608" y="924200"/>
                    <a:pt x="5597994" y="923018"/>
                    <a:pt x="5587657" y="921836"/>
                  </a:cubicBezTo>
                  <a:lnTo>
                    <a:pt x="5587657" y="918291"/>
                  </a:lnTo>
                  <a:cubicBezTo>
                    <a:pt x="5592825" y="917110"/>
                    <a:pt x="5597994" y="915928"/>
                    <a:pt x="5603163" y="914746"/>
                  </a:cubicBezTo>
                  <a:cubicBezTo>
                    <a:pt x="5601440" y="913564"/>
                    <a:pt x="5597994" y="913564"/>
                    <a:pt x="5597994" y="913564"/>
                  </a:cubicBezTo>
                  <a:cubicBezTo>
                    <a:pt x="5596271" y="895839"/>
                    <a:pt x="5573874" y="898202"/>
                    <a:pt x="5558368" y="893475"/>
                  </a:cubicBezTo>
                  <a:cubicBezTo>
                    <a:pt x="5551476" y="891112"/>
                    <a:pt x="5542862" y="889930"/>
                    <a:pt x="5537693" y="891112"/>
                  </a:cubicBezTo>
                  <a:cubicBezTo>
                    <a:pt x="5527356" y="894657"/>
                    <a:pt x="5520464" y="893475"/>
                    <a:pt x="5520464" y="886385"/>
                  </a:cubicBezTo>
                  <a:cubicBezTo>
                    <a:pt x="5520464" y="882839"/>
                    <a:pt x="5523910" y="878113"/>
                    <a:pt x="5525633" y="875749"/>
                  </a:cubicBezTo>
                  <a:cubicBezTo>
                    <a:pt x="5513573" y="875749"/>
                    <a:pt x="5494621" y="872204"/>
                    <a:pt x="5484284" y="876931"/>
                  </a:cubicBezTo>
                  <a:cubicBezTo>
                    <a:pt x="5460164" y="887566"/>
                    <a:pt x="5437766" y="878113"/>
                    <a:pt x="5415369" y="881658"/>
                  </a:cubicBezTo>
                  <a:cubicBezTo>
                    <a:pt x="5403309" y="884021"/>
                    <a:pt x="5392971" y="884021"/>
                    <a:pt x="5375743" y="886385"/>
                  </a:cubicBezTo>
                  <a:cubicBezTo>
                    <a:pt x="5367128" y="881658"/>
                    <a:pt x="5358514" y="882839"/>
                    <a:pt x="5356791" y="888748"/>
                  </a:cubicBezTo>
                  <a:cubicBezTo>
                    <a:pt x="5343008" y="888748"/>
                    <a:pt x="5330948" y="888748"/>
                    <a:pt x="5318888" y="889930"/>
                  </a:cubicBezTo>
                  <a:cubicBezTo>
                    <a:pt x="5299936" y="892293"/>
                    <a:pt x="5282707" y="895839"/>
                    <a:pt x="5263756" y="897020"/>
                  </a:cubicBezTo>
                  <a:cubicBezTo>
                    <a:pt x="5251695" y="898202"/>
                    <a:pt x="5237912" y="895839"/>
                    <a:pt x="5224129" y="897020"/>
                  </a:cubicBezTo>
                  <a:cubicBezTo>
                    <a:pt x="5217238" y="898202"/>
                    <a:pt x="5212069" y="905292"/>
                    <a:pt x="5205178" y="908838"/>
                  </a:cubicBezTo>
                  <a:cubicBezTo>
                    <a:pt x="5198286" y="897020"/>
                    <a:pt x="5184503" y="895839"/>
                    <a:pt x="5162106" y="904111"/>
                  </a:cubicBezTo>
                  <a:cubicBezTo>
                    <a:pt x="5170720" y="908838"/>
                    <a:pt x="5181057" y="912383"/>
                    <a:pt x="5189672" y="915928"/>
                  </a:cubicBezTo>
                  <a:cubicBezTo>
                    <a:pt x="5181057" y="918291"/>
                    <a:pt x="5174166" y="921836"/>
                    <a:pt x="5167274" y="923018"/>
                  </a:cubicBezTo>
                  <a:cubicBezTo>
                    <a:pt x="5160383" y="923018"/>
                    <a:pt x="5155214" y="921836"/>
                    <a:pt x="5150046" y="921836"/>
                  </a:cubicBezTo>
                  <a:cubicBezTo>
                    <a:pt x="5144877" y="921836"/>
                    <a:pt x="5139708" y="921836"/>
                    <a:pt x="5134540" y="923018"/>
                  </a:cubicBezTo>
                  <a:cubicBezTo>
                    <a:pt x="5129371" y="924200"/>
                    <a:pt x="5125925" y="925382"/>
                    <a:pt x="5122480" y="927745"/>
                  </a:cubicBezTo>
                  <a:cubicBezTo>
                    <a:pt x="5122480" y="924200"/>
                    <a:pt x="5120757" y="919473"/>
                    <a:pt x="5120757" y="915928"/>
                  </a:cubicBezTo>
                  <a:cubicBezTo>
                    <a:pt x="5120757" y="912383"/>
                    <a:pt x="5124203" y="908838"/>
                    <a:pt x="5125925" y="905292"/>
                  </a:cubicBezTo>
                  <a:cubicBezTo>
                    <a:pt x="5120757" y="905292"/>
                    <a:pt x="5115588" y="905292"/>
                    <a:pt x="5108697" y="906474"/>
                  </a:cubicBezTo>
                  <a:cubicBezTo>
                    <a:pt x="5101805" y="899384"/>
                    <a:pt x="5120757" y="884021"/>
                    <a:pt x="5094914" y="882839"/>
                  </a:cubicBezTo>
                  <a:cubicBezTo>
                    <a:pt x="5096637" y="878113"/>
                    <a:pt x="5098359" y="874567"/>
                    <a:pt x="5100082" y="869841"/>
                  </a:cubicBezTo>
                  <a:cubicBezTo>
                    <a:pt x="5089745" y="869841"/>
                    <a:pt x="5079408" y="868659"/>
                    <a:pt x="5063902" y="867477"/>
                  </a:cubicBezTo>
                  <a:cubicBezTo>
                    <a:pt x="5070793" y="861568"/>
                    <a:pt x="5075962" y="856841"/>
                    <a:pt x="5082853" y="852115"/>
                  </a:cubicBezTo>
                  <a:cubicBezTo>
                    <a:pt x="5077685" y="853296"/>
                    <a:pt x="5072516" y="853296"/>
                    <a:pt x="5062179" y="854478"/>
                  </a:cubicBezTo>
                  <a:cubicBezTo>
                    <a:pt x="5084576" y="840297"/>
                    <a:pt x="5060456" y="839116"/>
                    <a:pt x="5051842" y="830844"/>
                  </a:cubicBezTo>
                  <a:cubicBezTo>
                    <a:pt x="5046673" y="840297"/>
                    <a:pt x="5043227" y="846206"/>
                    <a:pt x="5041504" y="850933"/>
                  </a:cubicBezTo>
                  <a:cubicBezTo>
                    <a:pt x="5032890" y="845024"/>
                    <a:pt x="5022553" y="837934"/>
                    <a:pt x="5012215" y="829662"/>
                  </a:cubicBezTo>
                  <a:cubicBezTo>
                    <a:pt x="5010493" y="829662"/>
                    <a:pt x="5007047" y="832025"/>
                    <a:pt x="5005324" y="830844"/>
                  </a:cubicBezTo>
                  <a:cubicBezTo>
                    <a:pt x="4986372" y="824935"/>
                    <a:pt x="4977758" y="830844"/>
                    <a:pt x="4970866" y="842661"/>
                  </a:cubicBezTo>
                  <a:cubicBezTo>
                    <a:pt x="4969144" y="845024"/>
                    <a:pt x="4960529" y="846206"/>
                    <a:pt x="4958806" y="847388"/>
                  </a:cubicBezTo>
                  <a:cubicBezTo>
                    <a:pt x="4962252" y="840297"/>
                    <a:pt x="4967421" y="833207"/>
                    <a:pt x="4972589" y="824935"/>
                  </a:cubicBezTo>
                  <a:cubicBezTo>
                    <a:pt x="4993264" y="822571"/>
                    <a:pt x="5017384" y="819026"/>
                    <a:pt x="5041504" y="815481"/>
                  </a:cubicBezTo>
                  <a:cubicBezTo>
                    <a:pt x="5063902" y="811936"/>
                    <a:pt x="5086299" y="806027"/>
                    <a:pt x="5110420" y="803664"/>
                  </a:cubicBezTo>
                  <a:cubicBezTo>
                    <a:pt x="5143154" y="800118"/>
                    <a:pt x="5175889" y="797755"/>
                    <a:pt x="5210346" y="794210"/>
                  </a:cubicBezTo>
                  <a:cubicBezTo>
                    <a:pt x="5249973" y="789483"/>
                    <a:pt x="5289599" y="784756"/>
                    <a:pt x="5329225" y="778847"/>
                  </a:cubicBezTo>
                  <a:cubicBezTo>
                    <a:pt x="5361960" y="774120"/>
                    <a:pt x="5392971" y="767030"/>
                    <a:pt x="5425706" y="762303"/>
                  </a:cubicBezTo>
                  <a:cubicBezTo>
                    <a:pt x="5448104" y="758758"/>
                    <a:pt x="5470501" y="757576"/>
                    <a:pt x="5491176" y="751668"/>
                  </a:cubicBezTo>
                  <a:cubicBezTo>
                    <a:pt x="5511850" y="745759"/>
                    <a:pt x="5541139" y="746941"/>
                    <a:pt x="5548030" y="726851"/>
                  </a:cubicBezTo>
                  <a:cubicBezTo>
                    <a:pt x="5560091" y="731578"/>
                    <a:pt x="5568705" y="729215"/>
                    <a:pt x="5570428" y="720943"/>
                  </a:cubicBezTo>
                  <a:cubicBezTo>
                    <a:pt x="5570428" y="718579"/>
                    <a:pt x="5572151" y="716216"/>
                    <a:pt x="5575597" y="716216"/>
                  </a:cubicBezTo>
                  <a:cubicBezTo>
                    <a:pt x="5594548" y="712671"/>
                    <a:pt x="5589380" y="705580"/>
                    <a:pt x="5580765" y="698490"/>
                  </a:cubicBezTo>
                  <a:cubicBezTo>
                    <a:pt x="5570428" y="690218"/>
                    <a:pt x="5570428" y="681946"/>
                    <a:pt x="5572151" y="672492"/>
                  </a:cubicBezTo>
                  <a:cubicBezTo>
                    <a:pt x="5575597" y="659493"/>
                    <a:pt x="5579042" y="645312"/>
                    <a:pt x="5582488" y="632313"/>
                  </a:cubicBezTo>
                  <a:cubicBezTo>
                    <a:pt x="5582488" y="628768"/>
                    <a:pt x="5577319" y="625223"/>
                    <a:pt x="5573874" y="621678"/>
                  </a:cubicBezTo>
                  <a:lnTo>
                    <a:pt x="5568705" y="614587"/>
                  </a:lnTo>
                  <a:lnTo>
                    <a:pt x="5568705" y="594498"/>
                  </a:lnTo>
                  <a:cubicBezTo>
                    <a:pt x="5561813" y="594498"/>
                    <a:pt x="5553199" y="595680"/>
                    <a:pt x="5544585" y="595680"/>
                  </a:cubicBezTo>
                  <a:cubicBezTo>
                    <a:pt x="5544585" y="595680"/>
                    <a:pt x="5544585" y="594498"/>
                    <a:pt x="5542862" y="594498"/>
                  </a:cubicBezTo>
                  <a:cubicBezTo>
                    <a:pt x="5548030" y="593316"/>
                    <a:pt x="5551476" y="592134"/>
                    <a:pt x="5556645" y="589771"/>
                  </a:cubicBezTo>
                  <a:cubicBezTo>
                    <a:pt x="5546308" y="581499"/>
                    <a:pt x="5565259" y="560228"/>
                    <a:pt x="5523910" y="564955"/>
                  </a:cubicBezTo>
                  <a:cubicBezTo>
                    <a:pt x="5535970" y="557864"/>
                    <a:pt x="5542862" y="553137"/>
                    <a:pt x="5548030" y="550774"/>
                  </a:cubicBezTo>
                  <a:cubicBezTo>
                    <a:pt x="5544585" y="544865"/>
                    <a:pt x="5541139" y="541320"/>
                    <a:pt x="5539416" y="537775"/>
                  </a:cubicBezTo>
                  <a:cubicBezTo>
                    <a:pt x="5546308" y="534229"/>
                    <a:pt x="5551476" y="530685"/>
                    <a:pt x="5556645" y="528321"/>
                  </a:cubicBezTo>
                  <a:cubicBezTo>
                    <a:pt x="5549753" y="523594"/>
                    <a:pt x="5542862" y="520049"/>
                    <a:pt x="5539416" y="516504"/>
                  </a:cubicBezTo>
                  <a:cubicBezTo>
                    <a:pt x="5532525" y="521231"/>
                    <a:pt x="5525633" y="525957"/>
                    <a:pt x="5518742" y="525957"/>
                  </a:cubicBezTo>
                  <a:cubicBezTo>
                    <a:pt x="5511850" y="525957"/>
                    <a:pt x="5503236" y="517685"/>
                    <a:pt x="5494621" y="512959"/>
                  </a:cubicBezTo>
                  <a:cubicBezTo>
                    <a:pt x="5494621" y="511777"/>
                    <a:pt x="5499790" y="510595"/>
                    <a:pt x="5501513" y="510595"/>
                  </a:cubicBezTo>
                  <a:cubicBezTo>
                    <a:pt x="5513573" y="520049"/>
                    <a:pt x="5525633" y="521231"/>
                    <a:pt x="5537693" y="510595"/>
                  </a:cubicBezTo>
                  <a:cubicBezTo>
                    <a:pt x="5537693" y="510595"/>
                    <a:pt x="5539416" y="510595"/>
                    <a:pt x="5539416" y="511777"/>
                  </a:cubicBezTo>
                  <a:cubicBezTo>
                    <a:pt x="5539416" y="512959"/>
                    <a:pt x="5539416" y="512959"/>
                    <a:pt x="5541139" y="514140"/>
                  </a:cubicBezTo>
                  <a:cubicBezTo>
                    <a:pt x="5548030" y="509413"/>
                    <a:pt x="5546308" y="505868"/>
                    <a:pt x="5537693" y="502323"/>
                  </a:cubicBezTo>
                  <a:cubicBezTo>
                    <a:pt x="5525633" y="497596"/>
                    <a:pt x="5527356" y="494051"/>
                    <a:pt x="5534247" y="488142"/>
                  </a:cubicBezTo>
                  <a:cubicBezTo>
                    <a:pt x="5530802" y="486960"/>
                    <a:pt x="5525633" y="484597"/>
                    <a:pt x="5525633" y="483415"/>
                  </a:cubicBezTo>
                  <a:cubicBezTo>
                    <a:pt x="5525633" y="477507"/>
                    <a:pt x="5508404" y="473961"/>
                    <a:pt x="5522187" y="466871"/>
                  </a:cubicBezTo>
                  <a:cubicBezTo>
                    <a:pt x="5515296" y="460962"/>
                    <a:pt x="5511850" y="455054"/>
                    <a:pt x="5496344" y="452690"/>
                  </a:cubicBezTo>
                  <a:cubicBezTo>
                    <a:pt x="5482561" y="450327"/>
                    <a:pt x="5479115" y="455054"/>
                    <a:pt x="5470501" y="456236"/>
                  </a:cubicBezTo>
                  <a:cubicBezTo>
                    <a:pt x="5461887" y="457417"/>
                    <a:pt x="5451549" y="453872"/>
                    <a:pt x="5442935" y="452690"/>
                  </a:cubicBezTo>
                  <a:cubicBezTo>
                    <a:pt x="5439489" y="452690"/>
                    <a:pt x="5436043" y="456236"/>
                    <a:pt x="5436043" y="457417"/>
                  </a:cubicBezTo>
                  <a:cubicBezTo>
                    <a:pt x="5423983" y="456236"/>
                    <a:pt x="5411923" y="453872"/>
                    <a:pt x="5401586" y="455054"/>
                  </a:cubicBezTo>
                  <a:cubicBezTo>
                    <a:pt x="5386080" y="456236"/>
                    <a:pt x="5377466" y="452690"/>
                    <a:pt x="5375743" y="443237"/>
                  </a:cubicBezTo>
                  <a:cubicBezTo>
                    <a:pt x="5374020" y="432601"/>
                    <a:pt x="5365405" y="431419"/>
                    <a:pt x="5353345" y="432601"/>
                  </a:cubicBezTo>
                  <a:cubicBezTo>
                    <a:pt x="5343008" y="433783"/>
                    <a:pt x="5334394" y="436146"/>
                    <a:pt x="5324056" y="437328"/>
                  </a:cubicBezTo>
                  <a:cubicBezTo>
                    <a:pt x="5329225" y="440873"/>
                    <a:pt x="5336116" y="444418"/>
                    <a:pt x="5344731" y="449145"/>
                  </a:cubicBezTo>
                  <a:cubicBezTo>
                    <a:pt x="5336116" y="450327"/>
                    <a:pt x="5327502" y="452690"/>
                    <a:pt x="5320611" y="452690"/>
                  </a:cubicBezTo>
                  <a:cubicBezTo>
                    <a:pt x="5306828" y="453872"/>
                    <a:pt x="5294767" y="455054"/>
                    <a:pt x="5280984" y="455054"/>
                  </a:cubicBezTo>
                  <a:cubicBezTo>
                    <a:pt x="5275816" y="455054"/>
                    <a:pt x="5270647" y="452690"/>
                    <a:pt x="5265479" y="449145"/>
                  </a:cubicBezTo>
                  <a:cubicBezTo>
                    <a:pt x="5287876" y="449145"/>
                    <a:pt x="5308550" y="449145"/>
                    <a:pt x="5324056" y="437328"/>
                  </a:cubicBezTo>
                  <a:cubicBezTo>
                    <a:pt x="5318888" y="436146"/>
                    <a:pt x="5311996" y="434964"/>
                    <a:pt x="5306828" y="434964"/>
                  </a:cubicBezTo>
                  <a:cubicBezTo>
                    <a:pt x="5277539" y="436146"/>
                    <a:pt x="5246527" y="437328"/>
                    <a:pt x="5217238" y="438510"/>
                  </a:cubicBezTo>
                  <a:cubicBezTo>
                    <a:pt x="5187949" y="439691"/>
                    <a:pt x="5160383" y="442055"/>
                    <a:pt x="5129371" y="443237"/>
                  </a:cubicBezTo>
                  <a:cubicBezTo>
                    <a:pt x="5120757" y="418420"/>
                    <a:pt x="5112142" y="394786"/>
                    <a:pt x="5105251" y="371151"/>
                  </a:cubicBezTo>
                  <a:cubicBezTo>
                    <a:pt x="5108697" y="369969"/>
                    <a:pt x="5112142" y="368788"/>
                    <a:pt x="5115588" y="368788"/>
                  </a:cubicBezTo>
                  <a:cubicBezTo>
                    <a:pt x="5110420" y="364061"/>
                    <a:pt x="5103528" y="359334"/>
                    <a:pt x="5101805" y="354607"/>
                  </a:cubicBezTo>
                  <a:cubicBezTo>
                    <a:pt x="5100082" y="347517"/>
                    <a:pt x="5101805" y="340426"/>
                    <a:pt x="5101805" y="335699"/>
                  </a:cubicBezTo>
                  <a:cubicBezTo>
                    <a:pt x="5089745" y="333336"/>
                    <a:pt x="5082854" y="332154"/>
                    <a:pt x="5074239" y="330972"/>
                  </a:cubicBezTo>
                  <a:cubicBezTo>
                    <a:pt x="5075962" y="330972"/>
                    <a:pt x="5077685" y="329791"/>
                    <a:pt x="5081131" y="329791"/>
                  </a:cubicBezTo>
                  <a:cubicBezTo>
                    <a:pt x="5079408" y="321518"/>
                    <a:pt x="5075962" y="312065"/>
                    <a:pt x="5074239" y="300247"/>
                  </a:cubicBezTo>
                  <a:lnTo>
                    <a:pt x="5046673" y="300247"/>
                  </a:lnTo>
                  <a:cubicBezTo>
                    <a:pt x="5041504" y="300247"/>
                    <a:pt x="5036336" y="297884"/>
                    <a:pt x="5034613" y="296702"/>
                  </a:cubicBezTo>
                  <a:cubicBezTo>
                    <a:pt x="5027721" y="282522"/>
                    <a:pt x="5012215" y="277795"/>
                    <a:pt x="4991541" y="281340"/>
                  </a:cubicBezTo>
                  <a:cubicBezTo>
                    <a:pt x="4982927" y="282522"/>
                    <a:pt x="4972589" y="282522"/>
                    <a:pt x="4963975" y="282522"/>
                  </a:cubicBezTo>
                  <a:lnTo>
                    <a:pt x="4943300" y="282522"/>
                  </a:lnTo>
                  <a:cubicBezTo>
                    <a:pt x="4936409" y="282522"/>
                    <a:pt x="4929517" y="283703"/>
                    <a:pt x="4922626" y="284885"/>
                  </a:cubicBezTo>
                  <a:cubicBezTo>
                    <a:pt x="4920903" y="288430"/>
                    <a:pt x="4920903" y="291975"/>
                    <a:pt x="4919180" y="296702"/>
                  </a:cubicBezTo>
                  <a:cubicBezTo>
                    <a:pt x="4914011" y="296702"/>
                    <a:pt x="4910566" y="297884"/>
                    <a:pt x="4905397" y="297884"/>
                  </a:cubicBezTo>
                  <a:cubicBezTo>
                    <a:pt x="4872662" y="300247"/>
                    <a:pt x="4838205" y="303793"/>
                    <a:pt x="4803747" y="306156"/>
                  </a:cubicBezTo>
                  <a:cubicBezTo>
                    <a:pt x="4803747" y="306156"/>
                    <a:pt x="4802024" y="303793"/>
                    <a:pt x="4800302" y="300247"/>
                  </a:cubicBezTo>
                  <a:cubicBezTo>
                    <a:pt x="4805470" y="299066"/>
                    <a:pt x="4808916" y="297884"/>
                    <a:pt x="4812362" y="296702"/>
                  </a:cubicBezTo>
                  <a:cubicBezTo>
                    <a:pt x="4798579" y="287248"/>
                    <a:pt x="4779627" y="286067"/>
                    <a:pt x="4767567" y="293157"/>
                  </a:cubicBezTo>
                  <a:cubicBezTo>
                    <a:pt x="4774458" y="296702"/>
                    <a:pt x="4779627" y="299066"/>
                    <a:pt x="4788241" y="302611"/>
                  </a:cubicBezTo>
                  <a:lnTo>
                    <a:pt x="4783073" y="306156"/>
                  </a:lnTo>
                  <a:lnTo>
                    <a:pt x="4769290" y="306156"/>
                  </a:lnTo>
                  <a:lnTo>
                    <a:pt x="4769290" y="307338"/>
                  </a:lnTo>
                  <a:cubicBezTo>
                    <a:pt x="4762398" y="306156"/>
                    <a:pt x="4757230" y="303793"/>
                    <a:pt x="4750338" y="307338"/>
                  </a:cubicBezTo>
                  <a:lnTo>
                    <a:pt x="4743447" y="307338"/>
                  </a:lnTo>
                  <a:lnTo>
                    <a:pt x="4683146" y="304974"/>
                  </a:lnTo>
                  <a:cubicBezTo>
                    <a:pt x="4676254" y="304974"/>
                    <a:pt x="4672809" y="306156"/>
                    <a:pt x="4669363" y="308520"/>
                  </a:cubicBezTo>
                  <a:cubicBezTo>
                    <a:pt x="4660748" y="299066"/>
                    <a:pt x="4653857" y="290794"/>
                    <a:pt x="4645242" y="280158"/>
                  </a:cubicBezTo>
                  <a:cubicBezTo>
                    <a:pt x="4646965" y="280158"/>
                    <a:pt x="4650411" y="278976"/>
                    <a:pt x="4653857" y="278976"/>
                  </a:cubicBezTo>
                  <a:cubicBezTo>
                    <a:pt x="4631459" y="254160"/>
                    <a:pt x="4617677" y="228162"/>
                    <a:pt x="4638351" y="199800"/>
                  </a:cubicBezTo>
                  <a:cubicBezTo>
                    <a:pt x="4636628" y="190347"/>
                    <a:pt x="4633182" y="180893"/>
                    <a:pt x="4631459" y="169076"/>
                  </a:cubicBezTo>
                  <a:lnTo>
                    <a:pt x="4614231" y="169076"/>
                  </a:lnTo>
                  <a:cubicBezTo>
                    <a:pt x="4617677" y="163167"/>
                    <a:pt x="4621122" y="159622"/>
                    <a:pt x="4622845" y="156076"/>
                  </a:cubicBezTo>
                  <a:cubicBezTo>
                    <a:pt x="4622845" y="150168"/>
                    <a:pt x="4603893" y="147804"/>
                    <a:pt x="4617677" y="139532"/>
                  </a:cubicBezTo>
                  <a:lnTo>
                    <a:pt x="4614231" y="134805"/>
                  </a:lnTo>
                  <a:cubicBezTo>
                    <a:pt x="4597002" y="119443"/>
                    <a:pt x="4578050" y="105262"/>
                    <a:pt x="4559099" y="87536"/>
                  </a:cubicBezTo>
                  <a:cubicBezTo>
                    <a:pt x="4572882" y="82809"/>
                    <a:pt x="4584942" y="78083"/>
                    <a:pt x="4600448" y="73355"/>
                  </a:cubicBezTo>
                  <a:cubicBezTo>
                    <a:pt x="4584942" y="72174"/>
                    <a:pt x="4583219" y="66265"/>
                    <a:pt x="4588388" y="57993"/>
                  </a:cubicBezTo>
                  <a:cubicBezTo>
                    <a:pt x="4590110" y="55629"/>
                    <a:pt x="4586665" y="49721"/>
                    <a:pt x="4584942" y="48539"/>
                  </a:cubicBezTo>
                  <a:cubicBezTo>
                    <a:pt x="4565990" y="44994"/>
                    <a:pt x="4548761" y="31995"/>
                    <a:pt x="4526364" y="36722"/>
                  </a:cubicBezTo>
                  <a:cubicBezTo>
                    <a:pt x="4526364" y="34359"/>
                    <a:pt x="4528087" y="30813"/>
                    <a:pt x="4529810" y="29632"/>
                  </a:cubicBezTo>
                  <a:cubicBezTo>
                    <a:pt x="4543593" y="24905"/>
                    <a:pt x="4557376" y="21359"/>
                    <a:pt x="4571159" y="16633"/>
                  </a:cubicBezTo>
                  <a:lnTo>
                    <a:pt x="4550484" y="9542"/>
                  </a:lnTo>
                  <a:cubicBezTo>
                    <a:pt x="4547038" y="13087"/>
                    <a:pt x="4545316" y="16633"/>
                    <a:pt x="4541870" y="20178"/>
                  </a:cubicBezTo>
                  <a:cubicBezTo>
                    <a:pt x="4531533" y="16633"/>
                    <a:pt x="4522918" y="14269"/>
                    <a:pt x="4512581" y="10724"/>
                  </a:cubicBezTo>
                  <a:cubicBezTo>
                    <a:pt x="4517750" y="8360"/>
                    <a:pt x="4521195" y="7179"/>
                    <a:pt x="4524641" y="5997"/>
                  </a:cubicBezTo>
                  <a:cubicBezTo>
                    <a:pt x="4521195" y="4815"/>
                    <a:pt x="4517750" y="2452"/>
                    <a:pt x="4512581" y="1270"/>
                  </a:cubicBezTo>
                  <a:cubicBezTo>
                    <a:pt x="4507412" y="0"/>
                    <a:pt x="4502244" y="1270"/>
                    <a:pt x="4498798" y="0"/>
                  </a:cubicBezTo>
                  <a:cubicBezTo>
                    <a:pt x="4490183" y="5997"/>
                    <a:pt x="4483292" y="13087"/>
                    <a:pt x="4474678" y="16633"/>
                  </a:cubicBezTo>
                  <a:cubicBezTo>
                    <a:pt x="4464340" y="20178"/>
                    <a:pt x="4183511" y="40267"/>
                    <a:pt x="4173174" y="41449"/>
                  </a:cubicBezTo>
                  <a:cubicBezTo>
                    <a:pt x="4159391" y="42631"/>
                    <a:pt x="4143885" y="41449"/>
                    <a:pt x="4130102" y="40267"/>
                  </a:cubicBezTo>
                  <a:lnTo>
                    <a:pt x="4166282" y="29632"/>
                  </a:lnTo>
                  <a:lnTo>
                    <a:pt x="4161114" y="22541"/>
                  </a:lnTo>
                  <a:cubicBezTo>
                    <a:pt x="4143885" y="23723"/>
                    <a:pt x="4130102" y="23723"/>
                    <a:pt x="4116319" y="26086"/>
                  </a:cubicBezTo>
                  <a:cubicBezTo>
                    <a:pt x="4107705" y="27268"/>
                    <a:pt x="4093922" y="26086"/>
                    <a:pt x="4092199" y="35540"/>
                  </a:cubicBezTo>
                  <a:cubicBezTo>
                    <a:pt x="4080139" y="29632"/>
                    <a:pt x="4068078" y="28450"/>
                    <a:pt x="4052573" y="33177"/>
                  </a:cubicBezTo>
                  <a:cubicBezTo>
                    <a:pt x="4043958" y="35540"/>
                    <a:pt x="4033621" y="35540"/>
                    <a:pt x="4025006" y="36722"/>
                  </a:cubicBezTo>
                  <a:cubicBezTo>
                    <a:pt x="4004332" y="37904"/>
                    <a:pt x="3983657" y="39085"/>
                    <a:pt x="3962983" y="41449"/>
                  </a:cubicBezTo>
                  <a:lnTo>
                    <a:pt x="3942308" y="41449"/>
                  </a:lnTo>
                  <a:cubicBezTo>
                    <a:pt x="3940585" y="43812"/>
                    <a:pt x="3940585" y="47357"/>
                    <a:pt x="3940585" y="47357"/>
                  </a:cubicBezTo>
                  <a:cubicBezTo>
                    <a:pt x="3921634" y="47357"/>
                    <a:pt x="3906128" y="46176"/>
                    <a:pt x="3888899" y="46176"/>
                  </a:cubicBezTo>
                  <a:cubicBezTo>
                    <a:pt x="3869947" y="46176"/>
                    <a:pt x="3861333" y="54448"/>
                    <a:pt x="3868225" y="67447"/>
                  </a:cubicBezTo>
                  <a:cubicBezTo>
                    <a:pt x="3863056" y="67447"/>
                    <a:pt x="3856164" y="66265"/>
                    <a:pt x="3852719" y="66265"/>
                  </a:cubicBezTo>
                  <a:cubicBezTo>
                    <a:pt x="3850996" y="61538"/>
                    <a:pt x="3852719" y="55629"/>
                    <a:pt x="3849273" y="54448"/>
                  </a:cubicBezTo>
                  <a:cubicBezTo>
                    <a:pt x="3844104" y="52084"/>
                    <a:pt x="3835490" y="52084"/>
                    <a:pt x="3828599" y="53266"/>
                  </a:cubicBezTo>
                  <a:cubicBezTo>
                    <a:pt x="3819984" y="54448"/>
                    <a:pt x="3809647" y="60356"/>
                    <a:pt x="3806201" y="57993"/>
                  </a:cubicBezTo>
                  <a:cubicBezTo>
                    <a:pt x="3788972" y="48539"/>
                    <a:pt x="3776912" y="56811"/>
                    <a:pt x="3768298" y="61538"/>
                  </a:cubicBezTo>
                  <a:cubicBezTo>
                    <a:pt x="3761406" y="60356"/>
                    <a:pt x="3757960" y="56811"/>
                    <a:pt x="3754515" y="57993"/>
                  </a:cubicBezTo>
                  <a:cubicBezTo>
                    <a:pt x="3745900" y="59175"/>
                    <a:pt x="3735563" y="60356"/>
                    <a:pt x="3726949" y="61538"/>
                  </a:cubicBezTo>
                  <a:cubicBezTo>
                    <a:pt x="3707997" y="65083"/>
                    <a:pt x="3687322" y="67447"/>
                    <a:pt x="3668371" y="67447"/>
                  </a:cubicBezTo>
                  <a:cubicBezTo>
                    <a:pt x="3642528" y="68629"/>
                    <a:pt x="3618407" y="73355"/>
                    <a:pt x="3592564" y="74537"/>
                  </a:cubicBezTo>
                  <a:cubicBezTo>
                    <a:pt x="3580504" y="75719"/>
                    <a:pt x="3568444" y="73355"/>
                    <a:pt x="3556384" y="72174"/>
                  </a:cubicBezTo>
                  <a:cubicBezTo>
                    <a:pt x="3552938" y="72174"/>
                    <a:pt x="3547769" y="72174"/>
                    <a:pt x="3547769" y="73355"/>
                  </a:cubicBezTo>
                  <a:cubicBezTo>
                    <a:pt x="3547769" y="85173"/>
                    <a:pt x="3520203" y="79264"/>
                    <a:pt x="3523649" y="92263"/>
                  </a:cubicBezTo>
                  <a:cubicBezTo>
                    <a:pt x="3520203" y="91081"/>
                    <a:pt x="3516757" y="91081"/>
                    <a:pt x="3515035" y="88718"/>
                  </a:cubicBezTo>
                  <a:cubicBezTo>
                    <a:pt x="3509866" y="85173"/>
                    <a:pt x="3506420" y="81628"/>
                    <a:pt x="3501252" y="78083"/>
                  </a:cubicBezTo>
                  <a:cubicBezTo>
                    <a:pt x="3501252" y="82809"/>
                    <a:pt x="3501252" y="86354"/>
                    <a:pt x="3502975" y="91081"/>
                  </a:cubicBezTo>
                  <a:cubicBezTo>
                    <a:pt x="3485746" y="85173"/>
                    <a:pt x="3468517" y="79264"/>
                    <a:pt x="3456457" y="74537"/>
                  </a:cubicBezTo>
                  <a:cubicBezTo>
                    <a:pt x="3444397" y="80446"/>
                    <a:pt x="3434059" y="82809"/>
                    <a:pt x="3427168" y="88718"/>
                  </a:cubicBezTo>
                  <a:cubicBezTo>
                    <a:pt x="3420277" y="95808"/>
                    <a:pt x="3421999" y="96990"/>
                    <a:pt x="3409939" y="91081"/>
                  </a:cubicBezTo>
                  <a:cubicBezTo>
                    <a:pt x="3411662" y="89900"/>
                    <a:pt x="3415108" y="88718"/>
                    <a:pt x="3418554" y="86354"/>
                  </a:cubicBezTo>
                  <a:cubicBezTo>
                    <a:pt x="3397879" y="89900"/>
                    <a:pt x="3378927" y="96990"/>
                    <a:pt x="3358253" y="95808"/>
                  </a:cubicBezTo>
                  <a:cubicBezTo>
                    <a:pt x="3337578" y="95808"/>
                    <a:pt x="3316904" y="93445"/>
                    <a:pt x="3297952" y="101717"/>
                  </a:cubicBezTo>
                  <a:cubicBezTo>
                    <a:pt x="3296229" y="98172"/>
                    <a:pt x="3296229" y="94627"/>
                    <a:pt x="3292783" y="93445"/>
                  </a:cubicBezTo>
                  <a:cubicBezTo>
                    <a:pt x="3287615" y="91081"/>
                    <a:pt x="3279000" y="89900"/>
                    <a:pt x="3277278" y="91081"/>
                  </a:cubicBezTo>
                  <a:cubicBezTo>
                    <a:pt x="3266940" y="101717"/>
                    <a:pt x="3249711" y="100535"/>
                    <a:pt x="3239374" y="94627"/>
                  </a:cubicBezTo>
                  <a:cubicBezTo>
                    <a:pt x="3225591" y="87536"/>
                    <a:pt x="3216977" y="93445"/>
                    <a:pt x="3204917" y="94627"/>
                  </a:cubicBezTo>
                  <a:cubicBezTo>
                    <a:pt x="3215254" y="98172"/>
                    <a:pt x="3223868" y="101717"/>
                    <a:pt x="3232483" y="104081"/>
                  </a:cubicBezTo>
                  <a:cubicBezTo>
                    <a:pt x="3230760" y="105262"/>
                    <a:pt x="3230760" y="106444"/>
                    <a:pt x="3229037" y="107626"/>
                  </a:cubicBezTo>
                  <a:cubicBezTo>
                    <a:pt x="3223868" y="106444"/>
                    <a:pt x="3216977" y="105262"/>
                    <a:pt x="3211808" y="102899"/>
                  </a:cubicBezTo>
                  <a:cubicBezTo>
                    <a:pt x="3210085" y="107626"/>
                    <a:pt x="3206639" y="111171"/>
                    <a:pt x="3204917" y="114716"/>
                  </a:cubicBezTo>
                  <a:cubicBezTo>
                    <a:pt x="3187688" y="108807"/>
                    <a:pt x="3172182" y="104081"/>
                    <a:pt x="3153230" y="112353"/>
                  </a:cubicBezTo>
                  <a:cubicBezTo>
                    <a:pt x="3149785" y="113534"/>
                    <a:pt x="3136002" y="120624"/>
                    <a:pt x="3139447" y="108807"/>
                  </a:cubicBezTo>
                  <a:cubicBezTo>
                    <a:pt x="3148062" y="105262"/>
                    <a:pt x="3156676" y="101717"/>
                    <a:pt x="3165291" y="99354"/>
                  </a:cubicBezTo>
                  <a:cubicBezTo>
                    <a:pt x="3165291" y="98172"/>
                    <a:pt x="3163568" y="98172"/>
                    <a:pt x="3163568" y="96990"/>
                  </a:cubicBezTo>
                  <a:cubicBezTo>
                    <a:pt x="3153230" y="98172"/>
                    <a:pt x="3141170" y="99354"/>
                    <a:pt x="3129110" y="100535"/>
                  </a:cubicBezTo>
                  <a:cubicBezTo>
                    <a:pt x="3132556" y="104081"/>
                    <a:pt x="3134279" y="106444"/>
                    <a:pt x="3136002" y="108807"/>
                  </a:cubicBezTo>
                  <a:cubicBezTo>
                    <a:pt x="3123941" y="107626"/>
                    <a:pt x="3110158" y="106444"/>
                    <a:pt x="3098098" y="107626"/>
                  </a:cubicBezTo>
                  <a:cubicBezTo>
                    <a:pt x="3072255" y="108807"/>
                    <a:pt x="3053303" y="126533"/>
                    <a:pt x="3022292" y="119443"/>
                  </a:cubicBezTo>
                  <a:cubicBezTo>
                    <a:pt x="3011954" y="117080"/>
                    <a:pt x="2987834" y="119443"/>
                    <a:pt x="2986111" y="134805"/>
                  </a:cubicBezTo>
                  <a:cubicBezTo>
                    <a:pt x="2986111" y="131260"/>
                    <a:pt x="2986111" y="126533"/>
                    <a:pt x="2984388" y="124170"/>
                  </a:cubicBezTo>
                  <a:cubicBezTo>
                    <a:pt x="2967160" y="127715"/>
                    <a:pt x="2951654" y="131260"/>
                    <a:pt x="2934425" y="134805"/>
                  </a:cubicBezTo>
                  <a:cubicBezTo>
                    <a:pt x="2934425" y="133624"/>
                    <a:pt x="2937871" y="130078"/>
                    <a:pt x="2936148" y="127715"/>
                  </a:cubicBezTo>
                  <a:cubicBezTo>
                    <a:pt x="2936148" y="124170"/>
                    <a:pt x="2932702" y="120624"/>
                    <a:pt x="2929256" y="118261"/>
                  </a:cubicBezTo>
                  <a:cubicBezTo>
                    <a:pt x="2927533" y="117080"/>
                    <a:pt x="2918919" y="118261"/>
                    <a:pt x="2918919" y="119443"/>
                  </a:cubicBezTo>
                  <a:cubicBezTo>
                    <a:pt x="2915473" y="130078"/>
                    <a:pt x="2903413" y="128897"/>
                    <a:pt x="2891353" y="128897"/>
                  </a:cubicBezTo>
                  <a:cubicBezTo>
                    <a:pt x="2881016" y="128897"/>
                    <a:pt x="2868956" y="130078"/>
                    <a:pt x="2856895" y="131260"/>
                  </a:cubicBezTo>
                  <a:cubicBezTo>
                    <a:pt x="2851727" y="137169"/>
                    <a:pt x="2848281" y="146623"/>
                    <a:pt x="2831052" y="134805"/>
                  </a:cubicBezTo>
                  <a:cubicBezTo>
                    <a:pt x="2824161" y="130078"/>
                    <a:pt x="2806932" y="131260"/>
                    <a:pt x="2805209" y="140714"/>
                  </a:cubicBezTo>
                  <a:lnTo>
                    <a:pt x="2732848" y="140714"/>
                  </a:lnTo>
                  <a:lnTo>
                    <a:pt x="2732848" y="138351"/>
                  </a:lnTo>
                  <a:cubicBezTo>
                    <a:pt x="2724234" y="139532"/>
                    <a:pt x="2715619" y="141896"/>
                    <a:pt x="2708728" y="143078"/>
                  </a:cubicBezTo>
                  <a:cubicBezTo>
                    <a:pt x="2703559" y="137169"/>
                    <a:pt x="2698391" y="131260"/>
                    <a:pt x="2691499" y="124170"/>
                  </a:cubicBezTo>
                  <a:cubicBezTo>
                    <a:pt x="2679439" y="146623"/>
                    <a:pt x="2665656" y="151350"/>
                    <a:pt x="2641536" y="143078"/>
                  </a:cubicBezTo>
                  <a:cubicBezTo>
                    <a:pt x="2638090" y="141896"/>
                    <a:pt x="2638090" y="135987"/>
                    <a:pt x="2636367" y="131260"/>
                  </a:cubicBezTo>
                  <a:cubicBezTo>
                    <a:pt x="2634644" y="132442"/>
                    <a:pt x="2624307" y="134805"/>
                    <a:pt x="2624307" y="135987"/>
                  </a:cubicBezTo>
                  <a:cubicBezTo>
                    <a:pt x="2626030" y="145441"/>
                    <a:pt x="2607078" y="138351"/>
                    <a:pt x="2608801" y="145441"/>
                  </a:cubicBezTo>
                  <a:cubicBezTo>
                    <a:pt x="2593295" y="140714"/>
                    <a:pt x="2589849" y="147804"/>
                    <a:pt x="2586403" y="152531"/>
                  </a:cubicBezTo>
                  <a:cubicBezTo>
                    <a:pt x="2593295" y="156076"/>
                    <a:pt x="2596741" y="158440"/>
                    <a:pt x="2601909" y="161985"/>
                  </a:cubicBezTo>
                  <a:cubicBezTo>
                    <a:pt x="2600186" y="163167"/>
                    <a:pt x="2600186" y="164349"/>
                    <a:pt x="2598464" y="165530"/>
                  </a:cubicBezTo>
                  <a:cubicBezTo>
                    <a:pt x="2584681" y="159622"/>
                    <a:pt x="2570898" y="153713"/>
                    <a:pt x="2562283" y="150168"/>
                  </a:cubicBezTo>
                  <a:cubicBezTo>
                    <a:pt x="2548500" y="151350"/>
                    <a:pt x="2536440" y="151350"/>
                    <a:pt x="2524380" y="152531"/>
                  </a:cubicBezTo>
                  <a:cubicBezTo>
                    <a:pt x="2512320" y="153713"/>
                    <a:pt x="2500260" y="157258"/>
                    <a:pt x="2486477" y="159622"/>
                  </a:cubicBezTo>
                  <a:cubicBezTo>
                    <a:pt x="2484754" y="157258"/>
                    <a:pt x="2483031" y="156076"/>
                    <a:pt x="2481308" y="153713"/>
                  </a:cubicBezTo>
                  <a:cubicBezTo>
                    <a:pt x="2476139" y="158440"/>
                    <a:pt x="2472694" y="163167"/>
                    <a:pt x="2465802" y="171439"/>
                  </a:cubicBezTo>
                  <a:lnTo>
                    <a:pt x="2465802" y="152531"/>
                  </a:lnTo>
                  <a:cubicBezTo>
                    <a:pt x="2450296" y="159622"/>
                    <a:pt x="2438236" y="165530"/>
                    <a:pt x="2427899" y="171439"/>
                  </a:cubicBezTo>
                  <a:cubicBezTo>
                    <a:pt x="2421007" y="163167"/>
                    <a:pt x="2415839" y="154895"/>
                    <a:pt x="2410670" y="147804"/>
                  </a:cubicBezTo>
                  <a:cubicBezTo>
                    <a:pt x="2408947" y="147804"/>
                    <a:pt x="2408947" y="148986"/>
                    <a:pt x="2407224" y="148986"/>
                  </a:cubicBezTo>
                  <a:cubicBezTo>
                    <a:pt x="2408947" y="153713"/>
                    <a:pt x="2410670" y="158440"/>
                    <a:pt x="2414116" y="164349"/>
                  </a:cubicBezTo>
                  <a:lnTo>
                    <a:pt x="2326249" y="164349"/>
                  </a:lnTo>
                  <a:cubicBezTo>
                    <a:pt x="2317635" y="174984"/>
                    <a:pt x="2298683" y="176166"/>
                    <a:pt x="2283177" y="165530"/>
                  </a:cubicBezTo>
                  <a:cubicBezTo>
                    <a:pt x="2260779" y="150168"/>
                    <a:pt x="2257334" y="150168"/>
                    <a:pt x="2243551" y="172621"/>
                  </a:cubicBezTo>
                  <a:cubicBezTo>
                    <a:pt x="2236659" y="170257"/>
                    <a:pt x="2229768" y="167894"/>
                    <a:pt x="2221153" y="164349"/>
                  </a:cubicBezTo>
                  <a:cubicBezTo>
                    <a:pt x="2210816" y="179711"/>
                    <a:pt x="2193587" y="179711"/>
                    <a:pt x="2172913" y="174984"/>
                  </a:cubicBezTo>
                  <a:cubicBezTo>
                    <a:pt x="2162576" y="172621"/>
                    <a:pt x="2150515" y="177348"/>
                    <a:pt x="2138455" y="179711"/>
                  </a:cubicBezTo>
                  <a:lnTo>
                    <a:pt x="2129841" y="173802"/>
                  </a:lnTo>
                  <a:cubicBezTo>
                    <a:pt x="2119504" y="176166"/>
                    <a:pt x="2110889" y="177348"/>
                    <a:pt x="2102275" y="179711"/>
                  </a:cubicBezTo>
                  <a:cubicBezTo>
                    <a:pt x="2100552" y="176166"/>
                    <a:pt x="2100552" y="173802"/>
                    <a:pt x="2098829" y="167894"/>
                  </a:cubicBezTo>
                  <a:cubicBezTo>
                    <a:pt x="2091937" y="172621"/>
                    <a:pt x="2086769" y="177348"/>
                    <a:pt x="2078155" y="183256"/>
                  </a:cubicBezTo>
                  <a:cubicBezTo>
                    <a:pt x="2071263" y="177348"/>
                    <a:pt x="2066094" y="171439"/>
                    <a:pt x="2059203" y="165530"/>
                  </a:cubicBezTo>
                  <a:cubicBezTo>
                    <a:pt x="2047143" y="165530"/>
                    <a:pt x="2028191" y="158440"/>
                    <a:pt x="2024745" y="177348"/>
                  </a:cubicBezTo>
                  <a:cubicBezTo>
                    <a:pt x="2024745" y="179711"/>
                    <a:pt x="2014408" y="183256"/>
                    <a:pt x="2009239" y="184438"/>
                  </a:cubicBezTo>
                  <a:cubicBezTo>
                    <a:pt x="1998902" y="185620"/>
                    <a:pt x="1988565" y="186801"/>
                    <a:pt x="1978227" y="186801"/>
                  </a:cubicBezTo>
                  <a:cubicBezTo>
                    <a:pt x="1981674" y="191528"/>
                    <a:pt x="1985119" y="195073"/>
                    <a:pt x="1990288" y="200982"/>
                  </a:cubicBezTo>
                  <a:cubicBezTo>
                    <a:pt x="1976505" y="198619"/>
                    <a:pt x="1966168" y="198619"/>
                    <a:pt x="1957553" y="196255"/>
                  </a:cubicBezTo>
                  <a:cubicBezTo>
                    <a:pt x="1938601" y="190347"/>
                    <a:pt x="1923095" y="190347"/>
                    <a:pt x="1904144" y="199800"/>
                  </a:cubicBezTo>
                  <a:cubicBezTo>
                    <a:pt x="1907590" y="200982"/>
                    <a:pt x="1911035" y="203346"/>
                    <a:pt x="1914481" y="204527"/>
                  </a:cubicBezTo>
                  <a:cubicBezTo>
                    <a:pt x="1912758" y="208073"/>
                    <a:pt x="1909313" y="211618"/>
                    <a:pt x="1907590" y="215163"/>
                  </a:cubicBezTo>
                  <a:cubicBezTo>
                    <a:pt x="1900698" y="229344"/>
                    <a:pt x="1883469" y="219890"/>
                    <a:pt x="1871409" y="223435"/>
                  </a:cubicBezTo>
                  <a:cubicBezTo>
                    <a:pt x="1871409" y="223435"/>
                    <a:pt x="1864518" y="218708"/>
                    <a:pt x="1862795" y="215163"/>
                  </a:cubicBezTo>
                  <a:cubicBezTo>
                    <a:pt x="1857626" y="208073"/>
                    <a:pt x="1854180" y="199800"/>
                    <a:pt x="1849012" y="191528"/>
                  </a:cubicBezTo>
                  <a:cubicBezTo>
                    <a:pt x="1818000" y="204527"/>
                    <a:pt x="1790434" y="199800"/>
                    <a:pt x="1762868" y="197437"/>
                  </a:cubicBezTo>
                  <a:cubicBezTo>
                    <a:pt x="1769759" y="199800"/>
                    <a:pt x="1774928" y="202164"/>
                    <a:pt x="1780096" y="204527"/>
                  </a:cubicBezTo>
                  <a:cubicBezTo>
                    <a:pt x="1780096" y="205709"/>
                    <a:pt x="1778374" y="206891"/>
                    <a:pt x="1778374" y="208073"/>
                  </a:cubicBezTo>
                  <a:cubicBezTo>
                    <a:pt x="1771482" y="206891"/>
                    <a:pt x="1762868" y="204527"/>
                    <a:pt x="1755977" y="203346"/>
                  </a:cubicBezTo>
                  <a:cubicBezTo>
                    <a:pt x="1755977" y="204527"/>
                    <a:pt x="1755977" y="205709"/>
                    <a:pt x="1757699" y="206891"/>
                  </a:cubicBezTo>
                  <a:cubicBezTo>
                    <a:pt x="1752531" y="208073"/>
                    <a:pt x="1743916" y="210436"/>
                    <a:pt x="1742193" y="209254"/>
                  </a:cubicBezTo>
                  <a:cubicBezTo>
                    <a:pt x="1731856" y="195073"/>
                    <a:pt x="1714628" y="205709"/>
                    <a:pt x="1699122" y="202164"/>
                  </a:cubicBezTo>
                  <a:cubicBezTo>
                    <a:pt x="1702567" y="211618"/>
                    <a:pt x="1704290" y="218708"/>
                    <a:pt x="1706013" y="223435"/>
                  </a:cubicBezTo>
                  <a:cubicBezTo>
                    <a:pt x="1699122" y="228162"/>
                    <a:pt x="1692230" y="231707"/>
                    <a:pt x="1681893" y="236434"/>
                  </a:cubicBezTo>
                  <a:cubicBezTo>
                    <a:pt x="1681893" y="230525"/>
                    <a:pt x="1683615" y="224617"/>
                    <a:pt x="1683615" y="218708"/>
                  </a:cubicBezTo>
                  <a:cubicBezTo>
                    <a:pt x="1683615" y="212799"/>
                    <a:pt x="1681893" y="206891"/>
                    <a:pt x="1678447" y="203346"/>
                  </a:cubicBezTo>
                  <a:cubicBezTo>
                    <a:pt x="1676724" y="200982"/>
                    <a:pt x="1666387" y="203346"/>
                    <a:pt x="1659495" y="204527"/>
                  </a:cubicBezTo>
                  <a:cubicBezTo>
                    <a:pt x="1647435" y="208073"/>
                    <a:pt x="1635375" y="212799"/>
                    <a:pt x="1623315" y="203346"/>
                  </a:cubicBezTo>
                  <a:cubicBezTo>
                    <a:pt x="1621592" y="202164"/>
                    <a:pt x="1614700" y="203346"/>
                    <a:pt x="1611255" y="205709"/>
                  </a:cubicBezTo>
                  <a:cubicBezTo>
                    <a:pt x="1602640" y="211618"/>
                    <a:pt x="1595749" y="219890"/>
                    <a:pt x="1585412" y="206891"/>
                  </a:cubicBezTo>
                  <a:cubicBezTo>
                    <a:pt x="1583689" y="205709"/>
                    <a:pt x="1573351" y="205709"/>
                    <a:pt x="1568183" y="206891"/>
                  </a:cubicBezTo>
                  <a:cubicBezTo>
                    <a:pt x="1556122" y="210436"/>
                    <a:pt x="1545786" y="213981"/>
                    <a:pt x="1533725" y="218708"/>
                  </a:cubicBezTo>
                  <a:cubicBezTo>
                    <a:pt x="1535448" y="215163"/>
                    <a:pt x="1537171" y="212799"/>
                    <a:pt x="1537171" y="210436"/>
                  </a:cubicBezTo>
                  <a:cubicBezTo>
                    <a:pt x="1523388" y="205709"/>
                    <a:pt x="1511328" y="203346"/>
                    <a:pt x="1500991" y="213981"/>
                  </a:cubicBezTo>
                  <a:cubicBezTo>
                    <a:pt x="1497545" y="217527"/>
                    <a:pt x="1485485" y="217527"/>
                    <a:pt x="1476870" y="218708"/>
                  </a:cubicBezTo>
                  <a:cubicBezTo>
                    <a:pt x="1482039" y="222253"/>
                    <a:pt x="1488930" y="224617"/>
                    <a:pt x="1495822" y="228162"/>
                  </a:cubicBezTo>
                  <a:cubicBezTo>
                    <a:pt x="1466533" y="239979"/>
                    <a:pt x="1463087" y="238798"/>
                    <a:pt x="1463087" y="222253"/>
                  </a:cubicBezTo>
                  <a:cubicBezTo>
                    <a:pt x="1459642" y="226980"/>
                    <a:pt x="1457918" y="230525"/>
                    <a:pt x="1452750" y="237616"/>
                  </a:cubicBezTo>
                  <a:cubicBezTo>
                    <a:pt x="1426907" y="236434"/>
                    <a:pt x="1401063" y="234071"/>
                    <a:pt x="1373498" y="232889"/>
                  </a:cubicBezTo>
                  <a:lnTo>
                    <a:pt x="1373498" y="226980"/>
                  </a:lnTo>
                  <a:lnTo>
                    <a:pt x="1383835" y="226980"/>
                  </a:lnTo>
                  <a:cubicBezTo>
                    <a:pt x="1404509" y="225798"/>
                    <a:pt x="1425184" y="225798"/>
                    <a:pt x="1445858" y="224617"/>
                  </a:cubicBezTo>
                  <a:cubicBezTo>
                    <a:pt x="1438967" y="222253"/>
                    <a:pt x="1430353" y="218708"/>
                    <a:pt x="1423461" y="216345"/>
                  </a:cubicBezTo>
                  <a:cubicBezTo>
                    <a:pt x="1420015" y="222253"/>
                    <a:pt x="1418292" y="221071"/>
                    <a:pt x="1409678" y="218708"/>
                  </a:cubicBezTo>
                  <a:cubicBezTo>
                    <a:pt x="1397618" y="216345"/>
                    <a:pt x="1383835" y="216345"/>
                    <a:pt x="1370052" y="215163"/>
                  </a:cubicBezTo>
                  <a:cubicBezTo>
                    <a:pt x="1363160" y="215163"/>
                    <a:pt x="1356269" y="213981"/>
                    <a:pt x="1347655" y="212799"/>
                  </a:cubicBezTo>
                  <a:cubicBezTo>
                    <a:pt x="1345931" y="216345"/>
                    <a:pt x="1342486" y="221071"/>
                    <a:pt x="1339040" y="226980"/>
                  </a:cubicBezTo>
                  <a:cubicBezTo>
                    <a:pt x="1320088" y="205709"/>
                    <a:pt x="1306305" y="206891"/>
                    <a:pt x="1283908" y="228162"/>
                  </a:cubicBezTo>
                  <a:cubicBezTo>
                    <a:pt x="1283908" y="224617"/>
                    <a:pt x="1282185" y="222253"/>
                    <a:pt x="1282185" y="219890"/>
                  </a:cubicBezTo>
                  <a:cubicBezTo>
                    <a:pt x="1275294" y="219890"/>
                    <a:pt x="1270125" y="219890"/>
                    <a:pt x="1263233" y="221071"/>
                  </a:cubicBezTo>
                  <a:cubicBezTo>
                    <a:pt x="1264956" y="218708"/>
                    <a:pt x="1266679" y="216345"/>
                    <a:pt x="1268402" y="215163"/>
                  </a:cubicBezTo>
                  <a:lnTo>
                    <a:pt x="1264956" y="212799"/>
                  </a:lnTo>
                  <a:cubicBezTo>
                    <a:pt x="1259788" y="216345"/>
                    <a:pt x="1254619" y="219890"/>
                    <a:pt x="1246005" y="224617"/>
                  </a:cubicBezTo>
                  <a:cubicBezTo>
                    <a:pt x="1239113" y="222253"/>
                    <a:pt x="1230499" y="219890"/>
                    <a:pt x="1223607" y="217527"/>
                  </a:cubicBezTo>
                  <a:cubicBezTo>
                    <a:pt x="1216716" y="221071"/>
                    <a:pt x="1208101" y="224617"/>
                    <a:pt x="1199487" y="228162"/>
                  </a:cubicBezTo>
                  <a:cubicBezTo>
                    <a:pt x="1187427" y="211618"/>
                    <a:pt x="1171921" y="209254"/>
                    <a:pt x="1158137" y="221071"/>
                  </a:cubicBezTo>
                  <a:cubicBezTo>
                    <a:pt x="1137464" y="219890"/>
                    <a:pt x="1120235" y="218708"/>
                    <a:pt x="1108174" y="218708"/>
                  </a:cubicBezTo>
                  <a:cubicBezTo>
                    <a:pt x="1106451" y="226980"/>
                    <a:pt x="1104729" y="232889"/>
                    <a:pt x="1103006" y="238798"/>
                  </a:cubicBezTo>
                  <a:cubicBezTo>
                    <a:pt x="1096115" y="237616"/>
                    <a:pt x="1090945" y="236434"/>
                    <a:pt x="1084054" y="235252"/>
                  </a:cubicBezTo>
                  <a:cubicBezTo>
                    <a:pt x="1080608" y="234071"/>
                    <a:pt x="1077163" y="231707"/>
                    <a:pt x="1073717" y="230525"/>
                  </a:cubicBezTo>
                  <a:cubicBezTo>
                    <a:pt x="1078886" y="229344"/>
                    <a:pt x="1084054" y="229344"/>
                    <a:pt x="1089222" y="228162"/>
                  </a:cubicBezTo>
                  <a:cubicBezTo>
                    <a:pt x="1073717" y="218708"/>
                    <a:pt x="1061657" y="221071"/>
                    <a:pt x="1049596" y="228162"/>
                  </a:cubicBezTo>
                  <a:cubicBezTo>
                    <a:pt x="1054765" y="218708"/>
                    <a:pt x="1039259" y="219890"/>
                    <a:pt x="1037536" y="219890"/>
                  </a:cubicBezTo>
                  <a:cubicBezTo>
                    <a:pt x="1015139" y="225798"/>
                    <a:pt x="994464" y="229344"/>
                    <a:pt x="970344" y="219890"/>
                  </a:cubicBezTo>
                  <a:cubicBezTo>
                    <a:pt x="966899" y="231707"/>
                    <a:pt x="963452" y="241161"/>
                    <a:pt x="961730" y="250615"/>
                  </a:cubicBezTo>
                  <a:cubicBezTo>
                    <a:pt x="953115" y="249433"/>
                    <a:pt x="946224" y="249433"/>
                    <a:pt x="937609" y="248251"/>
                  </a:cubicBezTo>
                  <a:cubicBezTo>
                    <a:pt x="930718" y="248251"/>
                    <a:pt x="923827" y="247070"/>
                    <a:pt x="916935" y="247070"/>
                  </a:cubicBezTo>
                  <a:lnTo>
                    <a:pt x="916935" y="243525"/>
                  </a:lnTo>
                  <a:cubicBezTo>
                    <a:pt x="923827" y="242343"/>
                    <a:pt x="928995" y="241161"/>
                    <a:pt x="935886" y="239979"/>
                  </a:cubicBezTo>
                  <a:lnTo>
                    <a:pt x="935886" y="236434"/>
                  </a:lnTo>
                  <a:cubicBezTo>
                    <a:pt x="911766" y="232889"/>
                    <a:pt x="889369" y="229344"/>
                    <a:pt x="865248" y="226980"/>
                  </a:cubicBezTo>
                  <a:cubicBezTo>
                    <a:pt x="860080" y="225798"/>
                    <a:pt x="853189" y="229344"/>
                    <a:pt x="844574" y="232889"/>
                  </a:cubicBezTo>
                  <a:cubicBezTo>
                    <a:pt x="841128" y="231707"/>
                    <a:pt x="832514" y="229344"/>
                    <a:pt x="822177" y="228162"/>
                  </a:cubicBezTo>
                  <a:cubicBezTo>
                    <a:pt x="796333" y="225798"/>
                    <a:pt x="768767" y="223435"/>
                    <a:pt x="748093" y="238798"/>
                  </a:cubicBezTo>
                  <a:cubicBezTo>
                    <a:pt x="746370" y="225798"/>
                    <a:pt x="729141" y="234071"/>
                    <a:pt x="720527" y="229344"/>
                  </a:cubicBezTo>
                  <a:cubicBezTo>
                    <a:pt x="720527" y="229344"/>
                    <a:pt x="711912" y="234071"/>
                    <a:pt x="708467" y="236434"/>
                  </a:cubicBezTo>
                  <a:cubicBezTo>
                    <a:pt x="708467" y="236434"/>
                    <a:pt x="710189" y="237616"/>
                    <a:pt x="710189" y="238798"/>
                  </a:cubicBezTo>
                  <a:cubicBezTo>
                    <a:pt x="706744" y="237616"/>
                    <a:pt x="705021" y="234071"/>
                    <a:pt x="701575" y="235252"/>
                  </a:cubicBezTo>
                  <a:cubicBezTo>
                    <a:pt x="686069" y="235252"/>
                    <a:pt x="672287" y="236434"/>
                    <a:pt x="661949" y="236434"/>
                  </a:cubicBezTo>
                  <a:cubicBezTo>
                    <a:pt x="653335" y="232889"/>
                    <a:pt x="648166" y="229344"/>
                    <a:pt x="644720" y="230525"/>
                  </a:cubicBezTo>
                  <a:cubicBezTo>
                    <a:pt x="624045" y="231707"/>
                    <a:pt x="605094" y="235252"/>
                    <a:pt x="586143" y="235252"/>
                  </a:cubicBezTo>
                  <a:cubicBezTo>
                    <a:pt x="567191" y="228162"/>
                    <a:pt x="570637" y="241161"/>
                    <a:pt x="574082" y="248251"/>
                  </a:cubicBezTo>
                  <a:cubicBezTo>
                    <a:pt x="567191" y="252978"/>
                    <a:pt x="560299" y="256523"/>
                    <a:pt x="558576" y="257705"/>
                  </a:cubicBezTo>
                  <a:cubicBezTo>
                    <a:pt x="548239" y="257705"/>
                    <a:pt x="541348" y="256523"/>
                    <a:pt x="536179" y="257705"/>
                  </a:cubicBezTo>
                  <a:cubicBezTo>
                    <a:pt x="529287" y="261250"/>
                    <a:pt x="524119" y="267159"/>
                    <a:pt x="515504" y="274249"/>
                  </a:cubicBezTo>
                  <a:cubicBezTo>
                    <a:pt x="505167" y="275431"/>
                    <a:pt x="487938" y="277795"/>
                    <a:pt x="468987" y="280158"/>
                  </a:cubicBezTo>
                  <a:cubicBezTo>
                    <a:pt x="468987" y="280158"/>
                    <a:pt x="468987" y="282522"/>
                    <a:pt x="467264" y="284885"/>
                  </a:cubicBezTo>
                  <a:cubicBezTo>
                    <a:pt x="460372" y="291975"/>
                    <a:pt x="443143" y="294339"/>
                    <a:pt x="453481" y="307338"/>
                  </a:cubicBezTo>
                  <a:cubicBezTo>
                    <a:pt x="455204" y="309701"/>
                    <a:pt x="455204" y="316792"/>
                    <a:pt x="451758" y="319155"/>
                  </a:cubicBezTo>
                  <a:cubicBezTo>
                    <a:pt x="439698" y="329791"/>
                    <a:pt x="439698" y="330972"/>
                    <a:pt x="460372" y="335699"/>
                  </a:cubicBezTo>
                  <a:cubicBezTo>
                    <a:pt x="458650" y="343971"/>
                    <a:pt x="470709" y="354607"/>
                    <a:pt x="453481" y="355789"/>
                  </a:cubicBezTo>
                  <a:cubicBezTo>
                    <a:pt x="448312" y="362879"/>
                    <a:pt x="446589" y="366424"/>
                    <a:pt x="443143" y="369969"/>
                  </a:cubicBezTo>
                  <a:cubicBezTo>
                    <a:pt x="441421" y="372333"/>
                    <a:pt x="436252" y="374696"/>
                    <a:pt x="436252" y="377060"/>
                  </a:cubicBezTo>
                  <a:cubicBezTo>
                    <a:pt x="436252" y="381787"/>
                    <a:pt x="439698" y="387695"/>
                    <a:pt x="437975" y="391241"/>
                  </a:cubicBezTo>
                  <a:cubicBezTo>
                    <a:pt x="432807" y="404239"/>
                    <a:pt x="431083" y="416057"/>
                    <a:pt x="462095" y="420784"/>
                  </a:cubicBezTo>
                  <a:cubicBezTo>
                    <a:pt x="450035" y="424329"/>
                    <a:pt x="444866" y="426692"/>
                    <a:pt x="436252" y="429056"/>
                  </a:cubicBezTo>
                  <a:cubicBezTo>
                    <a:pt x="450035" y="433783"/>
                    <a:pt x="462095" y="437328"/>
                    <a:pt x="477601" y="442055"/>
                  </a:cubicBezTo>
                  <a:lnTo>
                    <a:pt x="462095" y="442055"/>
                  </a:lnTo>
                  <a:lnTo>
                    <a:pt x="462095" y="445600"/>
                  </a:lnTo>
                  <a:cubicBezTo>
                    <a:pt x="470709" y="445600"/>
                    <a:pt x="477601" y="446782"/>
                    <a:pt x="486215" y="446782"/>
                  </a:cubicBezTo>
                  <a:cubicBezTo>
                    <a:pt x="486215" y="445600"/>
                    <a:pt x="486215" y="444418"/>
                    <a:pt x="487938" y="443237"/>
                  </a:cubicBezTo>
                  <a:cubicBezTo>
                    <a:pt x="489661" y="445600"/>
                    <a:pt x="491384" y="447963"/>
                    <a:pt x="493107" y="451509"/>
                  </a:cubicBezTo>
                  <a:cubicBezTo>
                    <a:pt x="448312" y="458599"/>
                    <a:pt x="148532" y="481052"/>
                    <a:pt x="176097" y="484597"/>
                  </a:cubicBezTo>
                  <a:cubicBezTo>
                    <a:pt x="162315" y="492869"/>
                    <a:pt x="167483" y="507050"/>
                    <a:pt x="143363" y="508232"/>
                  </a:cubicBezTo>
                  <a:cubicBezTo>
                    <a:pt x="136471" y="508232"/>
                    <a:pt x="124411" y="516504"/>
                    <a:pt x="122688" y="522412"/>
                  </a:cubicBezTo>
                  <a:cubicBezTo>
                    <a:pt x="119242" y="530685"/>
                    <a:pt x="122688" y="541320"/>
                    <a:pt x="119242" y="549592"/>
                  </a:cubicBezTo>
                  <a:cubicBezTo>
                    <a:pt x="115796" y="561409"/>
                    <a:pt x="108905" y="573227"/>
                    <a:pt x="103737" y="582681"/>
                  </a:cubicBezTo>
                  <a:cubicBezTo>
                    <a:pt x="108905" y="588589"/>
                    <a:pt x="114074" y="594498"/>
                    <a:pt x="117520" y="598043"/>
                  </a:cubicBezTo>
                  <a:cubicBezTo>
                    <a:pt x="110628" y="601588"/>
                    <a:pt x="107182" y="603952"/>
                    <a:pt x="102014" y="605133"/>
                  </a:cubicBezTo>
                  <a:cubicBezTo>
                    <a:pt x="103737" y="606315"/>
                    <a:pt x="103737" y="607497"/>
                    <a:pt x="105459" y="608678"/>
                  </a:cubicBezTo>
                  <a:cubicBezTo>
                    <a:pt x="110628" y="607497"/>
                    <a:pt x="115796" y="606315"/>
                    <a:pt x="120966" y="605133"/>
                  </a:cubicBezTo>
                  <a:cubicBezTo>
                    <a:pt x="91676" y="621678"/>
                    <a:pt x="84785" y="652402"/>
                    <a:pt x="108905" y="666583"/>
                  </a:cubicBezTo>
                  <a:cubicBezTo>
                    <a:pt x="110628" y="664220"/>
                    <a:pt x="114074" y="661856"/>
                    <a:pt x="115796" y="659493"/>
                  </a:cubicBezTo>
                  <a:cubicBezTo>
                    <a:pt x="122688" y="667765"/>
                    <a:pt x="141640" y="670128"/>
                    <a:pt x="133025" y="683127"/>
                  </a:cubicBezTo>
                  <a:cubicBezTo>
                    <a:pt x="133025" y="683127"/>
                    <a:pt x="134748" y="685491"/>
                    <a:pt x="136471" y="685491"/>
                  </a:cubicBezTo>
                  <a:cubicBezTo>
                    <a:pt x="145086" y="687854"/>
                    <a:pt x="143363" y="691400"/>
                    <a:pt x="146809" y="696127"/>
                  </a:cubicBezTo>
                  <a:cubicBezTo>
                    <a:pt x="151977" y="706762"/>
                    <a:pt x="150254" y="717398"/>
                    <a:pt x="150254" y="726851"/>
                  </a:cubicBezTo>
                  <a:lnTo>
                    <a:pt x="150254" y="769394"/>
                  </a:lnTo>
                  <a:cubicBezTo>
                    <a:pt x="150254" y="778847"/>
                    <a:pt x="143363" y="783574"/>
                    <a:pt x="129580" y="781211"/>
                  </a:cubicBezTo>
                  <a:cubicBezTo>
                    <a:pt x="129580" y="781211"/>
                    <a:pt x="127857" y="782393"/>
                    <a:pt x="126134" y="782393"/>
                  </a:cubicBezTo>
                  <a:cubicBezTo>
                    <a:pt x="131303" y="784756"/>
                    <a:pt x="134748" y="785938"/>
                    <a:pt x="138194" y="788301"/>
                  </a:cubicBezTo>
                  <a:cubicBezTo>
                    <a:pt x="138194" y="789483"/>
                    <a:pt x="136471" y="790665"/>
                    <a:pt x="136471" y="791846"/>
                  </a:cubicBezTo>
                  <a:cubicBezTo>
                    <a:pt x="124411" y="789483"/>
                    <a:pt x="112351" y="785938"/>
                    <a:pt x="103737" y="783574"/>
                  </a:cubicBezTo>
                  <a:cubicBezTo>
                    <a:pt x="93399" y="793028"/>
                    <a:pt x="84785" y="800118"/>
                    <a:pt x="77893" y="804846"/>
                  </a:cubicBezTo>
                  <a:lnTo>
                    <a:pt x="77893" y="826117"/>
                  </a:lnTo>
                  <a:cubicBezTo>
                    <a:pt x="81339" y="826117"/>
                    <a:pt x="86508" y="824935"/>
                    <a:pt x="91676" y="824935"/>
                  </a:cubicBezTo>
                  <a:cubicBezTo>
                    <a:pt x="95122" y="830844"/>
                    <a:pt x="96845" y="836752"/>
                    <a:pt x="100291" y="845024"/>
                  </a:cubicBezTo>
                  <a:cubicBezTo>
                    <a:pt x="91676" y="841479"/>
                    <a:pt x="88231" y="839116"/>
                    <a:pt x="84785" y="837934"/>
                  </a:cubicBezTo>
                  <a:cubicBezTo>
                    <a:pt x="81339" y="839116"/>
                    <a:pt x="76171" y="840297"/>
                    <a:pt x="71002" y="842661"/>
                  </a:cubicBezTo>
                  <a:cubicBezTo>
                    <a:pt x="72725" y="843843"/>
                    <a:pt x="74447" y="845024"/>
                    <a:pt x="74447" y="846206"/>
                  </a:cubicBezTo>
                  <a:cubicBezTo>
                    <a:pt x="79616" y="846206"/>
                    <a:pt x="84785" y="847388"/>
                    <a:pt x="86508" y="847388"/>
                  </a:cubicBezTo>
                  <a:cubicBezTo>
                    <a:pt x="83062" y="854478"/>
                    <a:pt x="76171" y="861568"/>
                    <a:pt x="79616" y="865114"/>
                  </a:cubicBezTo>
                  <a:cubicBezTo>
                    <a:pt x="88231" y="880476"/>
                    <a:pt x="79616" y="892293"/>
                    <a:pt x="71002" y="905292"/>
                  </a:cubicBezTo>
                  <a:cubicBezTo>
                    <a:pt x="69279" y="908838"/>
                    <a:pt x="71002" y="912383"/>
                    <a:pt x="71002" y="915928"/>
                  </a:cubicBezTo>
                  <a:cubicBezTo>
                    <a:pt x="69279" y="931290"/>
                    <a:pt x="67556" y="945471"/>
                    <a:pt x="65833" y="966742"/>
                  </a:cubicBezTo>
                  <a:cubicBezTo>
                    <a:pt x="72725" y="969106"/>
                    <a:pt x="83062" y="975014"/>
                    <a:pt x="95122" y="979741"/>
                  </a:cubicBezTo>
                  <a:cubicBezTo>
                    <a:pt x="105459" y="983286"/>
                    <a:pt x="115796" y="984468"/>
                    <a:pt x="126134" y="986832"/>
                  </a:cubicBezTo>
                  <a:cubicBezTo>
                    <a:pt x="131303" y="988013"/>
                    <a:pt x="138194" y="986832"/>
                    <a:pt x="143363" y="988013"/>
                  </a:cubicBezTo>
                  <a:cubicBezTo>
                    <a:pt x="186435" y="991559"/>
                    <a:pt x="231230" y="996285"/>
                    <a:pt x="274302" y="999831"/>
                  </a:cubicBezTo>
                  <a:cubicBezTo>
                    <a:pt x="310482" y="1003376"/>
                    <a:pt x="346663" y="1006921"/>
                    <a:pt x="381120" y="1010466"/>
                  </a:cubicBezTo>
                  <a:cubicBezTo>
                    <a:pt x="389734" y="1011648"/>
                    <a:pt x="398349" y="1014011"/>
                    <a:pt x="408686" y="1014011"/>
                  </a:cubicBezTo>
                  <a:cubicBezTo>
                    <a:pt x="431083" y="1015193"/>
                    <a:pt x="455204" y="1015193"/>
                    <a:pt x="477601" y="1015193"/>
                  </a:cubicBezTo>
                  <a:cubicBezTo>
                    <a:pt x="489661" y="1015193"/>
                    <a:pt x="499999" y="1015193"/>
                    <a:pt x="512058" y="1016375"/>
                  </a:cubicBezTo>
                  <a:cubicBezTo>
                    <a:pt x="532733" y="1017557"/>
                    <a:pt x="553408" y="1019920"/>
                    <a:pt x="574082" y="1021102"/>
                  </a:cubicBezTo>
                  <a:lnTo>
                    <a:pt x="574082" y="1024647"/>
                  </a:lnTo>
                  <a:cubicBezTo>
                    <a:pt x="522396" y="1027010"/>
                    <a:pt x="468987" y="1030556"/>
                    <a:pt x="415578" y="1023465"/>
                  </a:cubicBezTo>
                  <a:cubicBezTo>
                    <a:pt x="417300" y="1027010"/>
                    <a:pt x="419023" y="1030556"/>
                    <a:pt x="420746" y="1032919"/>
                  </a:cubicBezTo>
                  <a:cubicBezTo>
                    <a:pt x="408686" y="1034101"/>
                    <a:pt x="400071" y="1041191"/>
                    <a:pt x="388012" y="1032919"/>
                  </a:cubicBezTo>
                  <a:cubicBezTo>
                    <a:pt x="386288" y="1031737"/>
                    <a:pt x="375951" y="1035283"/>
                    <a:pt x="369060" y="1036464"/>
                  </a:cubicBezTo>
                  <a:lnTo>
                    <a:pt x="369060" y="1038828"/>
                  </a:lnTo>
                  <a:lnTo>
                    <a:pt x="384566" y="1038828"/>
                  </a:lnTo>
                  <a:cubicBezTo>
                    <a:pt x="367337" y="1048281"/>
                    <a:pt x="355277" y="1056554"/>
                    <a:pt x="343217" y="1062462"/>
                  </a:cubicBezTo>
                  <a:cubicBezTo>
                    <a:pt x="332879" y="1061280"/>
                    <a:pt x="322542" y="1060099"/>
                    <a:pt x="315651" y="1058917"/>
                  </a:cubicBezTo>
                  <a:cubicBezTo>
                    <a:pt x="313927" y="1081370"/>
                    <a:pt x="341494" y="1082552"/>
                    <a:pt x="362168" y="1092006"/>
                  </a:cubicBezTo>
                  <a:cubicBezTo>
                    <a:pt x="353554" y="1095551"/>
                    <a:pt x="348385" y="1099096"/>
                    <a:pt x="341494" y="1100278"/>
                  </a:cubicBezTo>
                  <a:cubicBezTo>
                    <a:pt x="322542" y="1103823"/>
                    <a:pt x="298422" y="1094369"/>
                    <a:pt x="286362" y="1114458"/>
                  </a:cubicBezTo>
                  <a:cubicBezTo>
                    <a:pt x="284639" y="1115640"/>
                    <a:pt x="279470" y="1115640"/>
                    <a:pt x="270856" y="1118004"/>
                  </a:cubicBezTo>
                  <a:cubicBezTo>
                    <a:pt x="276025" y="1121549"/>
                    <a:pt x="281193" y="1123912"/>
                    <a:pt x="284639" y="1126276"/>
                  </a:cubicBezTo>
                  <a:cubicBezTo>
                    <a:pt x="281193" y="1127457"/>
                    <a:pt x="276025" y="1128639"/>
                    <a:pt x="276025" y="1128639"/>
                  </a:cubicBezTo>
                  <a:cubicBezTo>
                    <a:pt x="263964" y="1122730"/>
                    <a:pt x="255350" y="1118004"/>
                    <a:pt x="245012" y="1113276"/>
                  </a:cubicBezTo>
                  <a:cubicBezTo>
                    <a:pt x="243290" y="1114458"/>
                    <a:pt x="241567" y="1115640"/>
                    <a:pt x="239844" y="1118004"/>
                  </a:cubicBezTo>
                  <a:cubicBezTo>
                    <a:pt x="245012" y="1122730"/>
                    <a:pt x="248459" y="1127457"/>
                    <a:pt x="253627" y="1132184"/>
                  </a:cubicBezTo>
                  <a:cubicBezTo>
                    <a:pt x="231230" y="1142820"/>
                    <a:pt x="229507" y="1148728"/>
                    <a:pt x="246735" y="1178272"/>
                  </a:cubicBezTo>
                  <a:cubicBezTo>
                    <a:pt x="234676" y="1179453"/>
                    <a:pt x="222615" y="1181817"/>
                    <a:pt x="212278" y="1182999"/>
                  </a:cubicBezTo>
                  <a:cubicBezTo>
                    <a:pt x="210555" y="1191271"/>
                    <a:pt x="203664" y="1199543"/>
                    <a:pt x="205386" y="1206633"/>
                  </a:cubicBezTo>
                  <a:cubicBezTo>
                    <a:pt x="210555" y="1227904"/>
                    <a:pt x="179543" y="1237358"/>
                    <a:pt x="172652" y="1255084"/>
                  </a:cubicBezTo>
                  <a:cubicBezTo>
                    <a:pt x="172652" y="1256266"/>
                    <a:pt x="165760" y="1257448"/>
                    <a:pt x="164037" y="1256266"/>
                  </a:cubicBezTo>
                  <a:cubicBezTo>
                    <a:pt x="148532" y="1252721"/>
                    <a:pt x="143363" y="1260993"/>
                    <a:pt x="138194" y="1266901"/>
                  </a:cubicBezTo>
                  <a:cubicBezTo>
                    <a:pt x="136471" y="1269265"/>
                    <a:pt x="134748" y="1271628"/>
                    <a:pt x="133025" y="1272810"/>
                  </a:cubicBezTo>
                  <a:cubicBezTo>
                    <a:pt x="117520" y="1278719"/>
                    <a:pt x="102014" y="1283446"/>
                    <a:pt x="84785" y="1289354"/>
                  </a:cubicBezTo>
                  <a:cubicBezTo>
                    <a:pt x="102014" y="1307080"/>
                    <a:pt x="124411" y="1298808"/>
                    <a:pt x="143363" y="1301171"/>
                  </a:cubicBezTo>
                  <a:lnTo>
                    <a:pt x="143363" y="1305898"/>
                  </a:lnTo>
                  <a:cubicBezTo>
                    <a:pt x="131303" y="1307080"/>
                    <a:pt x="119242" y="1308262"/>
                    <a:pt x="105459" y="1309443"/>
                  </a:cubicBezTo>
                  <a:cubicBezTo>
                    <a:pt x="114074" y="1310625"/>
                    <a:pt x="120966" y="1311807"/>
                    <a:pt x="127857" y="1312989"/>
                  </a:cubicBezTo>
                  <a:cubicBezTo>
                    <a:pt x="119242" y="1318897"/>
                    <a:pt x="112351" y="1324806"/>
                    <a:pt x="103737" y="1329533"/>
                  </a:cubicBezTo>
                  <a:cubicBezTo>
                    <a:pt x="102014" y="1330715"/>
                    <a:pt x="96845" y="1331896"/>
                    <a:pt x="95122" y="1331896"/>
                  </a:cubicBezTo>
                  <a:cubicBezTo>
                    <a:pt x="89953" y="1330715"/>
                    <a:pt x="84785" y="1327169"/>
                    <a:pt x="81339" y="1324806"/>
                  </a:cubicBezTo>
                  <a:cubicBezTo>
                    <a:pt x="79616" y="1328351"/>
                    <a:pt x="77893" y="1333078"/>
                    <a:pt x="74447" y="1336623"/>
                  </a:cubicBezTo>
                  <a:cubicBezTo>
                    <a:pt x="67556" y="1342532"/>
                    <a:pt x="58942" y="1347259"/>
                    <a:pt x="52050" y="1351986"/>
                  </a:cubicBezTo>
                  <a:cubicBezTo>
                    <a:pt x="43436" y="1344895"/>
                    <a:pt x="34822" y="1337805"/>
                    <a:pt x="26207" y="1329533"/>
                  </a:cubicBezTo>
                  <a:cubicBezTo>
                    <a:pt x="24484" y="1329533"/>
                    <a:pt x="22761" y="1330715"/>
                    <a:pt x="22761" y="1330715"/>
                  </a:cubicBezTo>
                  <a:cubicBezTo>
                    <a:pt x="24484" y="1342532"/>
                    <a:pt x="24484" y="1354349"/>
                    <a:pt x="26207" y="1366166"/>
                  </a:cubicBezTo>
                  <a:cubicBezTo>
                    <a:pt x="19316" y="1364985"/>
                    <a:pt x="14147" y="1364985"/>
                    <a:pt x="8979" y="1363803"/>
                  </a:cubicBezTo>
                  <a:cubicBezTo>
                    <a:pt x="7255" y="1364985"/>
                    <a:pt x="7255" y="1366166"/>
                    <a:pt x="5532" y="1366166"/>
                  </a:cubicBezTo>
                  <a:cubicBezTo>
                    <a:pt x="10701" y="1367348"/>
                    <a:pt x="14147" y="1368530"/>
                    <a:pt x="19316" y="1369712"/>
                  </a:cubicBezTo>
                  <a:cubicBezTo>
                    <a:pt x="10701" y="1376802"/>
                    <a:pt x="5532" y="1381529"/>
                    <a:pt x="3809" y="1382711"/>
                  </a:cubicBezTo>
                  <a:lnTo>
                    <a:pt x="3809" y="1405164"/>
                  </a:lnTo>
                  <a:cubicBezTo>
                    <a:pt x="7255" y="1406345"/>
                    <a:pt x="10701" y="1408709"/>
                    <a:pt x="15870" y="1409890"/>
                  </a:cubicBezTo>
                  <a:cubicBezTo>
                    <a:pt x="19316" y="1411072"/>
                    <a:pt x="22761" y="1412254"/>
                    <a:pt x="26207" y="1412254"/>
                  </a:cubicBezTo>
                  <a:cubicBezTo>
                    <a:pt x="22761" y="1414617"/>
                    <a:pt x="15870" y="1418163"/>
                    <a:pt x="14147" y="1418163"/>
                  </a:cubicBezTo>
                  <a:cubicBezTo>
                    <a:pt x="2540" y="1413436"/>
                    <a:pt x="5532" y="1426435"/>
                    <a:pt x="0" y="1425253"/>
                  </a:cubicBezTo>
                  <a:cubicBezTo>
                    <a:pt x="0" y="1428798"/>
                    <a:pt x="0" y="1435888"/>
                    <a:pt x="1270" y="1435888"/>
                  </a:cubicBezTo>
                  <a:cubicBezTo>
                    <a:pt x="22761" y="1441797"/>
                    <a:pt x="19316" y="1454796"/>
                    <a:pt x="24484" y="1463068"/>
                  </a:cubicBezTo>
                  <a:close/>
                  <a:moveTo>
                    <a:pt x="5398140" y="1947577"/>
                  </a:moveTo>
                  <a:lnTo>
                    <a:pt x="5348177" y="1947577"/>
                  </a:lnTo>
                  <a:cubicBezTo>
                    <a:pt x="5360237" y="1936941"/>
                    <a:pt x="5389526" y="1936941"/>
                    <a:pt x="5398140" y="1947577"/>
                  </a:cubicBezTo>
                  <a:close/>
                  <a:moveTo>
                    <a:pt x="5053564" y="1466613"/>
                  </a:moveTo>
                  <a:lnTo>
                    <a:pt x="5053564" y="1471340"/>
                  </a:lnTo>
                  <a:cubicBezTo>
                    <a:pt x="5031167" y="1472522"/>
                    <a:pt x="5007047" y="1473704"/>
                    <a:pt x="4984649" y="1473704"/>
                  </a:cubicBezTo>
                  <a:cubicBezTo>
                    <a:pt x="5008770" y="1473704"/>
                    <a:pt x="5029444" y="1459523"/>
                    <a:pt x="5053564" y="1466613"/>
                  </a:cubicBezTo>
                  <a:close/>
                  <a:moveTo>
                    <a:pt x="5468778" y="893475"/>
                  </a:moveTo>
                  <a:cubicBezTo>
                    <a:pt x="5458441" y="900565"/>
                    <a:pt x="5449826" y="905292"/>
                    <a:pt x="5446381" y="908837"/>
                  </a:cubicBezTo>
                  <a:cubicBezTo>
                    <a:pt x="5437766" y="904111"/>
                    <a:pt x="5432598" y="900565"/>
                    <a:pt x="5427429" y="897020"/>
                  </a:cubicBezTo>
                  <a:cubicBezTo>
                    <a:pt x="5439489" y="897020"/>
                    <a:pt x="5451549" y="895839"/>
                    <a:pt x="5468778" y="893475"/>
                  </a:cubicBezTo>
                  <a:close/>
                  <a:moveTo>
                    <a:pt x="5348177" y="899384"/>
                  </a:moveTo>
                  <a:lnTo>
                    <a:pt x="5392971" y="899384"/>
                  </a:lnTo>
                  <a:cubicBezTo>
                    <a:pt x="5394694" y="899384"/>
                    <a:pt x="5396417" y="904111"/>
                    <a:pt x="5399863" y="907656"/>
                  </a:cubicBezTo>
                  <a:cubicBezTo>
                    <a:pt x="5379188" y="906474"/>
                    <a:pt x="5363682" y="905292"/>
                    <a:pt x="5348177" y="904111"/>
                  </a:cubicBezTo>
                  <a:lnTo>
                    <a:pt x="5348177" y="899384"/>
                  </a:lnTo>
                  <a:close/>
                  <a:moveTo>
                    <a:pt x="5336116" y="900565"/>
                  </a:moveTo>
                  <a:cubicBezTo>
                    <a:pt x="5337839" y="901747"/>
                    <a:pt x="5337839" y="902929"/>
                    <a:pt x="5339562" y="902929"/>
                  </a:cubicBezTo>
                  <a:cubicBezTo>
                    <a:pt x="5332671" y="906474"/>
                    <a:pt x="5324056" y="908837"/>
                    <a:pt x="5317165" y="912383"/>
                  </a:cubicBezTo>
                  <a:cubicBezTo>
                    <a:pt x="5311996" y="915928"/>
                    <a:pt x="5310273" y="921836"/>
                    <a:pt x="5305105" y="927745"/>
                  </a:cubicBezTo>
                  <a:cubicBezTo>
                    <a:pt x="5291322" y="908837"/>
                    <a:pt x="5262033" y="914746"/>
                    <a:pt x="5236189" y="910019"/>
                  </a:cubicBezTo>
                  <a:cubicBezTo>
                    <a:pt x="5270647" y="907656"/>
                    <a:pt x="5303382" y="904111"/>
                    <a:pt x="5336116" y="900565"/>
                  </a:cubicBezTo>
                  <a:close/>
                  <a:moveTo>
                    <a:pt x="5561813" y="609860"/>
                  </a:moveTo>
                  <a:cubicBezTo>
                    <a:pt x="5560091" y="609860"/>
                    <a:pt x="5560091" y="609860"/>
                    <a:pt x="5561813" y="609860"/>
                  </a:cubicBezTo>
                  <a:close/>
                  <a:moveTo>
                    <a:pt x="5248250" y="440873"/>
                  </a:moveTo>
                  <a:cubicBezTo>
                    <a:pt x="5249973" y="449145"/>
                    <a:pt x="5251695" y="455054"/>
                    <a:pt x="5253418" y="463326"/>
                  </a:cubicBezTo>
                  <a:cubicBezTo>
                    <a:pt x="5241358" y="460962"/>
                    <a:pt x="5234467" y="459781"/>
                    <a:pt x="5227575" y="457417"/>
                  </a:cubicBezTo>
                  <a:cubicBezTo>
                    <a:pt x="5234467" y="452690"/>
                    <a:pt x="5239635" y="447963"/>
                    <a:pt x="5248250" y="440873"/>
                  </a:cubicBezTo>
                  <a:close/>
                  <a:moveTo>
                    <a:pt x="4853711" y="1892036"/>
                  </a:moveTo>
                  <a:cubicBezTo>
                    <a:pt x="4865771" y="1890854"/>
                    <a:pt x="4877831" y="1887309"/>
                    <a:pt x="4888168" y="1887309"/>
                  </a:cubicBezTo>
                  <a:cubicBezTo>
                    <a:pt x="4900228" y="1886127"/>
                    <a:pt x="4912289" y="1887309"/>
                    <a:pt x="4926072" y="1887309"/>
                  </a:cubicBezTo>
                  <a:cubicBezTo>
                    <a:pt x="4927794" y="1888491"/>
                    <a:pt x="4929517" y="1892036"/>
                    <a:pt x="4931240" y="1895581"/>
                  </a:cubicBezTo>
                  <a:cubicBezTo>
                    <a:pt x="4919180" y="1897944"/>
                    <a:pt x="4907120" y="1901489"/>
                    <a:pt x="4893337" y="1903853"/>
                  </a:cubicBezTo>
                  <a:cubicBezTo>
                    <a:pt x="4893337" y="1900308"/>
                    <a:pt x="4895060" y="1897944"/>
                    <a:pt x="4895060" y="1894399"/>
                  </a:cubicBezTo>
                  <a:cubicBezTo>
                    <a:pt x="4879554" y="1901489"/>
                    <a:pt x="4865771" y="1900308"/>
                    <a:pt x="4853711" y="1892036"/>
                  </a:cubicBezTo>
                  <a:cubicBezTo>
                    <a:pt x="4834759" y="1901489"/>
                    <a:pt x="4831313" y="1900308"/>
                    <a:pt x="4826145" y="1880218"/>
                  </a:cubicBezTo>
                  <a:cubicBezTo>
                    <a:pt x="4836482" y="1884945"/>
                    <a:pt x="4845096" y="1888491"/>
                    <a:pt x="4853711" y="1892036"/>
                  </a:cubicBezTo>
                  <a:close/>
                  <a:moveTo>
                    <a:pt x="4788241" y="1894399"/>
                  </a:moveTo>
                  <a:cubicBezTo>
                    <a:pt x="4784795" y="1896763"/>
                    <a:pt x="4781350" y="1899126"/>
                    <a:pt x="4779627" y="1901489"/>
                  </a:cubicBezTo>
                  <a:cubicBezTo>
                    <a:pt x="4767567" y="1890854"/>
                    <a:pt x="4767567" y="1890854"/>
                    <a:pt x="4793410" y="1882582"/>
                  </a:cubicBezTo>
                  <a:lnTo>
                    <a:pt x="4819253" y="1896763"/>
                  </a:lnTo>
                  <a:cubicBezTo>
                    <a:pt x="4802024" y="1906216"/>
                    <a:pt x="4791687" y="1906216"/>
                    <a:pt x="4788241" y="1894399"/>
                  </a:cubicBezTo>
                  <a:close/>
                  <a:moveTo>
                    <a:pt x="4774458" y="315610"/>
                  </a:moveTo>
                  <a:cubicBezTo>
                    <a:pt x="4772735" y="316792"/>
                    <a:pt x="4771013" y="316792"/>
                    <a:pt x="4769290" y="317973"/>
                  </a:cubicBezTo>
                  <a:cubicBezTo>
                    <a:pt x="4767567" y="315610"/>
                    <a:pt x="4764121" y="313246"/>
                    <a:pt x="4760675" y="309701"/>
                  </a:cubicBezTo>
                  <a:cubicBezTo>
                    <a:pt x="4764121" y="309701"/>
                    <a:pt x="4767567" y="309701"/>
                    <a:pt x="4771013" y="308520"/>
                  </a:cubicBezTo>
                  <a:cubicBezTo>
                    <a:pt x="4772735" y="312065"/>
                    <a:pt x="4772735" y="314428"/>
                    <a:pt x="4774458" y="315610"/>
                  </a:cubicBezTo>
                  <a:close/>
                  <a:moveTo>
                    <a:pt x="4669363" y="323882"/>
                  </a:moveTo>
                  <a:cubicBezTo>
                    <a:pt x="4667640" y="320337"/>
                    <a:pt x="4665917" y="317973"/>
                    <a:pt x="4662471" y="315610"/>
                  </a:cubicBezTo>
                  <a:lnTo>
                    <a:pt x="4667640" y="315610"/>
                  </a:lnTo>
                  <a:cubicBezTo>
                    <a:pt x="4667640" y="317973"/>
                    <a:pt x="4667640" y="320337"/>
                    <a:pt x="4669363" y="323882"/>
                  </a:cubicBezTo>
                  <a:close/>
                  <a:moveTo>
                    <a:pt x="4528087" y="60356"/>
                  </a:moveTo>
                  <a:cubicBezTo>
                    <a:pt x="4533255" y="66265"/>
                    <a:pt x="4536701" y="70992"/>
                    <a:pt x="4540147" y="75719"/>
                  </a:cubicBezTo>
                  <a:lnTo>
                    <a:pt x="4531533" y="81627"/>
                  </a:lnTo>
                  <a:cubicBezTo>
                    <a:pt x="4519472" y="75719"/>
                    <a:pt x="4517749" y="66265"/>
                    <a:pt x="4528087" y="60356"/>
                  </a:cubicBezTo>
                  <a:close/>
                  <a:moveTo>
                    <a:pt x="4090476" y="36722"/>
                  </a:moveTo>
                  <a:cubicBezTo>
                    <a:pt x="4097367" y="39085"/>
                    <a:pt x="4104259" y="40267"/>
                    <a:pt x="4111150" y="42631"/>
                  </a:cubicBezTo>
                  <a:cubicBezTo>
                    <a:pt x="4104259" y="47357"/>
                    <a:pt x="4097367" y="52084"/>
                    <a:pt x="4092199" y="54448"/>
                  </a:cubicBezTo>
                  <a:lnTo>
                    <a:pt x="4071524" y="43812"/>
                  </a:lnTo>
                  <a:cubicBezTo>
                    <a:pt x="4076693" y="41449"/>
                    <a:pt x="4083584" y="39085"/>
                    <a:pt x="4090476" y="36722"/>
                  </a:cubicBezTo>
                  <a:close/>
                  <a:moveTo>
                    <a:pt x="1042705" y="237616"/>
                  </a:moveTo>
                  <a:cubicBezTo>
                    <a:pt x="1044428" y="236434"/>
                    <a:pt x="1042705" y="234071"/>
                    <a:pt x="1042705" y="231707"/>
                  </a:cubicBezTo>
                  <a:lnTo>
                    <a:pt x="1068548" y="228162"/>
                  </a:lnTo>
                  <a:cubicBezTo>
                    <a:pt x="1071994" y="238798"/>
                    <a:pt x="1065102" y="244706"/>
                    <a:pt x="1049596" y="245888"/>
                  </a:cubicBezTo>
                  <a:cubicBezTo>
                    <a:pt x="1044428" y="245888"/>
                    <a:pt x="1037536" y="248251"/>
                    <a:pt x="1028922" y="248251"/>
                  </a:cubicBezTo>
                  <a:cubicBezTo>
                    <a:pt x="1034091" y="244706"/>
                    <a:pt x="1039259" y="242343"/>
                    <a:pt x="1042705" y="237616"/>
                  </a:cubicBezTo>
                  <a:close/>
                  <a:moveTo>
                    <a:pt x="1008247" y="239979"/>
                  </a:moveTo>
                  <a:cubicBezTo>
                    <a:pt x="1015139" y="241161"/>
                    <a:pt x="1020308" y="244706"/>
                    <a:pt x="1025476" y="247069"/>
                  </a:cubicBezTo>
                  <a:cubicBezTo>
                    <a:pt x="1018585" y="252978"/>
                    <a:pt x="1013416" y="256523"/>
                    <a:pt x="1009971" y="260068"/>
                  </a:cubicBezTo>
                  <a:cubicBezTo>
                    <a:pt x="1003079" y="254160"/>
                    <a:pt x="996187" y="249433"/>
                    <a:pt x="989296" y="242343"/>
                  </a:cubicBezTo>
                  <a:cubicBezTo>
                    <a:pt x="994464" y="241161"/>
                    <a:pt x="1001356" y="239979"/>
                    <a:pt x="1008247" y="239979"/>
                  </a:cubicBezTo>
                  <a:close/>
                  <a:moveTo>
                    <a:pt x="827345" y="1038828"/>
                  </a:moveTo>
                  <a:cubicBezTo>
                    <a:pt x="827345" y="1041191"/>
                    <a:pt x="827345" y="1042373"/>
                    <a:pt x="829068" y="1044736"/>
                  </a:cubicBezTo>
                  <a:lnTo>
                    <a:pt x="792888" y="1048281"/>
                  </a:lnTo>
                  <a:cubicBezTo>
                    <a:pt x="792888" y="1045918"/>
                    <a:pt x="791165" y="1043555"/>
                    <a:pt x="791165" y="1041191"/>
                  </a:cubicBezTo>
                  <a:cubicBezTo>
                    <a:pt x="804948" y="1041191"/>
                    <a:pt x="817008" y="1040009"/>
                    <a:pt x="827345" y="1038828"/>
                  </a:cubicBezTo>
                  <a:close/>
                  <a:moveTo>
                    <a:pt x="737755" y="1036464"/>
                  </a:moveTo>
                  <a:cubicBezTo>
                    <a:pt x="748093" y="1036464"/>
                    <a:pt x="760153" y="1036464"/>
                    <a:pt x="770490" y="1038828"/>
                  </a:cubicBezTo>
                  <a:cubicBezTo>
                    <a:pt x="775659" y="1040009"/>
                    <a:pt x="777382" y="1044736"/>
                    <a:pt x="782550" y="1047100"/>
                  </a:cubicBezTo>
                  <a:cubicBezTo>
                    <a:pt x="780828" y="1048281"/>
                    <a:pt x="780828" y="1049463"/>
                    <a:pt x="779104" y="1050645"/>
                  </a:cubicBezTo>
                  <a:cubicBezTo>
                    <a:pt x="763599" y="1048281"/>
                    <a:pt x="749816" y="1047100"/>
                    <a:pt x="736033" y="1044736"/>
                  </a:cubicBezTo>
                  <a:cubicBezTo>
                    <a:pt x="737755" y="1041191"/>
                    <a:pt x="737755" y="1037646"/>
                    <a:pt x="737755" y="1036464"/>
                  </a:cubicBezTo>
                  <a:close/>
                  <a:moveTo>
                    <a:pt x="660226" y="1037646"/>
                  </a:moveTo>
                  <a:cubicBezTo>
                    <a:pt x="672287" y="1038828"/>
                    <a:pt x="684346" y="1044736"/>
                    <a:pt x="696406" y="1036464"/>
                  </a:cubicBezTo>
                  <a:cubicBezTo>
                    <a:pt x="698130" y="1035283"/>
                    <a:pt x="708467" y="1038828"/>
                    <a:pt x="713635" y="1040009"/>
                  </a:cubicBezTo>
                  <a:cubicBezTo>
                    <a:pt x="713635" y="1041191"/>
                    <a:pt x="711912" y="1043555"/>
                    <a:pt x="711912" y="1044736"/>
                  </a:cubicBezTo>
                  <a:lnTo>
                    <a:pt x="655058" y="1044736"/>
                  </a:lnTo>
                  <a:cubicBezTo>
                    <a:pt x="653335" y="1044736"/>
                    <a:pt x="651611" y="1041191"/>
                    <a:pt x="649889" y="1038828"/>
                  </a:cubicBezTo>
                  <a:cubicBezTo>
                    <a:pt x="655058" y="1038828"/>
                    <a:pt x="658503" y="1037646"/>
                    <a:pt x="660226" y="1037646"/>
                  </a:cubicBezTo>
                  <a:close/>
                  <a:moveTo>
                    <a:pt x="496553" y="451509"/>
                  </a:moveTo>
                  <a:cubicBezTo>
                    <a:pt x="498275" y="450327"/>
                    <a:pt x="498275" y="449145"/>
                    <a:pt x="498275" y="450327"/>
                  </a:cubicBezTo>
                  <a:cubicBezTo>
                    <a:pt x="499999" y="450327"/>
                    <a:pt x="499999" y="451509"/>
                    <a:pt x="496553" y="451509"/>
                  </a:cubicBezTo>
                  <a:close/>
                  <a:moveTo>
                    <a:pt x="5537693" y="515322"/>
                  </a:moveTo>
                  <a:cubicBezTo>
                    <a:pt x="5539416" y="515322"/>
                    <a:pt x="5539416" y="514140"/>
                    <a:pt x="5541139" y="514140"/>
                  </a:cubicBezTo>
                  <a:cubicBezTo>
                    <a:pt x="5541139" y="514140"/>
                    <a:pt x="5539416" y="515322"/>
                    <a:pt x="5537693" y="515322"/>
                  </a:cubicBezTo>
                  <a:close/>
                  <a:moveTo>
                    <a:pt x="4881277" y="291975"/>
                  </a:moveTo>
                  <a:cubicBezTo>
                    <a:pt x="4874385" y="289612"/>
                    <a:pt x="4867494" y="287248"/>
                    <a:pt x="4862325" y="286067"/>
                  </a:cubicBezTo>
                  <a:cubicBezTo>
                    <a:pt x="4886446" y="276613"/>
                    <a:pt x="4901951" y="278976"/>
                    <a:pt x="4917457" y="295520"/>
                  </a:cubicBezTo>
                  <a:cubicBezTo>
                    <a:pt x="4912289" y="295520"/>
                    <a:pt x="4908843" y="296702"/>
                    <a:pt x="4903674" y="296702"/>
                  </a:cubicBezTo>
                  <a:cubicBezTo>
                    <a:pt x="4896783" y="295520"/>
                    <a:pt x="4888168" y="294339"/>
                    <a:pt x="4881277" y="291975"/>
                  </a:cubicBezTo>
                  <a:close/>
                  <a:moveTo>
                    <a:pt x="1869686" y="195073"/>
                  </a:moveTo>
                  <a:cubicBezTo>
                    <a:pt x="1874855" y="196255"/>
                    <a:pt x="1878301" y="196255"/>
                    <a:pt x="1885192" y="197437"/>
                  </a:cubicBezTo>
                  <a:cubicBezTo>
                    <a:pt x="1892084" y="198619"/>
                    <a:pt x="1900698" y="202164"/>
                    <a:pt x="1911035" y="204527"/>
                  </a:cubicBezTo>
                  <a:cubicBezTo>
                    <a:pt x="1904144" y="205709"/>
                    <a:pt x="1898975" y="208073"/>
                    <a:pt x="1892084" y="209254"/>
                  </a:cubicBezTo>
                  <a:cubicBezTo>
                    <a:pt x="1873132" y="212799"/>
                    <a:pt x="1864518" y="206891"/>
                    <a:pt x="1869686" y="195073"/>
                  </a:cubicBezTo>
                  <a:close/>
                  <a:moveTo>
                    <a:pt x="2202202" y="167894"/>
                  </a:moveTo>
                  <a:cubicBezTo>
                    <a:pt x="2191865" y="166712"/>
                    <a:pt x="2179805" y="166712"/>
                    <a:pt x="2167744" y="165530"/>
                  </a:cubicBezTo>
                  <a:cubicBezTo>
                    <a:pt x="2172913" y="153713"/>
                    <a:pt x="2186696" y="157258"/>
                    <a:pt x="2197033" y="158440"/>
                  </a:cubicBezTo>
                  <a:cubicBezTo>
                    <a:pt x="2200479" y="158440"/>
                    <a:pt x="2203925" y="163167"/>
                    <a:pt x="2207371" y="165530"/>
                  </a:cubicBezTo>
                  <a:cubicBezTo>
                    <a:pt x="2205648" y="166712"/>
                    <a:pt x="2203925" y="167894"/>
                    <a:pt x="2202202" y="167894"/>
                  </a:cubicBezTo>
                  <a:close/>
                  <a:moveTo>
                    <a:pt x="5418815" y="445600"/>
                  </a:moveTo>
                  <a:cubicBezTo>
                    <a:pt x="5417092" y="442055"/>
                    <a:pt x="5415369" y="439691"/>
                    <a:pt x="5413646" y="434964"/>
                  </a:cubicBezTo>
                  <a:cubicBezTo>
                    <a:pt x="5423983" y="434964"/>
                    <a:pt x="5432598" y="434964"/>
                    <a:pt x="5441212" y="436146"/>
                  </a:cubicBezTo>
                  <a:lnTo>
                    <a:pt x="5441212" y="444418"/>
                  </a:lnTo>
                  <a:cubicBezTo>
                    <a:pt x="5434321" y="444418"/>
                    <a:pt x="5427429" y="444418"/>
                    <a:pt x="5418815" y="445600"/>
                  </a:cubicBezTo>
                  <a:close/>
                  <a:moveTo>
                    <a:pt x="4746892" y="299066"/>
                  </a:moveTo>
                  <a:cubicBezTo>
                    <a:pt x="4736555" y="297884"/>
                    <a:pt x="4726218" y="297884"/>
                    <a:pt x="4714158" y="296702"/>
                  </a:cubicBezTo>
                  <a:cubicBezTo>
                    <a:pt x="4721049" y="291975"/>
                    <a:pt x="4748615" y="288430"/>
                    <a:pt x="4753784" y="291975"/>
                  </a:cubicBezTo>
                  <a:cubicBezTo>
                    <a:pt x="4753784" y="293157"/>
                    <a:pt x="4755507" y="295520"/>
                    <a:pt x="4753784" y="296702"/>
                  </a:cubicBezTo>
                  <a:cubicBezTo>
                    <a:pt x="4752061" y="297884"/>
                    <a:pt x="4748615" y="299066"/>
                    <a:pt x="4746892" y="299066"/>
                  </a:cubicBezTo>
                  <a:close/>
                </a:path>
              </a:pathLst>
            </a:custGeom>
            <a:blipFill>
              <a:blip r:embed="rId2">
                <a:alphaModFix amt="75000"/>
              </a:blip>
              <a:stretch>
                <a:fillRect l="-61141" t="-47108" r="-37428" b="-73427"/>
              </a:stretch>
            </a:blipFill>
          </p:spPr>
          <p:txBody>
            <a:bodyPr/>
            <a:lstStyle/>
            <a:p>
              <a:endParaRPr lang="en-GB"/>
            </a:p>
          </p:txBody>
        </p:sp>
      </p:grpSp>
      <p:sp>
        <p:nvSpPr>
          <p:cNvPr id="7" name="TextBox 7"/>
          <p:cNvSpPr txBox="1"/>
          <p:nvPr/>
        </p:nvSpPr>
        <p:spPr>
          <a:xfrm>
            <a:off x="3280408" y="457008"/>
            <a:ext cx="15166270" cy="874837"/>
          </a:xfrm>
          <a:prstGeom prst="rect">
            <a:avLst/>
          </a:prstGeom>
        </p:spPr>
        <p:txBody>
          <a:bodyPr lIns="0" tIns="0" rIns="0" bIns="0" rtlCol="0" anchor="t">
            <a:spAutoFit/>
          </a:bodyPr>
          <a:lstStyle/>
          <a:p>
            <a:pPr marL="0" lvl="0" indent="0" algn="ctr">
              <a:lnSpc>
                <a:spcPts val="7083"/>
              </a:lnSpc>
              <a:spcBef>
                <a:spcPct val="0"/>
              </a:spcBef>
            </a:pPr>
            <a:r>
              <a:rPr lang="en-US" sz="5132" spc="179">
                <a:solidFill>
                  <a:srgbClr val="010101"/>
                </a:solidFill>
                <a:latin typeface="Archivo Black"/>
                <a:ea typeface="Archivo Black"/>
                <a:cs typeface="Archivo Black"/>
                <a:sym typeface="Archivo Black"/>
              </a:rPr>
              <a:t>HEADLINE FINDINGS</a:t>
            </a:r>
          </a:p>
        </p:txBody>
      </p:sp>
      <p:sp>
        <p:nvSpPr>
          <p:cNvPr id="8" name="TextBox 8"/>
          <p:cNvSpPr txBox="1"/>
          <p:nvPr/>
        </p:nvSpPr>
        <p:spPr>
          <a:xfrm>
            <a:off x="743599" y="2039854"/>
            <a:ext cx="4555712" cy="2497133"/>
          </a:xfrm>
          <a:prstGeom prst="rect">
            <a:avLst/>
          </a:prstGeom>
        </p:spPr>
        <p:txBody>
          <a:bodyPr lIns="0" tIns="0" rIns="0" bIns="0" rtlCol="0" anchor="t">
            <a:spAutoFit/>
          </a:bodyPr>
          <a:lstStyle/>
          <a:p>
            <a:pPr algn="ctr">
              <a:lnSpc>
                <a:spcPts val="3996"/>
              </a:lnSpc>
            </a:pPr>
            <a:r>
              <a:rPr lang="en-US" sz="2896" b="1" spc="40" dirty="0">
                <a:solidFill>
                  <a:srgbClr val="040506"/>
                </a:solidFill>
                <a:latin typeface="Open Sauce Bold"/>
                <a:ea typeface="Open Sauce Bold"/>
                <a:cs typeface="Open Sauce Bold"/>
                <a:sym typeface="Open Sauce Bold"/>
              </a:rPr>
              <a:t>1,436,475 total public interactions with the Council across all channels  in 24/25</a:t>
            </a:r>
          </a:p>
          <a:p>
            <a:pPr marL="0" lvl="0" indent="0" algn="ctr">
              <a:lnSpc>
                <a:spcPts val="3862"/>
              </a:lnSpc>
              <a:spcBef>
                <a:spcPct val="0"/>
              </a:spcBef>
            </a:pPr>
            <a:endParaRPr lang="en-US" sz="2896" b="1" spc="40" dirty="0">
              <a:solidFill>
                <a:srgbClr val="040506"/>
              </a:solidFill>
              <a:latin typeface="Open Sauce Bold"/>
              <a:ea typeface="Open Sauce Bold"/>
              <a:cs typeface="Open Sauce Bold"/>
              <a:sym typeface="Open Sauce Bold"/>
            </a:endParaRPr>
          </a:p>
        </p:txBody>
      </p:sp>
      <p:grpSp>
        <p:nvGrpSpPr>
          <p:cNvPr id="9" name="Group 9"/>
          <p:cNvGrpSpPr/>
          <p:nvPr/>
        </p:nvGrpSpPr>
        <p:grpSpPr>
          <a:xfrm>
            <a:off x="94605" y="7222462"/>
            <a:ext cx="5765432" cy="2596904"/>
            <a:chOff x="0" y="0"/>
            <a:chExt cx="5695834" cy="2565555"/>
          </a:xfrm>
        </p:grpSpPr>
        <p:sp>
          <p:nvSpPr>
            <p:cNvPr id="10" name="Freeform 10"/>
            <p:cNvSpPr/>
            <p:nvPr/>
          </p:nvSpPr>
          <p:spPr>
            <a:xfrm rot="-10799999">
              <a:off x="-4968" y="-209"/>
              <a:ext cx="5712344" cy="2569365"/>
            </a:xfrm>
            <a:custGeom>
              <a:avLst/>
              <a:gdLst/>
              <a:ahLst/>
              <a:cxnLst/>
              <a:rect l="l" t="t" r="r" b="b"/>
              <a:pathLst>
                <a:path w="5712344" h="2569365">
                  <a:moveTo>
                    <a:pt x="24484" y="1309968"/>
                  </a:moveTo>
                  <a:cubicBezTo>
                    <a:pt x="19316" y="1312083"/>
                    <a:pt x="14147" y="1313141"/>
                    <a:pt x="10701" y="1316315"/>
                  </a:cubicBezTo>
                  <a:cubicBezTo>
                    <a:pt x="7255" y="1318431"/>
                    <a:pt x="1270" y="1321605"/>
                    <a:pt x="1270" y="1324779"/>
                  </a:cubicBezTo>
                  <a:cubicBezTo>
                    <a:pt x="1270" y="1326895"/>
                    <a:pt x="7255" y="1330069"/>
                    <a:pt x="10701" y="1332185"/>
                  </a:cubicBezTo>
                  <a:lnTo>
                    <a:pt x="26207" y="1341706"/>
                  </a:lnTo>
                  <a:cubicBezTo>
                    <a:pt x="22761" y="1343822"/>
                    <a:pt x="15870" y="1344880"/>
                    <a:pt x="15870" y="1348054"/>
                  </a:cubicBezTo>
                  <a:cubicBezTo>
                    <a:pt x="12424" y="1356518"/>
                    <a:pt x="7255" y="1364982"/>
                    <a:pt x="7255" y="1373445"/>
                  </a:cubicBezTo>
                  <a:cubicBezTo>
                    <a:pt x="7255" y="1377677"/>
                    <a:pt x="19316" y="1380851"/>
                    <a:pt x="26207" y="1386141"/>
                  </a:cubicBezTo>
                  <a:cubicBezTo>
                    <a:pt x="19316" y="1386141"/>
                    <a:pt x="15870" y="1386141"/>
                    <a:pt x="10701" y="1387199"/>
                  </a:cubicBezTo>
                  <a:lnTo>
                    <a:pt x="10701" y="1390373"/>
                  </a:lnTo>
                  <a:lnTo>
                    <a:pt x="26207" y="1390373"/>
                  </a:lnTo>
                  <a:cubicBezTo>
                    <a:pt x="36545" y="1394604"/>
                    <a:pt x="46881" y="1403068"/>
                    <a:pt x="50327" y="1402010"/>
                  </a:cubicBezTo>
                  <a:cubicBezTo>
                    <a:pt x="69279" y="1395662"/>
                    <a:pt x="69279" y="1404126"/>
                    <a:pt x="72725" y="1410474"/>
                  </a:cubicBezTo>
                  <a:cubicBezTo>
                    <a:pt x="79616" y="1409416"/>
                    <a:pt x="86508" y="1408358"/>
                    <a:pt x="91676" y="1409416"/>
                  </a:cubicBezTo>
                  <a:cubicBezTo>
                    <a:pt x="103737" y="1410474"/>
                    <a:pt x="115796" y="1413648"/>
                    <a:pt x="127857" y="1413648"/>
                  </a:cubicBezTo>
                  <a:cubicBezTo>
                    <a:pt x="143363" y="1414706"/>
                    <a:pt x="160591" y="1414706"/>
                    <a:pt x="177820" y="1415764"/>
                  </a:cubicBezTo>
                  <a:cubicBezTo>
                    <a:pt x="203664" y="1417880"/>
                    <a:pt x="229507" y="1419995"/>
                    <a:pt x="255350" y="1422111"/>
                  </a:cubicBezTo>
                  <a:cubicBezTo>
                    <a:pt x="257073" y="1422111"/>
                    <a:pt x="260519" y="1419995"/>
                    <a:pt x="262241" y="1419995"/>
                  </a:cubicBezTo>
                  <a:cubicBezTo>
                    <a:pt x="276025" y="1421053"/>
                    <a:pt x="289807" y="1422111"/>
                    <a:pt x="301868" y="1424227"/>
                  </a:cubicBezTo>
                  <a:cubicBezTo>
                    <a:pt x="305313" y="1425285"/>
                    <a:pt x="307036" y="1430575"/>
                    <a:pt x="307036" y="1432691"/>
                  </a:cubicBezTo>
                  <a:cubicBezTo>
                    <a:pt x="288084" y="1441155"/>
                    <a:pt x="269133" y="1449618"/>
                    <a:pt x="257073" y="1454908"/>
                  </a:cubicBezTo>
                  <a:cubicBezTo>
                    <a:pt x="243290" y="1455966"/>
                    <a:pt x="234676" y="1457024"/>
                    <a:pt x="222615" y="1457024"/>
                  </a:cubicBezTo>
                  <a:cubicBezTo>
                    <a:pt x="232952" y="1465488"/>
                    <a:pt x="239844" y="1469720"/>
                    <a:pt x="248459" y="1476067"/>
                  </a:cubicBezTo>
                  <a:cubicBezTo>
                    <a:pt x="253627" y="1475009"/>
                    <a:pt x="258796" y="1473951"/>
                    <a:pt x="267410" y="1471836"/>
                  </a:cubicBezTo>
                  <a:cubicBezTo>
                    <a:pt x="267410" y="1477125"/>
                    <a:pt x="267410" y="1482415"/>
                    <a:pt x="265687" y="1482415"/>
                  </a:cubicBezTo>
                  <a:cubicBezTo>
                    <a:pt x="258796" y="1483473"/>
                    <a:pt x="248459" y="1484531"/>
                    <a:pt x="243290" y="1482415"/>
                  </a:cubicBezTo>
                  <a:cubicBezTo>
                    <a:pt x="236398" y="1479241"/>
                    <a:pt x="232952" y="1473951"/>
                    <a:pt x="226061" y="1467604"/>
                  </a:cubicBezTo>
                  <a:cubicBezTo>
                    <a:pt x="222615" y="1467604"/>
                    <a:pt x="215724" y="1466546"/>
                    <a:pt x="208832" y="1466546"/>
                  </a:cubicBezTo>
                  <a:cubicBezTo>
                    <a:pt x="210555" y="1480299"/>
                    <a:pt x="210555" y="1480299"/>
                    <a:pt x="229507" y="1500401"/>
                  </a:cubicBezTo>
                  <a:cubicBezTo>
                    <a:pt x="205386" y="1500401"/>
                    <a:pt x="198495" y="1504632"/>
                    <a:pt x="203664" y="1519444"/>
                  </a:cubicBezTo>
                  <a:cubicBezTo>
                    <a:pt x="188158" y="1520502"/>
                    <a:pt x="170929" y="1521560"/>
                    <a:pt x="155423" y="1521560"/>
                  </a:cubicBezTo>
                  <a:cubicBezTo>
                    <a:pt x="157146" y="1523676"/>
                    <a:pt x="160591" y="1527908"/>
                    <a:pt x="162315" y="1531081"/>
                  </a:cubicBezTo>
                  <a:cubicBezTo>
                    <a:pt x="155423" y="1530023"/>
                    <a:pt x="150254" y="1528965"/>
                    <a:pt x="146809" y="1527908"/>
                  </a:cubicBezTo>
                  <a:cubicBezTo>
                    <a:pt x="145086" y="1533197"/>
                    <a:pt x="145086" y="1538487"/>
                    <a:pt x="143363" y="1542719"/>
                  </a:cubicBezTo>
                  <a:cubicBezTo>
                    <a:pt x="141640" y="1548009"/>
                    <a:pt x="139917" y="1554357"/>
                    <a:pt x="138194" y="1559646"/>
                  </a:cubicBezTo>
                  <a:cubicBezTo>
                    <a:pt x="138194" y="1561762"/>
                    <a:pt x="139917" y="1564936"/>
                    <a:pt x="138194" y="1568110"/>
                  </a:cubicBezTo>
                  <a:cubicBezTo>
                    <a:pt x="133025" y="1576574"/>
                    <a:pt x="131303" y="1589269"/>
                    <a:pt x="136471" y="1595617"/>
                  </a:cubicBezTo>
                  <a:cubicBezTo>
                    <a:pt x="133025" y="1597733"/>
                    <a:pt x="131303" y="1600907"/>
                    <a:pt x="131303" y="1603023"/>
                  </a:cubicBezTo>
                  <a:cubicBezTo>
                    <a:pt x="131303" y="1611486"/>
                    <a:pt x="131303" y="1621008"/>
                    <a:pt x="133025" y="1629472"/>
                  </a:cubicBezTo>
                  <a:cubicBezTo>
                    <a:pt x="134748" y="1637935"/>
                    <a:pt x="136471" y="1645341"/>
                    <a:pt x="138194" y="1653805"/>
                  </a:cubicBezTo>
                  <a:cubicBezTo>
                    <a:pt x="139917" y="1655921"/>
                    <a:pt x="139917" y="1658037"/>
                    <a:pt x="138194" y="1661211"/>
                  </a:cubicBezTo>
                  <a:cubicBezTo>
                    <a:pt x="133025" y="1669674"/>
                    <a:pt x="129580" y="1678138"/>
                    <a:pt x="139917" y="1686602"/>
                  </a:cubicBezTo>
                  <a:cubicBezTo>
                    <a:pt x="143363" y="1688718"/>
                    <a:pt x="141640" y="1694007"/>
                    <a:pt x="139917" y="1697181"/>
                  </a:cubicBezTo>
                  <a:cubicBezTo>
                    <a:pt x="134748" y="1708819"/>
                    <a:pt x="145086" y="1718340"/>
                    <a:pt x="164037" y="1720456"/>
                  </a:cubicBezTo>
                  <a:lnTo>
                    <a:pt x="170929" y="1720456"/>
                  </a:lnTo>
                  <a:cubicBezTo>
                    <a:pt x="169206" y="1723630"/>
                    <a:pt x="167483" y="1724688"/>
                    <a:pt x="165760" y="1726804"/>
                  </a:cubicBezTo>
                  <a:cubicBezTo>
                    <a:pt x="170929" y="1727862"/>
                    <a:pt x="176097" y="1727862"/>
                    <a:pt x="179543" y="1729978"/>
                  </a:cubicBezTo>
                  <a:cubicBezTo>
                    <a:pt x="182989" y="1731036"/>
                    <a:pt x="184712" y="1734210"/>
                    <a:pt x="188158" y="1735268"/>
                  </a:cubicBezTo>
                  <a:cubicBezTo>
                    <a:pt x="201940" y="1739500"/>
                    <a:pt x="217447" y="1743732"/>
                    <a:pt x="232952" y="1747963"/>
                  </a:cubicBezTo>
                  <a:cubicBezTo>
                    <a:pt x="238121" y="1749021"/>
                    <a:pt x="245012" y="1749021"/>
                    <a:pt x="250181" y="1749021"/>
                  </a:cubicBezTo>
                  <a:cubicBezTo>
                    <a:pt x="253627" y="1747963"/>
                    <a:pt x="255350" y="1752195"/>
                    <a:pt x="258796" y="1752195"/>
                  </a:cubicBezTo>
                  <a:cubicBezTo>
                    <a:pt x="282916" y="1755369"/>
                    <a:pt x="307036" y="1757485"/>
                    <a:pt x="331156" y="1761717"/>
                  </a:cubicBezTo>
                  <a:cubicBezTo>
                    <a:pt x="350108" y="1765949"/>
                    <a:pt x="372506" y="1757485"/>
                    <a:pt x="391457" y="1765949"/>
                  </a:cubicBezTo>
                  <a:cubicBezTo>
                    <a:pt x="393180" y="1767007"/>
                    <a:pt x="396626" y="1764891"/>
                    <a:pt x="398349" y="1764891"/>
                  </a:cubicBezTo>
                  <a:cubicBezTo>
                    <a:pt x="413855" y="1767007"/>
                    <a:pt x="427638" y="1761717"/>
                    <a:pt x="443143" y="1764891"/>
                  </a:cubicBezTo>
                  <a:cubicBezTo>
                    <a:pt x="458650" y="1768065"/>
                    <a:pt x="475878" y="1769123"/>
                    <a:pt x="482770" y="1778644"/>
                  </a:cubicBezTo>
                  <a:cubicBezTo>
                    <a:pt x="489661" y="1788166"/>
                    <a:pt x="494830" y="1797688"/>
                    <a:pt x="494830" y="1807209"/>
                  </a:cubicBezTo>
                  <a:cubicBezTo>
                    <a:pt x="493107" y="1818847"/>
                    <a:pt x="484493" y="1831542"/>
                    <a:pt x="517227" y="1829426"/>
                  </a:cubicBezTo>
                  <a:cubicBezTo>
                    <a:pt x="515504" y="1831542"/>
                    <a:pt x="515504" y="1833658"/>
                    <a:pt x="513781" y="1834716"/>
                  </a:cubicBezTo>
                  <a:cubicBezTo>
                    <a:pt x="613709" y="1841064"/>
                    <a:pt x="713635" y="1846354"/>
                    <a:pt x="811840" y="1852702"/>
                  </a:cubicBezTo>
                  <a:cubicBezTo>
                    <a:pt x="815285" y="1860107"/>
                    <a:pt x="818731" y="1868571"/>
                    <a:pt x="822177" y="1880209"/>
                  </a:cubicBezTo>
                  <a:cubicBezTo>
                    <a:pt x="803225" y="1867513"/>
                    <a:pt x="785996" y="1860107"/>
                    <a:pt x="761876" y="1861165"/>
                  </a:cubicBezTo>
                  <a:cubicBezTo>
                    <a:pt x="760153" y="1869629"/>
                    <a:pt x="761876" y="1875977"/>
                    <a:pt x="775659" y="1881266"/>
                  </a:cubicBezTo>
                  <a:cubicBezTo>
                    <a:pt x="777382" y="1882324"/>
                    <a:pt x="779104" y="1886556"/>
                    <a:pt x="777382" y="1888672"/>
                  </a:cubicBezTo>
                  <a:cubicBezTo>
                    <a:pt x="770490" y="1899252"/>
                    <a:pt x="763599" y="1908773"/>
                    <a:pt x="758430" y="1918295"/>
                  </a:cubicBezTo>
                  <a:cubicBezTo>
                    <a:pt x="751539" y="1915121"/>
                    <a:pt x="746370" y="1913005"/>
                    <a:pt x="739479" y="1910889"/>
                  </a:cubicBezTo>
                  <a:lnTo>
                    <a:pt x="736033" y="1913005"/>
                  </a:lnTo>
                  <a:lnTo>
                    <a:pt x="756707" y="1932049"/>
                  </a:lnTo>
                  <a:cubicBezTo>
                    <a:pt x="742924" y="1929933"/>
                    <a:pt x="730864" y="1928875"/>
                    <a:pt x="715358" y="1926759"/>
                  </a:cubicBezTo>
                  <a:cubicBezTo>
                    <a:pt x="720527" y="1933107"/>
                    <a:pt x="725696" y="1937338"/>
                    <a:pt x="725696" y="1937338"/>
                  </a:cubicBezTo>
                  <a:cubicBezTo>
                    <a:pt x="717081" y="1941570"/>
                    <a:pt x="708467" y="1945802"/>
                    <a:pt x="696406" y="1951092"/>
                  </a:cubicBezTo>
                  <a:cubicBezTo>
                    <a:pt x="696406" y="1952150"/>
                    <a:pt x="694684" y="1958498"/>
                    <a:pt x="689515" y="1959556"/>
                  </a:cubicBezTo>
                  <a:cubicBezTo>
                    <a:pt x="679178" y="1962729"/>
                    <a:pt x="675732" y="1957440"/>
                    <a:pt x="672287" y="1952150"/>
                  </a:cubicBezTo>
                  <a:cubicBezTo>
                    <a:pt x="670563" y="1948976"/>
                    <a:pt x="660226" y="1947918"/>
                    <a:pt x="653335" y="1946860"/>
                  </a:cubicBezTo>
                  <a:cubicBezTo>
                    <a:pt x="646443" y="1945802"/>
                    <a:pt x="637829" y="1945802"/>
                    <a:pt x="629214" y="1946860"/>
                  </a:cubicBezTo>
                  <a:cubicBezTo>
                    <a:pt x="615431" y="1946860"/>
                    <a:pt x="601648" y="1947918"/>
                    <a:pt x="582697" y="1948976"/>
                  </a:cubicBezTo>
                  <a:cubicBezTo>
                    <a:pt x="596480" y="1951092"/>
                    <a:pt x="606817" y="1953208"/>
                    <a:pt x="615431" y="1954266"/>
                  </a:cubicBezTo>
                  <a:cubicBezTo>
                    <a:pt x="615431" y="1955324"/>
                    <a:pt x="615431" y="1956382"/>
                    <a:pt x="617154" y="1957440"/>
                  </a:cubicBezTo>
                  <a:cubicBezTo>
                    <a:pt x="603371" y="1959556"/>
                    <a:pt x="589588" y="1961671"/>
                    <a:pt x="577528" y="1963787"/>
                  </a:cubicBezTo>
                  <a:cubicBezTo>
                    <a:pt x="563745" y="1961671"/>
                    <a:pt x="551685" y="1958498"/>
                    <a:pt x="541348" y="1956382"/>
                  </a:cubicBezTo>
                  <a:cubicBezTo>
                    <a:pt x="537902" y="1937338"/>
                    <a:pt x="517227" y="1953208"/>
                    <a:pt x="505167" y="1951092"/>
                  </a:cubicBezTo>
                  <a:cubicBezTo>
                    <a:pt x="508613" y="1955324"/>
                    <a:pt x="513781" y="1959556"/>
                    <a:pt x="518951" y="1964845"/>
                  </a:cubicBezTo>
                  <a:cubicBezTo>
                    <a:pt x="496553" y="1962729"/>
                    <a:pt x="474156" y="1962729"/>
                    <a:pt x="458650" y="1952150"/>
                  </a:cubicBezTo>
                  <a:cubicBezTo>
                    <a:pt x="456927" y="1951092"/>
                    <a:pt x="450035" y="1952150"/>
                    <a:pt x="446589" y="1953208"/>
                  </a:cubicBezTo>
                  <a:cubicBezTo>
                    <a:pt x="441421" y="1952150"/>
                    <a:pt x="432807" y="1950034"/>
                    <a:pt x="429361" y="1951092"/>
                  </a:cubicBezTo>
                  <a:cubicBezTo>
                    <a:pt x="424192" y="1954266"/>
                    <a:pt x="424192" y="1959556"/>
                    <a:pt x="419023" y="1965903"/>
                  </a:cubicBezTo>
                  <a:cubicBezTo>
                    <a:pt x="406963" y="1953208"/>
                    <a:pt x="394903" y="1960614"/>
                    <a:pt x="382843" y="1965903"/>
                  </a:cubicBezTo>
                  <a:cubicBezTo>
                    <a:pt x="384566" y="1962729"/>
                    <a:pt x="384566" y="1960614"/>
                    <a:pt x="384566" y="1960614"/>
                  </a:cubicBezTo>
                  <a:cubicBezTo>
                    <a:pt x="374228" y="1957440"/>
                    <a:pt x="365614" y="1955324"/>
                    <a:pt x="353554" y="1952150"/>
                  </a:cubicBezTo>
                  <a:cubicBezTo>
                    <a:pt x="344939" y="1954266"/>
                    <a:pt x="334602" y="1961671"/>
                    <a:pt x="319096" y="1954266"/>
                  </a:cubicBezTo>
                  <a:cubicBezTo>
                    <a:pt x="317373" y="1953208"/>
                    <a:pt x="310482" y="1955324"/>
                    <a:pt x="305313" y="1955324"/>
                  </a:cubicBezTo>
                  <a:cubicBezTo>
                    <a:pt x="300145" y="1956382"/>
                    <a:pt x="296699" y="1956382"/>
                    <a:pt x="294976" y="1957440"/>
                  </a:cubicBezTo>
                  <a:cubicBezTo>
                    <a:pt x="291530" y="1964845"/>
                    <a:pt x="289807" y="1971193"/>
                    <a:pt x="284639" y="1977541"/>
                  </a:cubicBezTo>
                  <a:cubicBezTo>
                    <a:pt x="279470" y="1983889"/>
                    <a:pt x="281193" y="1990236"/>
                    <a:pt x="291530" y="1992352"/>
                  </a:cubicBezTo>
                  <a:cubicBezTo>
                    <a:pt x="294976" y="1993410"/>
                    <a:pt x="298422" y="1993410"/>
                    <a:pt x="300145" y="1994468"/>
                  </a:cubicBezTo>
                  <a:cubicBezTo>
                    <a:pt x="284639" y="2003990"/>
                    <a:pt x="270856" y="2010338"/>
                    <a:pt x="248459" y="2006106"/>
                  </a:cubicBezTo>
                  <a:cubicBezTo>
                    <a:pt x="243290" y="2005048"/>
                    <a:pt x="236398" y="2009280"/>
                    <a:pt x="227783" y="2012454"/>
                  </a:cubicBezTo>
                  <a:cubicBezTo>
                    <a:pt x="232952" y="2015628"/>
                    <a:pt x="236398" y="2016685"/>
                    <a:pt x="239844" y="2017743"/>
                  </a:cubicBezTo>
                  <a:cubicBezTo>
                    <a:pt x="226061" y="2035729"/>
                    <a:pt x="203664" y="2024091"/>
                    <a:pt x="182989" y="2024091"/>
                  </a:cubicBezTo>
                  <a:cubicBezTo>
                    <a:pt x="189881" y="2027265"/>
                    <a:pt x="193326" y="2030439"/>
                    <a:pt x="196772" y="2031497"/>
                  </a:cubicBezTo>
                  <a:cubicBezTo>
                    <a:pt x="186435" y="2034671"/>
                    <a:pt x="176097" y="2036787"/>
                    <a:pt x="167483" y="2039961"/>
                  </a:cubicBezTo>
                  <a:cubicBezTo>
                    <a:pt x="165760" y="2044192"/>
                    <a:pt x="167483" y="2048424"/>
                    <a:pt x="165760" y="2050540"/>
                  </a:cubicBezTo>
                  <a:cubicBezTo>
                    <a:pt x="157146" y="2059004"/>
                    <a:pt x="162315" y="2065352"/>
                    <a:pt x="176097" y="2069584"/>
                  </a:cubicBezTo>
                  <a:cubicBezTo>
                    <a:pt x="181266" y="2071699"/>
                    <a:pt x="186435" y="2075931"/>
                    <a:pt x="189881" y="2079105"/>
                  </a:cubicBezTo>
                  <a:cubicBezTo>
                    <a:pt x="184712" y="2079105"/>
                    <a:pt x="177820" y="2080163"/>
                    <a:pt x="170929" y="2080163"/>
                  </a:cubicBezTo>
                  <a:lnTo>
                    <a:pt x="170929" y="2092859"/>
                  </a:lnTo>
                  <a:cubicBezTo>
                    <a:pt x="167483" y="2092859"/>
                    <a:pt x="164037" y="2092859"/>
                    <a:pt x="160591" y="2091801"/>
                  </a:cubicBezTo>
                  <a:cubicBezTo>
                    <a:pt x="158869" y="2104496"/>
                    <a:pt x="157146" y="2117192"/>
                    <a:pt x="153700" y="2130945"/>
                  </a:cubicBezTo>
                  <a:cubicBezTo>
                    <a:pt x="172652" y="2137293"/>
                    <a:pt x="162315" y="2144699"/>
                    <a:pt x="151977" y="2154220"/>
                  </a:cubicBezTo>
                  <a:cubicBezTo>
                    <a:pt x="151977" y="2154220"/>
                    <a:pt x="155423" y="2155278"/>
                    <a:pt x="158869" y="2155278"/>
                  </a:cubicBezTo>
                  <a:cubicBezTo>
                    <a:pt x="157146" y="2159510"/>
                    <a:pt x="153700" y="2163742"/>
                    <a:pt x="151977" y="2167974"/>
                  </a:cubicBezTo>
                  <a:cubicBezTo>
                    <a:pt x="148532" y="2176438"/>
                    <a:pt x="153700" y="2177496"/>
                    <a:pt x="169206" y="2173264"/>
                  </a:cubicBezTo>
                  <a:cubicBezTo>
                    <a:pt x="170929" y="2175380"/>
                    <a:pt x="172652" y="2178553"/>
                    <a:pt x="176097" y="2180669"/>
                  </a:cubicBezTo>
                  <a:cubicBezTo>
                    <a:pt x="177820" y="2179611"/>
                    <a:pt x="177820" y="2178553"/>
                    <a:pt x="179543" y="2177496"/>
                  </a:cubicBezTo>
                  <a:cubicBezTo>
                    <a:pt x="186435" y="2178553"/>
                    <a:pt x="191603" y="2180669"/>
                    <a:pt x="198495" y="2181727"/>
                  </a:cubicBezTo>
                  <a:cubicBezTo>
                    <a:pt x="232952" y="2190191"/>
                    <a:pt x="269133" y="2188075"/>
                    <a:pt x="303591" y="2189133"/>
                  </a:cubicBezTo>
                  <a:cubicBezTo>
                    <a:pt x="308759" y="2189133"/>
                    <a:pt x="315651" y="2185959"/>
                    <a:pt x="320819" y="2185959"/>
                  </a:cubicBezTo>
                  <a:cubicBezTo>
                    <a:pt x="341494" y="2187017"/>
                    <a:pt x="360445" y="2191249"/>
                    <a:pt x="379397" y="2192307"/>
                  </a:cubicBezTo>
                  <a:cubicBezTo>
                    <a:pt x="405240" y="2193365"/>
                    <a:pt x="431083" y="2193365"/>
                    <a:pt x="456927" y="2193365"/>
                  </a:cubicBezTo>
                  <a:cubicBezTo>
                    <a:pt x="475878" y="2193365"/>
                    <a:pt x="479324" y="2199713"/>
                    <a:pt x="477601" y="2208176"/>
                  </a:cubicBezTo>
                  <a:cubicBezTo>
                    <a:pt x="470709" y="2211350"/>
                    <a:pt x="463818" y="2217698"/>
                    <a:pt x="463818" y="2218756"/>
                  </a:cubicBezTo>
                  <a:cubicBezTo>
                    <a:pt x="486215" y="2229336"/>
                    <a:pt x="465541" y="2236741"/>
                    <a:pt x="460372" y="2245205"/>
                  </a:cubicBezTo>
                  <a:cubicBezTo>
                    <a:pt x="462095" y="2266364"/>
                    <a:pt x="463818" y="2287523"/>
                    <a:pt x="465541" y="2309741"/>
                  </a:cubicBezTo>
                  <a:cubicBezTo>
                    <a:pt x="462095" y="2310799"/>
                    <a:pt x="455204" y="2311857"/>
                    <a:pt x="450035" y="2312915"/>
                  </a:cubicBezTo>
                  <a:cubicBezTo>
                    <a:pt x="451758" y="2316088"/>
                    <a:pt x="455204" y="2319262"/>
                    <a:pt x="455204" y="2322436"/>
                  </a:cubicBezTo>
                  <a:cubicBezTo>
                    <a:pt x="450035" y="2335132"/>
                    <a:pt x="448312" y="2347827"/>
                    <a:pt x="470709" y="2357349"/>
                  </a:cubicBezTo>
                  <a:cubicBezTo>
                    <a:pt x="460372" y="2361581"/>
                    <a:pt x="451758" y="2364755"/>
                    <a:pt x="441421" y="2368986"/>
                  </a:cubicBezTo>
                  <a:cubicBezTo>
                    <a:pt x="443143" y="2370044"/>
                    <a:pt x="444866" y="2372160"/>
                    <a:pt x="444866" y="2373218"/>
                  </a:cubicBezTo>
                  <a:cubicBezTo>
                    <a:pt x="444866" y="2374276"/>
                    <a:pt x="446589" y="2374276"/>
                    <a:pt x="448312" y="2374276"/>
                  </a:cubicBezTo>
                  <a:cubicBezTo>
                    <a:pt x="465541" y="2374276"/>
                    <a:pt x="472432" y="2376392"/>
                    <a:pt x="474156" y="2386972"/>
                  </a:cubicBezTo>
                  <a:cubicBezTo>
                    <a:pt x="474156" y="2389088"/>
                    <a:pt x="474156" y="2392262"/>
                    <a:pt x="470709" y="2394378"/>
                  </a:cubicBezTo>
                  <a:cubicBezTo>
                    <a:pt x="463818" y="2397551"/>
                    <a:pt x="456927" y="2400725"/>
                    <a:pt x="448312" y="2402841"/>
                  </a:cubicBezTo>
                  <a:cubicBezTo>
                    <a:pt x="444866" y="2403899"/>
                    <a:pt x="437975" y="2402841"/>
                    <a:pt x="434529" y="2401783"/>
                  </a:cubicBezTo>
                  <a:cubicBezTo>
                    <a:pt x="415578" y="2395436"/>
                    <a:pt x="413855" y="2395436"/>
                    <a:pt x="410409" y="2409189"/>
                  </a:cubicBezTo>
                  <a:cubicBezTo>
                    <a:pt x="406963" y="2408131"/>
                    <a:pt x="403517" y="2407073"/>
                    <a:pt x="398349" y="2406015"/>
                  </a:cubicBezTo>
                  <a:cubicBezTo>
                    <a:pt x="400071" y="2410247"/>
                    <a:pt x="400071" y="2413421"/>
                    <a:pt x="403517" y="2416595"/>
                  </a:cubicBezTo>
                  <a:cubicBezTo>
                    <a:pt x="403517" y="2417653"/>
                    <a:pt x="406963" y="2418711"/>
                    <a:pt x="410409" y="2419769"/>
                  </a:cubicBezTo>
                  <a:cubicBezTo>
                    <a:pt x="406963" y="2420827"/>
                    <a:pt x="403517" y="2422942"/>
                    <a:pt x="400071" y="2421885"/>
                  </a:cubicBezTo>
                  <a:cubicBezTo>
                    <a:pt x="382843" y="2418711"/>
                    <a:pt x="372506" y="2426116"/>
                    <a:pt x="360445" y="2430348"/>
                  </a:cubicBezTo>
                  <a:cubicBezTo>
                    <a:pt x="370783" y="2438812"/>
                    <a:pt x="381120" y="2446218"/>
                    <a:pt x="389734" y="2454681"/>
                  </a:cubicBezTo>
                  <a:cubicBezTo>
                    <a:pt x="375951" y="2458913"/>
                    <a:pt x="365614" y="2461029"/>
                    <a:pt x="355277" y="2464203"/>
                  </a:cubicBezTo>
                  <a:cubicBezTo>
                    <a:pt x="377674" y="2487478"/>
                    <a:pt x="377674" y="2487478"/>
                    <a:pt x="362168" y="2497000"/>
                  </a:cubicBezTo>
                  <a:cubicBezTo>
                    <a:pt x="362168" y="2498058"/>
                    <a:pt x="363891" y="2499116"/>
                    <a:pt x="363891" y="2500174"/>
                  </a:cubicBezTo>
                  <a:cubicBezTo>
                    <a:pt x="369060" y="2499116"/>
                    <a:pt x="375951" y="2498058"/>
                    <a:pt x="381120" y="2495942"/>
                  </a:cubicBezTo>
                  <a:lnTo>
                    <a:pt x="382843" y="2497000"/>
                  </a:lnTo>
                  <a:cubicBezTo>
                    <a:pt x="375951" y="2501232"/>
                    <a:pt x="369060" y="2504405"/>
                    <a:pt x="362168" y="2508637"/>
                  </a:cubicBezTo>
                  <a:cubicBezTo>
                    <a:pt x="362168" y="2511811"/>
                    <a:pt x="358722" y="2519217"/>
                    <a:pt x="362168" y="2521333"/>
                  </a:cubicBezTo>
                  <a:cubicBezTo>
                    <a:pt x="375951" y="2528739"/>
                    <a:pt x="360445" y="2536144"/>
                    <a:pt x="363891" y="2543550"/>
                  </a:cubicBezTo>
                  <a:cubicBezTo>
                    <a:pt x="365614" y="2545666"/>
                    <a:pt x="363891" y="2550956"/>
                    <a:pt x="365614" y="2550956"/>
                  </a:cubicBezTo>
                  <a:cubicBezTo>
                    <a:pt x="375951" y="2554130"/>
                    <a:pt x="388012" y="2559419"/>
                    <a:pt x="400071" y="2559419"/>
                  </a:cubicBezTo>
                  <a:cubicBezTo>
                    <a:pt x="427638" y="2560477"/>
                    <a:pt x="455204" y="2558361"/>
                    <a:pt x="482770" y="2558361"/>
                  </a:cubicBezTo>
                  <a:lnTo>
                    <a:pt x="570637" y="2558361"/>
                  </a:lnTo>
                  <a:cubicBezTo>
                    <a:pt x="591311" y="2558361"/>
                    <a:pt x="608540" y="2561535"/>
                    <a:pt x="629214" y="2564709"/>
                  </a:cubicBezTo>
                  <a:cubicBezTo>
                    <a:pt x="653335" y="2569365"/>
                    <a:pt x="679178" y="2565767"/>
                    <a:pt x="705021" y="2564709"/>
                  </a:cubicBezTo>
                  <a:cubicBezTo>
                    <a:pt x="760153" y="2563651"/>
                    <a:pt x="815285" y="2563651"/>
                    <a:pt x="870417" y="2562593"/>
                  </a:cubicBezTo>
                  <a:cubicBezTo>
                    <a:pt x="896260" y="2562593"/>
                    <a:pt x="923827" y="2560477"/>
                    <a:pt x="949670" y="2559419"/>
                  </a:cubicBezTo>
                  <a:cubicBezTo>
                    <a:pt x="982404" y="2558361"/>
                    <a:pt x="1015139" y="2559419"/>
                    <a:pt x="1047874" y="2558361"/>
                  </a:cubicBezTo>
                  <a:cubicBezTo>
                    <a:pt x="1082331" y="2557304"/>
                    <a:pt x="1116788" y="2555188"/>
                    <a:pt x="1151246" y="2554130"/>
                  </a:cubicBezTo>
                  <a:cubicBezTo>
                    <a:pt x="1192595" y="2553072"/>
                    <a:pt x="1233944" y="2553072"/>
                    <a:pt x="1275294" y="2552014"/>
                  </a:cubicBezTo>
                  <a:lnTo>
                    <a:pt x="1404509" y="2548840"/>
                  </a:lnTo>
                  <a:cubicBezTo>
                    <a:pt x="1444136" y="2547782"/>
                    <a:pt x="1482039" y="2547782"/>
                    <a:pt x="1521665" y="2547782"/>
                  </a:cubicBezTo>
                  <a:cubicBezTo>
                    <a:pt x="1550954" y="2547782"/>
                    <a:pt x="1581965" y="2546724"/>
                    <a:pt x="1611255" y="2545666"/>
                  </a:cubicBezTo>
                  <a:lnTo>
                    <a:pt x="1699122" y="2542492"/>
                  </a:lnTo>
                  <a:cubicBezTo>
                    <a:pt x="1719796" y="2541434"/>
                    <a:pt x="1740471" y="2541434"/>
                    <a:pt x="1762868" y="2540376"/>
                  </a:cubicBezTo>
                  <a:cubicBezTo>
                    <a:pt x="1797325" y="2539318"/>
                    <a:pt x="1831783" y="2539318"/>
                    <a:pt x="1866240" y="2538260"/>
                  </a:cubicBezTo>
                  <a:cubicBezTo>
                    <a:pt x="1905867" y="2537202"/>
                    <a:pt x="1943770" y="2535086"/>
                    <a:pt x="1981674" y="2534028"/>
                  </a:cubicBezTo>
                  <a:cubicBezTo>
                    <a:pt x="2021300" y="2531912"/>
                    <a:pt x="2059203" y="2529797"/>
                    <a:pt x="2098829" y="2527681"/>
                  </a:cubicBezTo>
                  <a:cubicBezTo>
                    <a:pt x="2114335" y="2526623"/>
                    <a:pt x="2129841" y="2526623"/>
                    <a:pt x="2147070" y="2525565"/>
                  </a:cubicBezTo>
                  <a:lnTo>
                    <a:pt x="2197033" y="2525565"/>
                  </a:lnTo>
                  <a:cubicBezTo>
                    <a:pt x="2253888" y="2523449"/>
                    <a:pt x="2309020" y="2520275"/>
                    <a:pt x="2365875" y="2518159"/>
                  </a:cubicBezTo>
                  <a:cubicBezTo>
                    <a:pt x="2400333" y="2517101"/>
                    <a:pt x="2436513" y="2516043"/>
                    <a:pt x="2470971" y="2513927"/>
                  </a:cubicBezTo>
                  <a:cubicBezTo>
                    <a:pt x="2491645" y="2512869"/>
                    <a:pt x="2514043" y="2510753"/>
                    <a:pt x="2534717" y="2509695"/>
                  </a:cubicBezTo>
                  <a:lnTo>
                    <a:pt x="2674270" y="2503348"/>
                  </a:lnTo>
                  <a:cubicBezTo>
                    <a:pt x="2703559" y="2502290"/>
                    <a:pt x="2731125" y="2498058"/>
                    <a:pt x="2758691" y="2497000"/>
                  </a:cubicBezTo>
                  <a:cubicBezTo>
                    <a:pt x="2801763" y="2494884"/>
                    <a:pt x="2846558" y="2493826"/>
                    <a:pt x="2889630" y="2491710"/>
                  </a:cubicBezTo>
                  <a:cubicBezTo>
                    <a:pt x="2899967" y="2491710"/>
                    <a:pt x="2912028" y="2490652"/>
                    <a:pt x="2922365" y="2490652"/>
                  </a:cubicBezTo>
                  <a:cubicBezTo>
                    <a:pt x="2960268" y="2488536"/>
                    <a:pt x="2996448" y="2486420"/>
                    <a:pt x="3034352" y="2484304"/>
                  </a:cubicBezTo>
                  <a:cubicBezTo>
                    <a:pt x="3055026" y="2483246"/>
                    <a:pt x="3077424" y="2481130"/>
                    <a:pt x="3098098" y="2480072"/>
                  </a:cubicBezTo>
                  <a:cubicBezTo>
                    <a:pt x="3123941" y="2479014"/>
                    <a:pt x="3149785" y="2477956"/>
                    <a:pt x="3173905" y="2476898"/>
                  </a:cubicBezTo>
                  <a:cubicBezTo>
                    <a:pt x="3222146" y="2473725"/>
                    <a:pt x="3272109" y="2470551"/>
                    <a:pt x="3320350" y="2467377"/>
                  </a:cubicBezTo>
                  <a:cubicBezTo>
                    <a:pt x="3328964" y="2466319"/>
                    <a:pt x="3335855" y="2463145"/>
                    <a:pt x="3344470" y="2463145"/>
                  </a:cubicBezTo>
                  <a:cubicBezTo>
                    <a:pt x="3384096" y="2461029"/>
                    <a:pt x="3423722" y="2461029"/>
                    <a:pt x="3461625" y="2457855"/>
                  </a:cubicBezTo>
                  <a:cubicBezTo>
                    <a:pt x="3482300" y="2455739"/>
                    <a:pt x="3504697" y="2461029"/>
                    <a:pt x="3523649" y="2450449"/>
                  </a:cubicBezTo>
                  <a:cubicBezTo>
                    <a:pt x="3530541" y="2447276"/>
                    <a:pt x="3549492" y="2452565"/>
                    <a:pt x="3561552" y="2451507"/>
                  </a:cubicBezTo>
                  <a:cubicBezTo>
                    <a:pt x="3609793" y="2448334"/>
                    <a:pt x="3658034" y="2444102"/>
                    <a:pt x="3704551" y="2440928"/>
                  </a:cubicBezTo>
                  <a:cubicBezTo>
                    <a:pt x="3742455" y="2437754"/>
                    <a:pt x="3778635" y="2435638"/>
                    <a:pt x="3816538" y="2432464"/>
                  </a:cubicBezTo>
                  <a:cubicBezTo>
                    <a:pt x="3830321" y="2431406"/>
                    <a:pt x="3844104" y="2428232"/>
                    <a:pt x="3856164" y="2427174"/>
                  </a:cubicBezTo>
                  <a:cubicBezTo>
                    <a:pt x="3890622" y="2425058"/>
                    <a:pt x="3925080" y="2422942"/>
                    <a:pt x="3957814" y="2420827"/>
                  </a:cubicBezTo>
                  <a:cubicBezTo>
                    <a:pt x="3957814" y="2416595"/>
                    <a:pt x="3957814" y="2414479"/>
                    <a:pt x="3959537" y="2412363"/>
                  </a:cubicBezTo>
                  <a:cubicBezTo>
                    <a:pt x="3962983" y="2414479"/>
                    <a:pt x="3966429" y="2417653"/>
                    <a:pt x="3969874" y="2421885"/>
                  </a:cubicBezTo>
                  <a:cubicBezTo>
                    <a:pt x="3976766" y="2410247"/>
                    <a:pt x="3990549" y="2417653"/>
                    <a:pt x="4000886" y="2416595"/>
                  </a:cubicBezTo>
                  <a:cubicBezTo>
                    <a:pt x="4019838" y="2414479"/>
                    <a:pt x="4040512" y="2411305"/>
                    <a:pt x="4059464" y="2410247"/>
                  </a:cubicBezTo>
                  <a:cubicBezTo>
                    <a:pt x="4093922" y="2407073"/>
                    <a:pt x="4128379" y="2404957"/>
                    <a:pt x="4162837" y="2402841"/>
                  </a:cubicBezTo>
                  <a:cubicBezTo>
                    <a:pt x="4192126" y="2400725"/>
                    <a:pt x="4221415" y="2396493"/>
                    <a:pt x="4250704" y="2393320"/>
                  </a:cubicBezTo>
                  <a:cubicBezTo>
                    <a:pt x="4300667" y="2388030"/>
                    <a:pt x="4352353" y="2384856"/>
                    <a:pt x="4402317" y="2379566"/>
                  </a:cubicBezTo>
                  <a:cubicBezTo>
                    <a:pt x="4436774" y="2376392"/>
                    <a:pt x="4471232" y="2371102"/>
                    <a:pt x="4507412" y="2367929"/>
                  </a:cubicBezTo>
                  <a:cubicBezTo>
                    <a:pt x="4543593" y="2363697"/>
                    <a:pt x="4581496" y="2360523"/>
                    <a:pt x="4617676" y="2356291"/>
                  </a:cubicBezTo>
                  <a:cubicBezTo>
                    <a:pt x="4643520" y="2353117"/>
                    <a:pt x="4669363" y="2348885"/>
                    <a:pt x="4695206" y="2345711"/>
                  </a:cubicBezTo>
                  <a:cubicBezTo>
                    <a:pt x="4746892" y="2340422"/>
                    <a:pt x="4800302" y="2335132"/>
                    <a:pt x="4851988" y="2329842"/>
                  </a:cubicBezTo>
                  <a:cubicBezTo>
                    <a:pt x="4870939" y="2327726"/>
                    <a:pt x="4888168" y="2323494"/>
                    <a:pt x="4907120" y="2321378"/>
                  </a:cubicBezTo>
                  <a:cubicBezTo>
                    <a:pt x="4939855" y="2317146"/>
                    <a:pt x="4972589" y="2315030"/>
                    <a:pt x="5005324" y="2310799"/>
                  </a:cubicBezTo>
                  <a:cubicBezTo>
                    <a:pt x="5029444" y="2307625"/>
                    <a:pt x="5051842" y="2302335"/>
                    <a:pt x="5074239" y="2300219"/>
                  </a:cubicBezTo>
                  <a:cubicBezTo>
                    <a:pt x="5122480" y="2293871"/>
                    <a:pt x="5170720" y="2289639"/>
                    <a:pt x="5218961" y="2284350"/>
                  </a:cubicBezTo>
                  <a:cubicBezTo>
                    <a:pt x="5239635" y="2282234"/>
                    <a:pt x="5260310" y="2278002"/>
                    <a:pt x="5280984" y="2274828"/>
                  </a:cubicBezTo>
                  <a:cubicBezTo>
                    <a:pt x="5313719" y="2269538"/>
                    <a:pt x="5348177" y="2265306"/>
                    <a:pt x="5380911" y="2260016"/>
                  </a:cubicBezTo>
                  <a:cubicBezTo>
                    <a:pt x="5389526" y="2258959"/>
                    <a:pt x="5398140" y="2255785"/>
                    <a:pt x="5408477" y="2254727"/>
                  </a:cubicBezTo>
                  <a:cubicBezTo>
                    <a:pt x="5418815" y="2253669"/>
                    <a:pt x="5429152" y="2253669"/>
                    <a:pt x="5439489" y="2252611"/>
                  </a:cubicBezTo>
                  <a:cubicBezTo>
                    <a:pt x="5460164" y="2249437"/>
                    <a:pt x="5480838" y="2246263"/>
                    <a:pt x="5499790" y="2243089"/>
                  </a:cubicBezTo>
                  <a:cubicBezTo>
                    <a:pt x="5541139" y="2236741"/>
                    <a:pt x="5561813" y="2234625"/>
                    <a:pt x="5580765" y="2228278"/>
                  </a:cubicBezTo>
                  <a:cubicBezTo>
                    <a:pt x="5597994" y="2222988"/>
                    <a:pt x="5622114" y="2224046"/>
                    <a:pt x="5629006" y="2207118"/>
                  </a:cubicBezTo>
                  <a:cubicBezTo>
                    <a:pt x="5632451" y="2201829"/>
                    <a:pt x="5641066" y="2198655"/>
                    <a:pt x="5625560" y="2196539"/>
                  </a:cubicBezTo>
                  <a:cubicBezTo>
                    <a:pt x="5623837" y="2196539"/>
                    <a:pt x="5620391" y="2193365"/>
                    <a:pt x="5622114" y="2192307"/>
                  </a:cubicBezTo>
                  <a:cubicBezTo>
                    <a:pt x="5625560" y="2185959"/>
                    <a:pt x="5629006" y="2179611"/>
                    <a:pt x="5632451" y="2171148"/>
                  </a:cubicBezTo>
                  <a:cubicBezTo>
                    <a:pt x="5632451" y="2171148"/>
                    <a:pt x="5629006" y="2170090"/>
                    <a:pt x="5625560" y="2167974"/>
                  </a:cubicBezTo>
                  <a:cubicBezTo>
                    <a:pt x="5635897" y="2161626"/>
                    <a:pt x="5635897" y="2138351"/>
                    <a:pt x="5629006" y="2130945"/>
                  </a:cubicBezTo>
                  <a:cubicBezTo>
                    <a:pt x="5625560" y="2126713"/>
                    <a:pt x="5623837" y="2121424"/>
                    <a:pt x="5622114" y="2116134"/>
                  </a:cubicBezTo>
                  <a:cubicBezTo>
                    <a:pt x="5642789" y="2112960"/>
                    <a:pt x="5618668" y="2105554"/>
                    <a:pt x="5625560" y="2101322"/>
                  </a:cubicBezTo>
                  <a:cubicBezTo>
                    <a:pt x="5622114" y="2101322"/>
                    <a:pt x="5618668" y="2101322"/>
                    <a:pt x="5613500" y="2100264"/>
                  </a:cubicBezTo>
                  <a:cubicBezTo>
                    <a:pt x="5616946" y="2097090"/>
                    <a:pt x="5620391" y="2094975"/>
                    <a:pt x="5622114" y="2093917"/>
                  </a:cubicBezTo>
                  <a:cubicBezTo>
                    <a:pt x="5618668" y="2091801"/>
                    <a:pt x="5613500" y="2090743"/>
                    <a:pt x="5610054" y="2088627"/>
                  </a:cubicBezTo>
                  <a:cubicBezTo>
                    <a:pt x="5629006" y="2072757"/>
                    <a:pt x="5629006" y="2065352"/>
                    <a:pt x="5606608" y="2051598"/>
                  </a:cubicBezTo>
                  <a:cubicBezTo>
                    <a:pt x="5604885" y="2050540"/>
                    <a:pt x="5601440" y="2048424"/>
                    <a:pt x="5601440" y="2047366"/>
                  </a:cubicBezTo>
                  <a:cubicBezTo>
                    <a:pt x="5606608" y="2035729"/>
                    <a:pt x="5604885" y="2025149"/>
                    <a:pt x="5592825" y="2015628"/>
                  </a:cubicBezTo>
                  <a:cubicBezTo>
                    <a:pt x="5592825" y="2015628"/>
                    <a:pt x="5594548" y="2012454"/>
                    <a:pt x="5597994" y="2010338"/>
                  </a:cubicBezTo>
                  <a:cubicBezTo>
                    <a:pt x="5592825" y="2011396"/>
                    <a:pt x="5589380" y="2012454"/>
                    <a:pt x="5585934" y="2012454"/>
                  </a:cubicBezTo>
                  <a:lnTo>
                    <a:pt x="5591102" y="1993410"/>
                  </a:lnTo>
                  <a:lnTo>
                    <a:pt x="5572151" y="1993410"/>
                  </a:lnTo>
                  <a:cubicBezTo>
                    <a:pt x="5566982" y="1989178"/>
                    <a:pt x="5561813" y="1986005"/>
                    <a:pt x="5561813" y="1984947"/>
                  </a:cubicBezTo>
                  <a:cubicBezTo>
                    <a:pt x="5556645" y="1988121"/>
                    <a:pt x="5553199" y="1989178"/>
                    <a:pt x="5551476" y="1990236"/>
                  </a:cubicBezTo>
                  <a:cubicBezTo>
                    <a:pt x="5542862" y="1981773"/>
                    <a:pt x="5535970" y="1975425"/>
                    <a:pt x="5530802" y="1969077"/>
                  </a:cubicBezTo>
                  <a:cubicBezTo>
                    <a:pt x="5532525" y="1961671"/>
                    <a:pt x="5535970" y="1955324"/>
                    <a:pt x="5537693" y="1951092"/>
                  </a:cubicBezTo>
                  <a:cubicBezTo>
                    <a:pt x="5546308" y="1951092"/>
                    <a:pt x="5554922" y="1952150"/>
                    <a:pt x="5560091" y="1950034"/>
                  </a:cubicBezTo>
                  <a:cubicBezTo>
                    <a:pt x="5565259" y="1947918"/>
                    <a:pt x="5565259" y="1942628"/>
                    <a:pt x="5568705" y="1939454"/>
                  </a:cubicBezTo>
                  <a:cubicBezTo>
                    <a:pt x="5568705" y="1938396"/>
                    <a:pt x="5556645" y="1924643"/>
                    <a:pt x="5558368" y="1923585"/>
                  </a:cubicBezTo>
                  <a:cubicBezTo>
                    <a:pt x="5560091" y="1916179"/>
                    <a:pt x="5563536" y="1908773"/>
                    <a:pt x="5565259" y="1900310"/>
                  </a:cubicBezTo>
                  <a:cubicBezTo>
                    <a:pt x="5558368" y="1897136"/>
                    <a:pt x="5549753" y="1892904"/>
                    <a:pt x="5542862" y="1889730"/>
                  </a:cubicBezTo>
                  <a:cubicBezTo>
                    <a:pt x="5554922" y="1885498"/>
                    <a:pt x="5563536" y="1881266"/>
                    <a:pt x="5572151" y="1878093"/>
                  </a:cubicBezTo>
                  <a:cubicBezTo>
                    <a:pt x="5568705" y="1877035"/>
                    <a:pt x="5566982" y="1875977"/>
                    <a:pt x="5563536" y="1874919"/>
                  </a:cubicBezTo>
                  <a:cubicBezTo>
                    <a:pt x="5561813" y="1870687"/>
                    <a:pt x="5558368" y="1866455"/>
                    <a:pt x="5558368" y="1862223"/>
                  </a:cubicBezTo>
                  <a:cubicBezTo>
                    <a:pt x="5558368" y="1857991"/>
                    <a:pt x="5563536" y="1850586"/>
                    <a:pt x="5560091" y="1849528"/>
                  </a:cubicBezTo>
                  <a:cubicBezTo>
                    <a:pt x="5544585" y="1844238"/>
                    <a:pt x="5553199" y="1828368"/>
                    <a:pt x="5532525" y="1826253"/>
                  </a:cubicBezTo>
                  <a:cubicBezTo>
                    <a:pt x="5530802" y="1826253"/>
                    <a:pt x="5530802" y="1824137"/>
                    <a:pt x="5527356" y="1822021"/>
                  </a:cubicBezTo>
                  <a:cubicBezTo>
                    <a:pt x="5532525" y="1822021"/>
                    <a:pt x="5535970" y="1822021"/>
                    <a:pt x="5542862" y="1820963"/>
                  </a:cubicBezTo>
                  <a:cubicBezTo>
                    <a:pt x="5523910" y="1812499"/>
                    <a:pt x="5529079" y="1805093"/>
                    <a:pt x="5535970" y="1798745"/>
                  </a:cubicBezTo>
                  <a:cubicBezTo>
                    <a:pt x="5542862" y="1797688"/>
                    <a:pt x="5548030" y="1796630"/>
                    <a:pt x="5553199" y="1795572"/>
                  </a:cubicBezTo>
                  <a:cubicBezTo>
                    <a:pt x="5551476" y="1793456"/>
                    <a:pt x="5551476" y="1792398"/>
                    <a:pt x="5549753" y="1790282"/>
                  </a:cubicBezTo>
                  <a:cubicBezTo>
                    <a:pt x="5548030" y="1789224"/>
                    <a:pt x="5539416" y="1775470"/>
                    <a:pt x="5539416" y="1773354"/>
                  </a:cubicBezTo>
                  <a:cubicBezTo>
                    <a:pt x="5542862" y="1768065"/>
                    <a:pt x="5544585" y="1762775"/>
                    <a:pt x="5546308" y="1757485"/>
                  </a:cubicBezTo>
                  <a:cubicBezTo>
                    <a:pt x="5535970" y="1757485"/>
                    <a:pt x="5527356" y="1756427"/>
                    <a:pt x="5523910" y="1756427"/>
                  </a:cubicBezTo>
                  <a:cubicBezTo>
                    <a:pt x="5527356" y="1755369"/>
                    <a:pt x="5532525" y="1753253"/>
                    <a:pt x="5535970" y="1752195"/>
                  </a:cubicBezTo>
                  <a:cubicBezTo>
                    <a:pt x="5534247" y="1750079"/>
                    <a:pt x="5532525" y="1747963"/>
                    <a:pt x="5529079" y="1746905"/>
                  </a:cubicBezTo>
                  <a:cubicBezTo>
                    <a:pt x="5515296" y="1747963"/>
                    <a:pt x="5501513" y="1749021"/>
                    <a:pt x="5486007" y="1750079"/>
                  </a:cubicBezTo>
                  <a:cubicBezTo>
                    <a:pt x="5487730" y="1744790"/>
                    <a:pt x="5489453" y="1740558"/>
                    <a:pt x="5492898" y="1736326"/>
                  </a:cubicBezTo>
                  <a:cubicBezTo>
                    <a:pt x="5484284" y="1736326"/>
                    <a:pt x="5473947" y="1735268"/>
                    <a:pt x="5465332" y="1735268"/>
                  </a:cubicBezTo>
                  <a:lnTo>
                    <a:pt x="5465332" y="1729978"/>
                  </a:lnTo>
                  <a:cubicBezTo>
                    <a:pt x="5477392" y="1728920"/>
                    <a:pt x="5489453" y="1726804"/>
                    <a:pt x="5499790" y="1725746"/>
                  </a:cubicBezTo>
                  <a:cubicBezTo>
                    <a:pt x="5456718" y="1713051"/>
                    <a:pt x="5417092" y="1724688"/>
                    <a:pt x="5370574" y="1728920"/>
                  </a:cubicBezTo>
                  <a:cubicBezTo>
                    <a:pt x="5361960" y="1723630"/>
                    <a:pt x="5353345" y="1727862"/>
                    <a:pt x="5346454" y="1736326"/>
                  </a:cubicBezTo>
                  <a:cubicBezTo>
                    <a:pt x="5337839" y="1728920"/>
                    <a:pt x="5330948" y="1731036"/>
                    <a:pt x="5313719" y="1745847"/>
                  </a:cubicBezTo>
                  <a:cubicBezTo>
                    <a:pt x="5311996" y="1745847"/>
                    <a:pt x="5310273" y="1744790"/>
                    <a:pt x="5308550" y="1744790"/>
                  </a:cubicBezTo>
                  <a:cubicBezTo>
                    <a:pt x="5310273" y="1740558"/>
                    <a:pt x="5313719" y="1737384"/>
                    <a:pt x="5315442" y="1733152"/>
                  </a:cubicBezTo>
                  <a:cubicBezTo>
                    <a:pt x="5305105" y="1735268"/>
                    <a:pt x="5296490" y="1736326"/>
                    <a:pt x="5286153" y="1738442"/>
                  </a:cubicBezTo>
                  <a:lnTo>
                    <a:pt x="5249973" y="1741616"/>
                  </a:lnTo>
                  <a:cubicBezTo>
                    <a:pt x="5231021" y="1743732"/>
                    <a:pt x="5212069" y="1744790"/>
                    <a:pt x="5194841" y="1746905"/>
                  </a:cubicBezTo>
                  <a:cubicBezTo>
                    <a:pt x="5187949" y="1747963"/>
                    <a:pt x="5181057" y="1751137"/>
                    <a:pt x="5174166" y="1752195"/>
                  </a:cubicBezTo>
                  <a:cubicBezTo>
                    <a:pt x="5167274" y="1753253"/>
                    <a:pt x="5156937" y="1756427"/>
                    <a:pt x="5153491" y="1754311"/>
                  </a:cubicBezTo>
                  <a:cubicBezTo>
                    <a:pt x="5139708" y="1746905"/>
                    <a:pt x="5127648" y="1738442"/>
                    <a:pt x="5113865" y="1731036"/>
                  </a:cubicBezTo>
                  <a:cubicBezTo>
                    <a:pt x="5112142" y="1733152"/>
                    <a:pt x="5110420" y="1736326"/>
                    <a:pt x="5110420" y="1736326"/>
                  </a:cubicBezTo>
                  <a:cubicBezTo>
                    <a:pt x="5098359" y="1734210"/>
                    <a:pt x="5089745" y="1733152"/>
                    <a:pt x="5077685" y="1731036"/>
                  </a:cubicBezTo>
                  <a:cubicBezTo>
                    <a:pt x="5075962" y="1727862"/>
                    <a:pt x="5072516" y="1723630"/>
                    <a:pt x="5072516" y="1721514"/>
                  </a:cubicBezTo>
                  <a:cubicBezTo>
                    <a:pt x="5053565" y="1720456"/>
                    <a:pt x="5038059" y="1719398"/>
                    <a:pt x="5024276" y="1718340"/>
                  </a:cubicBezTo>
                  <a:cubicBezTo>
                    <a:pt x="5024276" y="1717283"/>
                    <a:pt x="5022553" y="1716225"/>
                    <a:pt x="5022553" y="1715167"/>
                  </a:cubicBezTo>
                  <a:lnTo>
                    <a:pt x="5053565" y="1708819"/>
                  </a:lnTo>
                  <a:cubicBezTo>
                    <a:pt x="5055287" y="1711993"/>
                    <a:pt x="5057010" y="1713051"/>
                    <a:pt x="5060456" y="1718340"/>
                  </a:cubicBezTo>
                  <a:cubicBezTo>
                    <a:pt x="5058733" y="1706703"/>
                    <a:pt x="5057010" y="1699297"/>
                    <a:pt x="5057010" y="1689776"/>
                  </a:cubicBezTo>
                  <a:cubicBezTo>
                    <a:pt x="5041504" y="1697181"/>
                    <a:pt x="5020830" y="1688718"/>
                    <a:pt x="5010493" y="1701413"/>
                  </a:cubicBezTo>
                  <a:cubicBezTo>
                    <a:pt x="5010493" y="1702471"/>
                    <a:pt x="5003601" y="1702471"/>
                    <a:pt x="5001878" y="1701413"/>
                  </a:cubicBezTo>
                  <a:cubicBezTo>
                    <a:pt x="4988095" y="1700355"/>
                    <a:pt x="4974312" y="1699297"/>
                    <a:pt x="4960529" y="1697181"/>
                  </a:cubicBezTo>
                  <a:cubicBezTo>
                    <a:pt x="4962252" y="1699297"/>
                    <a:pt x="4962252" y="1701413"/>
                    <a:pt x="4963975" y="1703529"/>
                  </a:cubicBezTo>
                  <a:cubicBezTo>
                    <a:pt x="4955361" y="1702471"/>
                    <a:pt x="4948469" y="1701413"/>
                    <a:pt x="4943300" y="1700355"/>
                  </a:cubicBezTo>
                  <a:cubicBezTo>
                    <a:pt x="4943300" y="1699297"/>
                    <a:pt x="4941578" y="1698239"/>
                    <a:pt x="4941578" y="1697181"/>
                  </a:cubicBezTo>
                  <a:cubicBezTo>
                    <a:pt x="4953638" y="1692949"/>
                    <a:pt x="4965698" y="1687660"/>
                    <a:pt x="4977758" y="1683428"/>
                  </a:cubicBezTo>
                  <a:cubicBezTo>
                    <a:pt x="4996710" y="1676022"/>
                    <a:pt x="5013938" y="1666500"/>
                    <a:pt x="5032890" y="1663327"/>
                  </a:cubicBezTo>
                  <a:cubicBezTo>
                    <a:pt x="5065625" y="1659095"/>
                    <a:pt x="5098359" y="1651689"/>
                    <a:pt x="5132817" y="1650631"/>
                  </a:cubicBezTo>
                  <a:lnTo>
                    <a:pt x="5141431" y="1650631"/>
                  </a:lnTo>
                  <a:cubicBezTo>
                    <a:pt x="5177612" y="1646399"/>
                    <a:pt x="5212069" y="1642167"/>
                    <a:pt x="5248250" y="1637935"/>
                  </a:cubicBezTo>
                  <a:cubicBezTo>
                    <a:pt x="5253418" y="1636878"/>
                    <a:pt x="5256864" y="1635820"/>
                    <a:pt x="5262033" y="1635820"/>
                  </a:cubicBezTo>
                  <a:cubicBezTo>
                    <a:pt x="5284430" y="1633704"/>
                    <a:pt x="5306828" y="1632646"/>
                    <a:pt x="5327502" y="1630530"/>
                  </a:cubicBezTo>
                  <a:cubicBezTo>
                    <a:pt x="5349900" y="1627356"/>
                    <a:pt x="5374020" y="1625240"/>
                    <a:pt x="5396417" y="1619950"/>
                  </a:cubicBezTo>
                  <a:cubicBezTo>
                    <a:pt x="5413646" y="1616776"/>
                    <a:pt x="5436043" y="1617834"/>
                    <a:pt x="5442935" y="1607255"/>
                  </a:cubicBezTo>
                  <a:cubicBezTo>
                    <a:pt x="5449826" y="1607255"/>
                    <a:pt x="5456718" y="1608312"/>
                    <a:pt x="5460164" y="1607255"/>
                  </a:cubicBezTo>
                  <a:cubicBezTo>
                    <a:pt x="5486007" y="1600907"/>
                    <a:pt x="5511850" y="1594559"/>
                    <a:pt x="5535970" y="1587153"/>
                  </a:cubicBezTo>
                  <a:cubicBezTo>
                    <a:pt x="5544585" y="1582921"/>
                    <a:pt x="5551476" y="1580806"/>
                    <a:pt x="5554922" y="1576574"/>
                  </a:cubicBezTo>
                  <a:cubicBezTo>
                    <a:pt x="5556645" y="1573400"/>
                    <a:pt x="5551476" y="1568110"/>
                    <a:pt x="5549753" y="1565994"/>
                  </a:cubicBezTo>
                  <a:cubicBezTo>
                    <a:pt x="5553199" y="1564936"/>
                    <a:pt x="5560091" y="1563878"/>
                    <a:pt x="5560091" y="1562820"/>
                  </a:cubicBezTo>
                  <a:cubicBezTo>
                    <a:pt x="5560091" y="1556472"/>
                    <a:pt x="5560091" y="1550125"/>
                    <a:pt x="5556645" y="1544835"/>
                  </a:cubicBezTo>
                  <a:cubicBezTo>
                    <a:pt x="5551476" y="1537429"/>
                    <a:pt x="5535970" y="1531081"/>
                    <a:pt x="5553199" y="1521560"/>
                  </a:cubicBezTo>
                  <a:cubicBezTo>
                    <a:pt x="5556645" y="1520502"/>
                    <a:pt x="5553199" y="1515212"/>
                    <a:pt x="5553199" y="1510980"/>
                  </a:cubicBezTo>
                  <a:cubicBezTo>
                    <a:pt x="5548030" y="1512038"/>
                    <a:pt x="5544585" y="1512038"/>
                    <a:pt x="5539416" y="1512038"/>
                  </a:cubicBezTo>
                  <a:cubicBezTo>
                    <a:pt x="5556645" y="1494053"/>
                    <a:pt x="5556645" y="1487705"/>
                    <a:pt x="5539416" y="1484531"/>
                  </a:cubicBezTo>
                  <a:cubicBezTo>
                    <a:pt x="5539416" y="1478183"/>
                    <a:pt x="5542862" y="1471836"/>
                    <a:pt x="5539416" y="1467604"/>
                  </a:cubicBezTo>
                  <a:cubicBezTo>
                    <a:pt x="5529079" y="1457024"/>
                    <a:pt x="5515296" y="1446445"/>
                    <a:pt x="5503236" y="1436923"/>
                  </a:cubicBezTo>
                  <a:cubicBezTo>
                    <a:pt x="5504959" y="1435865"/>
                    <a:pt x="5508404" y="1434807"/>
                    <a:pt x="5510127" y="1434807"/>
                  </a:cubicBezTo>
                  <a:cubicBezTo>
                    <a:pt x="5503236" y="1429517"/>
                    <a:pt x="5496344" y="1424227"/>
                    <a:pt x="5491176" y="1421053"/>
                  </a:cubicBezTo>
                  <a:cubicBezTo>
                    <a:pt x="5498067" y="1414706"/>
                    <a:pt x="5503236" y="1409416"/>
                    <a:pt x="5510127" y="1404126"/>
                  </a:cubicBezTo>
                  <a:cubicBezTo>
                    <a:pt x="5501513" y="1402010"/>
                    <a:pt x="5496344" y="1400952"/>
                    <a:pt x="5489453" y="1399894"/>
                  </a:cubicBezTo>
                  <a:cubicBezTo>
                    <a:pt x="5501513" y="1397778"/>
                    <a:pt x="5511850" y="1395662"/>
                    <a:pt x="5527356" y="1391431"/>
                  </a:cubicBezTo>
                  <a:cubicBezTo>
                    <a:pt x="5498067" y="1387199"/>
                    <a:pt x="5496344" y="1374503"/>
                    <a:pt x="5492898" y="1361808"/>
                  </a:cubicBezTo>
                  <a:cubicBezTo>
                    <a:pt x="5492898" y="1360750"/>
                    <a:pt x="5484284" y="1359692"/>
                    <a:pt x="5479115" y="1358634"/>
                  </a:cubicBezTo>
                  <a:cubicBezTo>
                    <a:pt x="5479115" y="1356518"/>
                    <a:pt x="5482561" y="1353344"/>
                    <a:pt x="5480838" y="1351228"/>
                  </a:cubicBezTo>
                  <a:cubicBezTo>
                    <a:pt x="5473947" y="1345938"/>
                    <a:pt x="5461887" y="1342764"/>
                    <a:pt x="5460164" y="1336417"/>
                  </a:cubicBezTo>
                  <a:cubicBezTo>
                    <a:pt x="5449826" y="1318431"/>
                    <a:pt x="5430875" y="1321605"/>
                    <a:pt x="5410200" y="1325837"/>
                  </a:cubicBezTo>
                  <a:lnTo>
                    <a:pt x="5399863" y="1316315"/>
                  </a:lnTo>
                  <a:cubicBezTo>
                    <a:pt x="5396417" y="1317373"/>
                    <a:pt x="5392971" y="1319489"/>
                    <a:pt x="5391249" y="1320547"/>
                  </a:cubicBezTo>
                  <a:cubicBezTo>
                    <a:pt x="5389526" y="1314199"/>
                    <a:pt x="5372297" y="1306794"/>
                    <a:pt x="5367128" y="1311025"/>
                  </a:cubicBezTo>
                  <a:cubicBezTo>
                    <a:pt x="5355068" y="1321605"/>
                    <a:pt x="5341285" y="1315257"/>
                    <a:pt x="5327502" y="1314199"/>
                  </a:cubicBezTo>
                  <a:cubicBezTo>
                    <a:pt x="5320611" y="1313141"/>
                    <a:pt x="5310273" y="1312083"/>
                    <a:pt x="5306828" y="1314199"/>
                  </a:cubicBezTo>
                  <a:cubicBezTo>
                    <a:pt x="5298213" y="1319489"/>
                    <a:pt x="5272370" y="1314199"/>
                    <a:pt x="5279262" y="1329011"/>
                  </a:cubicBezTo>
                  <a:cubicBezTo>
                    <a:pt x="5280984" y="1332185"/>
                    <a:pt x="5287876" y="1335359"/>
                    <a:pt x="5294767" y="1338532"/>
                  </a:cubicBezTo>
                  <a:lnTo>
                    <a:pt x="5244804" y="1338532"/>
                  </a:lnTo>
                  <a:cubicBezTo>
                    <a:pt x="5243081" y="1335359"/>
                    <a:pt x="5243081" y="1331127"/>
                    <a:pt x="5241358" y="1327953"/>
                  </a:cubicBezTo>
                  <a:cubicBezTo>
                    <a:pt x="5249973" y="1326895"/>
                    <a:pt x="5258587" y="1325837"/>
                    <a:pt x="5267201" y="1323721"/>
                  </a:cubicBezTo>
                  <a:cubicBezTo>
                    <a:pt x="5267201" y="1322663"/>
                    <a:pt x="5265478" y="1321605"/>
                    <a:pt x="5265478" y="1319489"/>
                  </a:cubicBezTo>
                  <a:cubicBezTo>
                    <a:pt x="5262033" y="1319489"/>
                    <a:pt x="5256864" y="1320547"/>
                    <a:pt x="5253418" y="1320547"/>
                  </a:cubicBezTo>
                  <a:cubicBezTo>
                    <a:pt x="5239635" y="1317373"/>
                    <a:pt x="5220684" y="1325837"/>
                    <a:pt x="5208624" y="1315257"/>
                  </a:cubicBezTo>
                  <a:cubicBezTo>
                    <a:pt x="5186226" y="1296214"/>
                    <a:pt x="5146600" y="1290924"/>
                    <a:pt x="5110420" y="1301504"/>
                  </a:cubicBezTo>
                  <a:cubicBezTo>
                    <a:pt x="5106974" y="1302562"/>
                    <a:pt x="5100082" y="1299388"/>
                    <a:pt x="5094914" y="1298330"/>
                  </a:cubicBezTo>
                  <a:cubicBezTo>
                    <a:pt x="5093191" y="1298330"/>
                    <a:pt x="5093191" y="1298330"/>
                    <a:pt x="5091468" y="1297272"/>
                  </a:cubicBezTo>
                  <a:cubicBezTo>
                    <a:pt x="5089745" y="1299388"/>
                    <a:pt x="5089745" y="1301504"/>
                    <a:pt x="5089745" y="1300446"/>
                  </a:cubicBezTo>
                  <a:cubicBezTo>
                    <a:pt x="5077685" y="1300446"/>
                    <a:pt x="5065625" y="1298330"/>
                    <a:pt x="5053565" y="1299388"/>
                  </a:cubicBezTo>
                  <a:cubicBezTo>
                    <a:pt x="5034613" y="1300446"/>
                    <a:pt x="5015661" y="1304678"/>
                    <a:pt x="4996710" y="1305736"/>
                  </a:cubicBezTo>
                  <a:cubicBezTo>
                    <a:pt x="4967421" y="1307852"/>
                    <a:pt x="4938132" y="1307852"/>
                    <a:pt x="4908843" y="1312083"/>
                  </a:cubicBezTo>
                  <a:cubicBezTo>
                    <a:pt x="4896783" y="1314199"/>
                    <a:pt x="4888168" y="1313141"/>
                    <a:pt x="4879554" y="1311025"/>
                  </a:cubicBezTo>
                  <a:cubicBezTo>
                    <a:pt x="4932963" y="1297272"/>
                    <a:pt x="4986372" y="1283519"/>
                    <a:pt x="5039781" y="1270823"/>
                  </a:cubicBezTo>
                  <a:cubicBezTo>
                    <a:pt x="5039781" y="1269765"/>
                    <a:pt x="5038059" y="1268707"/>
                    <a:pt x="5038059" y="1267649"/>
                  </a:cubicBezTo>
                  <a:cubicBezTo>
                    <a:pt x="5034613" y="1267649"/>
                    <a:pt x="5031167" y="1266591"/>
                    <a:pt x="5024276" y="1265533"/>
                  </a:cubicBezTo>
                  <a:cubicBezTo>
                    <a:pt x="5036336" y="1262359"/>
                    <a:pt x="5041504" y="1261301"/>
                    <a:pt x="5050119" y="1259185"/>
                  </a:cubicBezTo>
                  <a:cubicBezTo>
                    <a:pt x="5034613" y="1252838"/>
                    <a:pt x="5055287" y="1245432"/>
                    <a:pt x="5046673" y="1236968"/>
                  </a:cubicBezTo>
                  <a:cubicBezTo>
                    <a:pt x="5039781" y="1228505"/>
                    <a:pt x="5044950" y="1215809"/>
                    <a:pt x="5013938" y="1218983"/>
                  </a:cubicBezTo>
                  <a:cubicBezTo>
                    <a:pt x="5044950" y="1209461"/>
                    <a:pt x="5046673" y="1195708"/>
                    <a:pt x="5025998" y="1180896"/>
                  </a:cubicBezTo>
                  <a:cubicBezTo>
                    <a:pt x="5022553" y="1178780"/>
                    <a:pt x="5020830" y="1174549"/>
                    <a:pt x="5022553" y="1172433"/>
                  </a:cubicBezTo>
                  <a:cubicBezTo>
                    <a:pt x="5025998" y="1165027"/>
                    <a:pt x="5031167" y="1158679"/>
                    <a:pt x="5034613" y="1153389"/>
                  </a:cubicBezTo>
                  <a:cubicBezTo>
                    <a:pt x="5046673" y="1153389"/>
                    <a:pt x="5053565" y="1154447"/>
                    <a:pt x="5060456" y="1154447"/>
                  </a:cubicBezTo>
                  <a:cubicBezTo>
                    <a:pt x="5077685" y="1153389"/>
                    <a:pt x="5094914" y="1151273"/>
                    <a:pt x="5112142" y="1149158"/>
                  </a:cubicBezTo>
                  <a:cubicBezTo>
                    <a:pt x="5167274" y="1142810"/>
                    <a:pt x="5224129" y="1136462"/>
                    <a:pt x="5279262" y="1130114"/>
                  </a:cubicBezTo>
                  <a:cubicBezTo>
                    <a:pt x="5325779" y="1124824"/>
                    <a:pt x="5370574" y="1114245"/>
                    <a:pt x="5417092" y="1112129"/>
                  </a:cubicBezTo>
                  <a:cubicBezTo>
                    <a:pt x="5449826" y="1111071"/>
                    <a:pt x="5479115" y="1100491"/>
                    <a:pt x="5510127" y="1099433"/>
                  </a:cubicBezTo>
                  <a:cubicBezTo>
                    <a:pt x="5530802" y="1098375"/>
                    <a:pt x="5551476" y="1093086"/>
                    <a:pt x="5570428" y="1087796"/>
                  </a:cubicBezTo>
                  <a:cubicBezTo>
                    <a:pt x="5580765" y="1085680"/>
                    <a:pt x="5589380" y="1080390"/>
                    <a:pt x="5597994" y="1077216"/>
                  </a:cubicBezTo>
                  <a:cubicBezTo>
                    <a:pt x="5599717" y="1077216"/>
                    <a:pt x="5604885" y="1078274"/>
                    <a:pt x="5606608" y="1077216"/>
                  </a:cubicBezTo>
                  <a:cubicBezTo>
                    <a:pt x="5620391" y="1072984"/>
                    <a:pt x="5632451" y="1068752"/>
                    <a:pt x="5646235" y="1065579"/>
                  </a:cubicBezTo>
                  <a:cubicBezTo>
                    <a:pt x="5656572" y="1062405"/>
                    <a:pt x="5665186" y="1059231"/>
                    <a:pt x="5675523" y="1056057"/>
                  </a:cubicBezTo>
                  <a:cubicBezTo>
                    <a:pt x="5675523" y="1054999"/>
                    <a:pt x="5673801" y="1053941"/>
                    <a:pt x="5673801" y="1052883"/>
                  </a:cubicBezTo>
                  <a:cubicBezTo>
                    <a:pt x="5677246" y="1052883"/>
                    <a:pt x="5682415" y="1053941"/>
                    <a:pt x="5687584" y="1054999"/>
                  </a:cubicBezTo>
                  <a:cubicBezTo>
                    <a:pt x="5685861" y="1048651"/>
                    <a:pt x="5684138" y="1044419"/>
                    <a:pt x="5682415" y="1039129"/>
                  </a:cubicBezTo>
                  <a:cubicBezTo>
                    <a:pt x="5684138" y="1039129"/>
                    <a:pt x="5684138" y="1039129"/>
                    <a:pt x="5685861" y="1038072"/>
                  </a:cubicBezTo>
                  <a:cubicBezTo>
                    <a:pt x="5687584" y="1040188"/>
                    <a:pt x="5689306" y="1042303"/>
                    <a:pt x="5691029" y="1043361"/>
                  </a:cubicBezTo>
                  <a:cubicBezTo>
                    <a:pt x="5704724" y="1032782"/>
                    <a:pt x="5712344" y="1023260"/>
                    <a:pt x="5692752" y="1016912"/>
                  </a:cubicBezTo>
                  <a:cubicBezTo>
                    <a:pt x="5694475" y="1011623"/>
                    <a:pt x="5694475" y="1007391"/>
                    <a:pt x="5694475" y="1004217"/>
                  </a:cubicBezTo>
                  <a:lnTo>
                    <a:pt x="5689306" y="982000"/>
                  </a:lnTo>
                  <a:cubicBezTo>
                    <a:pt x="5687584" y="972478"/>
                    <a:pt x="5691029" y="962956"/>
                    <a:pt x="5672078" y="959782"/>
                  </a:cubicBezTo>
                  <a:cubicBezTo>
                    <a:pt x="5677246" y="954493"/>
                    <a:pt x="5677246" y="930160"/>
                    <a:pt x="5670355" y="929102"/>
                  </a:cubicBezTo>
                  <a:cubicBezTo>
                    <a:pt x="5658295" y="925928"/>
                    <a:pt x="5654849" y="916406"/>
                    <a:pt x="5644512" y="912174"/>
                  </a:cubicBezTo>
                  <a:cubicBezTo>
                    <a:pt x="5642789" y="911116"/>
                    <a:pt x="5641066" y="909000"/>
                    <a:pt x="5641066" y="909000"/>
                  </a:cubicBezTo>
                  <a:cubicBezTo>
                    <a:pt x="5654849" y="899479"/>
                    <a:pt x="5634174" y="903711"/>
                    <a:pt x="5630729" y="899479"/>
                  </a:cubicBezTo>
                  <a:cubicBezTo>
                    <a:pt x="5634174" y="894189"/>
                    <a:pt x="5641066" y="888899"/>
                    <a:pt x="5642789" y="882551"/>
                  </a:cubicBezTo>
                  <a:cubicBezTo>
                    <a:pt x="5644512" y="876204"/>
                    <a:pt x="5642789" y="870914"/>
                    <a:pt x="5627283" y="874088"/>
                  </a:cubicBezTo>
                  <a:cubicBezTo>
                    <a:pt x="5629006" y="864566"/>
                    <a:pt x="5630729" y="856102"/>
                    <a:pt x="5632451" y="846581"/>
                  </a:cubicBezTo>
                  <a:cubicBezTo>
                    <a:pt x="5630729" y="846581"/>
                    <a:pt x="5629006" y="847639"/>
                    <a:pt x="5629006" y="847639"/>
                  </a:cubicBezTo>
                  <a:cubicBezTo>
                    <a:pt x="5623837" y="840233"/>
                    <a:pt x="5620391" y="833885"/>
                    <a:pt x="5615223" y="827537"/>
                  </a:cubicBezTo>
                  <a:cubicBezTo>
                    <a:pt x="5606608" y="827537"/>
                    <a:pt x="5597994" y="826479"/>
                    <a:pt x="5587657" y="825421"/>
                  </a:cubicBezTo>
                  <a:lnTo>
                    <a:pt x="5587657" y="822248"/>
                  </a:lnTo>
                  <a:cubicBezTo>
                    <a:pt x="5592825" y="821190"/>
                    <a:pt x="5597994" y="820132"/>
                    <a:pt x="5603163" y="819074"/>
                  </a:cubicBezTo>
                  <a:cubicBezTo>
                    <a:pt x="5601440" y="818016"/>
                    <a:pt x="5597994" y="818016"/>
                    <a:pt x="5597994" y="818016"/>
                  </a:cubicBezTo>
                  <a:cubicBezTo>
                    <a:pt x="5596271" y="802146"/>
                    <a:pt x="5573874" y="804262"/>
                    <a:pt x="5558368" y="800030"/>
                  </a:cubicBezTo>
                  <a:cubicBezTo>
                    <a:pt x="5551476" y="797915"/>
                    <a:pt x="5542862" y="796856"/>
                    <a:pt x="5537693" y="797915"/>
                  </a:cubicBezTo>
                  <a:cubicBezTo>
                    <a:pt x="5527356" y="801088"/>
                    <a:pt x="5520464" y="800030"/>
                    <a:pt x="5520464" y="793683"/>
                  </a:cubicBezTo>
                  <a:cubicBezTo>
                    <a:pt x="5520464" y="790509"/>
                    <a:pt x="5523910" y="786277"/>
                    <a:pt x="5525633" y="784161"/>
                  </a:cubicBezTo>
                  <a:cubicBezTo>
                    <a:pt x="5513573" y="784161"/>
                    <a:pt x="5494621" y="780987"/>
                    <a:pt x="5484284" y="785219"/>
                  </a:cubicBezTo>
                  <a:cubicBezTo>
                    <a:pt x="5460164" y="794741"/>
                    <a:pt x="5437766" y="786277"/>
                    <a:pt x="5415369" y="789451"/>
                  </a:cubicBezTo>
                  <a:cubicBezTo>
                    <a:pt x="5403309" y="791567"/>
                    <a:pt x="5392971" y="791567"/>
                    <a:pt x="5375743" y="793683"/>
                  </a:cubicBezTo>
                  <a:cubicBezTo>
                    <a:pt x="5367128" y="789451"/>
                    <a:pt x="5358514" y="790509"/>
                    <a:pt x="5356791" y="795798"/>
                  </a:cubicBezTo>
                  <a:cubicBezTo>
                    <a:pt x="5343008" y="795798"/>
                    <a:pt x="5330948" y="795798"/>
                    <a:pt x="5318888" y="796856"/>
                  </a:cubicBezTo>
                  <a:cubicBezTo>
                    <a:pt x="5299936" y="798972"/>
                    <a:pt x="5282707" y="802146"/>
                    <a:pt x="5263756" y="803204"/>
                  </a:cubicBezTo>
                  <a:cubicBezTo>
                    <a:pt x="5251695" y="804262"/>
                    <a:pt x="5237912" y="802146"/>
                    <a:pt x="5224129" y="803204"/>
                  </a:cubicBezTo>
                  <a:cubicBezTo>
                    <a:pt x="5217238" y="804262"/>
                    <a:pt x="5212069" y="810610"/>
                    <a:pt x="5205178" y="813784"/>
                  </a:cubicBezTo>
                  <a:cubicBezTo>
                    <a:pt x="5198286" y="803204"/>
                    <a:pt x="5184503" y="802146"/>
                    <a:pt x="5162106" y="809552"/>
                  </a:cubicBezTo>
                  <a:cubicBezTo>
                    <a:pt x="5170720" y="813784"/>
                    <a:pt x="5181057" y="816958"/>
                    <a:pt x="5189672" y="820132"/>
                  </a:cubicBezTo>
                  <a:cubicBezTo>
                    <a:pt x="5181057" y="822248"/>
                    <a:pt x="5174166" y="825421"/>
                    <a:pt x="5167274" y="826479"/>
                  </a:cubicBezTo>
                  <a:cubicBezTo>
                    <a:pt x="5160383" y="826479"/>
                    <a:pt x="5155214" y="825421"/>
                    <a:pt x="5150046" y="825421"/>
                  </a:cubicBezTo>
                  <a:cubicBezTo>
                    <a:pt x="5144877" y="825421"/>
                    <a:pt x="5139708" y="825421"/>
                    <a:pt x="5134540" y="826479"/>
                  </a:cubicBezTo>
                  <a:cubicBezTo>
                    <a:pt x="5129371" y="827537"/>
                    <a:pt x="5125925" y="828595"/>
                    <a:pt x="5122480" y="830711"/>
                  </a:cubicBezTo>
                  <a:cubicBezTo>
                    <a:pt x="5122480" y="827537"/>
                    <a:pt x="5120757" y="823305"/>
                    <a:pt x="5120757" y="820132"/>
                  </a:cubicBezTo>
                  <a:cubicBezTo>
                    <a:pt x="5120757" y="816958"/>
                    <a:pt x="5124203" y="813784"/>
                    <a:pt x="5125925" y="810610"/>
                  </a:cubicBezTo>
                  <a:cubicBezTo>
                    <a:pt x="5120757" y="810610"/>
                    <a:pt x="5115588" y="810610"/>
                    <a:pt x="5108697" y="811668"/>
                  </a:cubicBezTo>
                  <a:cubicBezTo>
                    <a:pt x="5101805" y="805320"/>
                    <a:pt x="5120757" y="791567"/>
                    <a:pt x="5094914" y="790509"/>
                  </a:cubicBezTo>
                  <a:cubicBezTo>
                    <a:pt x="5096637" y="786277"/>
                    <a:pt x="5098359" y="783103"/>
                    <a:pt x="5100082" y="778871"/>
                  </a:cubicBezTo>
                  <a:cubicBezTo>
                    <a:pt x="5089745" y="778871"/>
                    <a:pt x="5079408" y="777813"/>
                    <a:pt x="5063902" y="776755"/>
                  </a:cubicBezTo>
                  <a:cubicBezTo>
                    <a:pt x="5070793" y="771466"/>
                    <a:pt x="5075962" y="767233"/>
                    <a:pt x="5082853" y="763002"/>
                  </a:cubicBezTo>
                  <a:cubicBezTo>
                    <a:pt x="5077685" y="764060"/>
                    <a:pt x="5072516" y="764060"/>
                    <a:pt x="5062179" y="765118"/>
                  </a:cubicBezTo>
                  <a:cubicBezTo>
                    <a:pt x="5084576" y="752422"/>
                    <a:pt x="5060456" y="751364"/>
                    <a:pt x="5051842" y="743959"/>
                  </a:cubicBezTo>
                  <a:cubicBezTo>
                    <a:pt x="5046673" y="752422"/>
                    <a:pt x="5043227" y="757712"/>
                    <a:pt x="5041504" y="761944"/>
                  </a:cubicBezTo>
                  <a:cubicBezTo>
                    <a:pt x="5032890" y="756654"/>
                    <a:pt x="5022553" y="750306"/>
                    <a:pt x="5012215" y="742900"/>
                  </a:cubicBezTo>
                  <a:cubicBezTo>
                    <a:pt x="5010493" y="742900"/>
                    <a:pt x="5007047" y="745016"/>
                    <a:pt x="5005324" y="743959"/>
                  </a:cubicBezTo>
                  <a:cubicBezTo>
                    <a:pt x="4986372" y="738669"/>
                    <a:pt x="4977758" y="743959"/>
                    <a:pt x="4970866" y="754538"/>
                  </a:cubicBezTo>
                  <a:cubicBezTo>
                    <a:pt x="4969144" y="756654"/>
                    <a:pt x="4960529" y="757712"/>
                    <a:pt x="4958806" y="758770"/>
                  </a:cubicBezTo>
                  <a:cubicBezTo>
                    <a:pt x="4962252" y="752422"/>
                    <a:pt x="4967421" y="746074"/>
                    <a:pt x="4972589" y="738669"/>
                  </a:cubicBezTo>
                  <a:cubicBezTo>
                    <a:pt x="4993264" y="736553"/>
                    <a:pt x="5017384" y="733379"/>
                    <a:pt x="5041504" y="730205"/>
                  </a:cubicBezTo>
                  <a:cubicBezTo>
                    <a:pt x="5063902" y="727031"/>
                    <a:pt x="5086299" y="721741"/>
                    <a:pt x="5110420" y="719625"/>
                  </a:cubicBezTo>
                  <a:cubicBezTo>
                    <a:pt x="5143154" y="716451"/>
                    <a:pt x="5175889" y="714336"/>
                    <a:pt x="5210346" y="711162"/>
                  </a:cubicBezTo>
                  <a:cubicBezTo>
                    <a:pt x="5249973" y="706930"/>
                    <a:pt x="5289599" y="702698"/>
                    <a:pt x="5329225" y="697408"/>
                  </a:cubicBezTo>
                  <a:cubicBezTo>
                    <a:pt x="5361960" y="693176"/>
                    <a:pt x="5392971" y="686829"/>
                    <a:pt x="5425706" y="682597"/>
                  </a:cubicBezTo>
                  <a:cubicBezTo>
                    <a:pt x="5448104" y="679423"/>
                    <a:pt x="5470501" y="678365"/>
                    <a:pt x="5491176" y="673075"/>
                  </a:cubicBezTo>
                  <a:cubicBezTo>
                    <a:pt x="5511850" y="667785"/>
                    <a:pt x="5541139" y="668843"/>
                    <a:pt x="5548030" y="650858"/>
                  </a:cubicBezTo>
                  <a:cubicBezTo>
                    <a:pt x="5560091" y="655090"/>
                    <a:pt x="5568705" y="652974"/>
                    <a:pt x="5570428" y="645568"/>
                  </a:cubicBezTo>
                  <a:cubicBezTo>
                    <a:pt x="5570428" y="643452"/>
                    <a:pt x="5572151" y="641336"/>
                    <a:pt x="5575597" y="641336"/>
                  </a:cubicBezTo>
                  <a:cubicBezTo>
                    <a:pt x="5594548" y="638162"/>
                    <a:pt x="5589380" y="631815"/>
                    <a:pt x="5580765" y="625467"/>
                  </a:cubicBezTo>
                  <a:cubicBezTo>
                    <a:pt x="5570428" y="618061"/>
                    <a:pt x="5570428" y="610655"/>
                    <a:pt x="5572151" y="602192"/>
                  </a:cubicBezTo>
                  <a:cubicBezTo>
                    <a:pt x="5575597" y="590554"/>
                    <a:pt x="5579042" y="577859"/>
                    <a:pt x="5582488" y="566221"/>
                  </a:cubicBezTo>
                  <a:cubicBezTo>
                    <a:pt x="5582488" y="563047"/>
                    <a:pt x="5577319" y="559873"/>
                    <a:pt x="5573874" y="556699"/>
                  </a:cubicBezTo>
                  <a:lnTo>
                    <a:pt x="5568705" y="550352"/>
                  </a:lnTo>
                  <a:lnTo>
                    <a:pt x="5568705" y="532366"/>
                  </a:lnTo>
                  <a:cubicBezTo>
                    <a:pt x="5561813" y="532366"/>
                    <a:pt x="5553199" y="533424"/>
                    <a:pt x="5544585" y="533424"/>
                  </a:cubicBezTo>
                  <a:cubicBezTo>
                    <a:pt x="5544585" y="533424"/>
                    <a:pt x="5544585" y="532366"/>
                    <a:pt x="5542862" y="532366"/>
                  </a:cubicBezTo>
                  <a:cubicBezTo>
                    <a:pt x="5548030" y="531308"/>
                    <a:pt x="5551476" y="530250"/>
                    <a:pt x="5556645" y="528135"/>
                  </a:cubicBezTo>
                  <a:cubicBezTo>
                    <a:pt x="5546308" y="520729"/>
                    <a:pt x="5565259" y="501686"/>
                    <a:pt x="5523910" y="505917"/>
                  </a:cubicBezTo>
                  <a:cubicBezTo>
                    <a:pt x="5535970" y="499569"/>
                    <a:pt x="5542862" y="495338"/>
                    <a:pt x="5548030" y="493222"/>
                  </a:cubicBezTo>
                  <a:cubicBezTo>
                    <a:pt x="5544585" y="487932"/>
                    <a:pt x="5541139" y="484758"/>
                    <a:pt x="5539416" y="481584"/>
                  </a:cubicBezTo>
                  <a:cubicBezTo>
                    <a:pt x="5546308" y="478410"/>
                    <a:pt x="5551476" y="475236"/>
                    <a:pt x="5556645" y="473120"/>
                  </a:cubicBezTo>
                  <a:cubicBezTo>
                    <a:pt x="5549753" y="468889"/>
                    <a:pt x="5542862" y="465715"/>
                    <a:pt x="5539416" y="462541"/>
                  </a:cubicBezTo>
                  <a:cubicBezTo>
                    <a:pt x="5532525" y="466773"/>
                    <a:pt x="5525633" y="471004"/>
                    <a:pt x="5518742" y="471004"/>
                  </a:cubicBezTo>
                  <a:cubicBezTo>
                    <a:pt x="5511850" y="471004"/>
                    <a:pt x="5503236" y="463599"/>
                    <a:pt x="5494621" y="459367"/>
                  </a:cubicBezTo>
                  <a:cubicBezTo>
                    <a:pt x="5494621" y="458309"/>
                    <a:pt x="5499790" y="457251"/>
                    <a:pt x="5501513" y="457251"/>
                  </a:cubicBezTo>
                  <a:cubicBezTo>
                    <a:pt x="5513573" y="465715"/>
                    <a:pt x="5525633" y="466773"/>
                    <a:pt x="5537693" y="457251"/>
                  </a:cubicBezTo>
                  <a:cubicBezTo>
                    <a:pt x="5537693" y="457251"/>
                    <a:pt x="5539416" y="457251"/>
                    <a:pt x="5539416" y="458309"/>
                  </a:cubicBezTo>
                  <a:cubicBezTo>
                    <a:pt x="5539416" y="459367"/>
                    <a:pt x="5539416" y="459367"/>
                    <a:pt x="5541139" y="460425"/>
                  </a:cubicBezTo>
                  <a:cubicBezTo>
                    <a:pt x="5548030" y="456193"/>
                    <a:pt x="5546308" y="453019"/>
                    <a:pt x="5537693" y="449845"/>
                  </a:cubicBezTo>
                  <a:cubicBezTo>
                    <a:pt x="5525633" y="445614"/>
                    <a:pt x="5527356" y="442440"/>
                    <a:pt x="5534247" y="437150"/>
                  </a:cubicBezTo>
                  <a:cubicBezTo>
                    <a:pt x="5530802" y="436092"/>
                    <a:pt x="5525633" y="433976"/>
                    <a:pt x="5525633" y="432918"/>
                  </a:cubicBezTo>
                  <a:cubicBezTo>
                    <a:pt x="5525633" y="427628"/>
                    <a:pt x="5508404" y="424454"/>
                    <a:pt x="5522187" y="418107"/>
                  </a:cubicBezTo>
                  <a:cubicBezTo>
                    <a:pt x="5515296" y="412817"/>
                    <a:pt x="5511850" y="407527"/>
                    <a:pt x="5496344" y="405411"/>
                  </a:cubicBezTo>
                  <a:cubicBezTo>
                    <a:pt x="5482561" y="403295"/>
                    <a:pt x="5479115" y="407527"/>
                    <a:pt x="5470501" y="408585"/>
                  </a:cubicBezTo>
                  <a:cubicBezTo>
                    <a:pt x="5461887" y="409643"/>
                    <a:pt x="5451549" y="406469"/>
                    <a:pt x="5442935" y="405411"/>
                  </a:cubicBezTo>
                  <a:cubicBezTo>
                    <a:pt x="5439489" y="405411"/>
                    <a:pt x="5436043" y="408585"/>
                    <a:pt x="5436043" y="409643"/>
                  </a:cubicBezTo>
                  <a:cubicBezTo>
                    <a:pt x="5423983" y="408585"/>
                    <a:pt x="5411923" y="406469"/>
                    <a:pt x="5401586" y="407527"/>
                  </a:cubicBezTo>
                  <a:cubicBezTo>
                    <a:pt x="5386080" y="408585"/>
                    <a:pt x="5377466" y="405411"/>
                    <a:pt x="5375743" y="396947"/>
                  </a:cubicBezTo>
                  <a:cubicBezTo>
                    <a:pt x="5374020" y="387426"/>
                    <a:pt x="5365405" y="386368"/>
                    <a:pt x="5353345" y="387426"/>
                  </a:cubicBezTo>
                  <a:cubicBezTo>
                    <a:pt x="5343008" y="388484"/>
                    <a:pt x="5334394" y="390600"/>
                    <a:pt x="5324056" y="391657"/>
                  </a:cubicBezTo>
                  <a:cubicBezTo>
                    <a:pt x="5329225" y="394831"/>
                    <a:pt x="5336116" y="398005"/>
                    <a:pt x="5344731" y="402237"/>
                  </a:cubicBezTo>
                  <a:cubicBezTo>
                    <a:pt x="5336116" y="403295"/>
                    <a:pt x="5327502" y="405411"/>
                    <a:pt x="5320611" y="405411"/>
                  </a:cubicBezTo>
                  <a:cubicBezTo>
                    <a:pt x="5306828" y="406469"/>
                    <a:pt x="5294767" y="407527"/>
                    <a:pt x="5280984" y="407527"/>
                  </a:cubicBezTo>
                  <a:cubicBezTo>
                    <a:pt x="5275816" y="407527"/>
                    <a:pt x="5270647" y="405411"/>
                    <a:pt x="5265479" y="402237"/>
                  </a:cubicBezTo>
                  <a:cubicBezTo>
                    <a:pt x="5287876" y="402237"/>
                    <a:pt x="5308550" y="402237"/>
                    <a:pt x="5324056" y="391657"/>
                  </a:cubicBezTo>
                  <a:cubicBezTo>
                    <a:pt x="5318888" y="390600"/>
                    <a:pt x="5311996" y="389542"/>
                    <a:pt x="5306828" y="389542"/>
                  </a:cubicBezTo>
                  <a:cubicBezTo>
                    <a:pt x="5277539" y="390600"/>
                    <a:pt x="5246527" y="391657"/>
                    <a:pt x="5217238" y="392715"/>
                  </a:cubicBezTo>
                  <a:cubicBezTo>
                    <a:pt x="5187949" y="393773"/>
                    <a:pt x="5160383" y="395889"/>
                    <a:pt x="5129371" y="396947"/>
                  </a:cubicBezTo>
                  <a:cubicBezTo>
                    <a:pt x="5120757" y="374730"/>
                    <a:pt x="5112142" y="353571"/>
                    <a:pt x="5105251" y="332412"/>
                  </a:cubicBezTo>
                  <a:cubicBezTo>
                    <a:pt x="5108697" y="331354"/>
                    <a:pt x="5112142" y="330296"/>
                    <a:pt x="5115588" y="330296"/>
                  </a:cubicBezTo>
                  <a:cubicBezTo>
                    <a:pt x="5110420" y="326064"/>
                    <a:pt x="5103528" y="321832"/>
                    <a:pt x="5101805" y="317600"/>
                  </a:cubicBezTo>
                  <a:cubicBezTo>
                    <a:pt x="5100082" y="311252"/>
                    <a:pt x="5101805" y="304905"/>
                    <a:pt x="5101805" y="300673"/>
                  </a:cubicBezTo>
                  <a:cubicBezTo>
                    <a:pt x="5089745" y="298557"/>
                    <a:pt x="5082854" y="297499"/>
                    <a:pt x="5074239" y="296441"/>
                  </a:cubicBezTo>
                  <a:cubicBezTo>
                    <a:pt x="5075962" y="296441"/>
                    <a:pt x="5077685" y="295383"/>
                    <a:pt x="5081131" y="295383"/>
                  </a:cubicBezTo>
                  <a:cubicBezTo>
                    <a:pt x="5079408" y="287977"/>
                    <a:pt x="5075962" y="279514"/>
                    <a:pt x="5074239" y="268934"/>
                  </a:cubicBezTo>
                  <a:lnTo>
                    <a:pt x="5046673" y="268934"/>
                  </a:lnTo>
                  <a:cubicBezTo>
                    <a:pt x="5041504" y="268934"/>
                    <a:pt x="5036336" y="266818"/>
                    <a:pt x="5034613" y="265760"/>
                  </a:cubicBezTo>
                  <a:cubicBezTo>
                    <a:pt x="5027721" y="253065"/>
                    <a:pt x="5012215" y="248833"/>
                    <a:pt x="4991541" y="252007"/>
                  </a:cubicBezTo>
                  <a:cubicBezTo>
                    <a:pt x="4982927" y="253065"/>
                    <a:pt x="4972589" y="253065"/>
                    <a:pt x="4963975" y="253065"/>
                  </a:cubicBezTo>
                  <a:lnTo>
                    <a:pt x="4943300" y="253065"/>
                  </a:lnTo>
                  <a:cubicBezTo>
                    <a:pt x="4936409" y="253065"/>
                    <a:pt x="4929517" y="254123"/>
                    <a:pt x="4922626" y="255180"/>
                  </a:cubicBezTo>
                  <a:cubicBezTo>
                    <a:pt x="4920903" y="258354"/>
                    <a:pt x="4920903" y="261528"/>
                    <a:pt x="4919180" y="265760"/>
                  </a:cubicBezTo>
                  <a:cubicBezTo>
                    <a:pt x="4914011" y="265760"/>
                    <a:pt x="4910566" y="266818"/>
                    <a:pt x="4905397" y="266818"/>
                  </a:cubicBezTo>
                  <a:cubicBezTo>
                    <a:pt x="4872662" y="268934"/>
                    <a:pt x="4838205" y="272108"/>
                    <a:pt x="4803747" y="274224"/>
                  </a:cubicBezTo>
                  <a:cubicBezTo>
                    <a:pt x="4803747" y="274224"/>
                    <a:pt x="4802024" y="272108"/>
                    <a:pt x="4800302" y="268934"/>
                  </a:cubicBezTo>
                  <a:cubicBezTo>
                    <a:pt x="4805470" y="267876"/>
                    <a:pt x="4808916" y="266818"/>
                    <a:pt x="4812362" y="265760"/>
                  </a:cubicBezTo>
                  <a:cubicBezTo>
                    <a:pt x="4798579" y="257296"/>
                    <a:pt x="4779627" y="256238"/>
                    <a:pt x="4767567" y="262586"/>
                  </a:cubicBezTo>
                  <a:cubicBezTo>
                    <a:pt x="4774458" y="265760"/>
                    <a:pt x="4779627" y="267876"/>
                    <a:pt x="4788241" y="271050"/>
                  </a:cubicBezTo>
                  <a:lnTo>
                    <a:pt x="4783073" y="274224"/>
                  </a:lnTo>
                  <a:lnTo>
                    <a:pt x="4769290" y="274224"/>
                  </a:lnTo>
                  <a:lnTo>
                    <a:pt x="4769290" y="275282"/>
                  </a:lnTo>
                  <a:cubicBezTo>
                    <a:pt x="4762398" y="274224"/>
                    <a:pt x="4757230" y="272108"/>
                    <a:pt x="4750338" y="275282"/>
                  </a:cubicBezTo>
                  <a:lnTo>
                    <a:pt x="4743447" y="275282"/>
                  </a:lnTo>
                  <a:lnTo>
                    <a:pt x="4683146" y="273166"/>
                  </a:lnTo>
                  <a:cubicBezTo>
                    <a:pt x="4676254" y="273166"/>
                    <a:pt x="4672809" y="274224"/>
                    <a:pt x="4669363" y="276340"/>
                  </a:cubicBezTo>
                  <a:cubicBezTo>
                    <a:pt x="4660748" y="267876"/>
                    <a:pt x="4653857" y="260470"/>
                    <a:pt x="4645242" y="250949"/>
                  </a:cubicBezTo>
                  <a:cubicBezTo>
                    <a:pt x="4646965" y="250949"/>
                    <a:pt x="4650411" y="249891"/>
                    <a:pt x="4653857" y="249891"/>
                  </a:cubicBezTo>
                  <a:cubicBezTo>
                    <a:pt x="4631459" y="227673"/>
                    <a:pt x="4617677" y="204398"/>
                    <a:pt x="4638351" y="179007"/>
                  </a:cubicBezTo>
                  <a:cubicBezTo>
                    <a:pt x="4636628" y="170544"/>
                    <a:pt x="4633182" y="162080"/>
                    <a:pt x="4631459" y="151500"/>
                  </a:cubicBezTo>
                  <a:lnTo>
                    <a:pt x="4614231" y="151500"/>
                  </a:lnTo>
                  <a:cubicBezTo>
                    <a:pt x="4617677" y="146211"/>
                    <a:pt x="4621122" y="143037"/>
                    <a:pt x="4622845" y="139863"/>
                  </a:cubicBezTo>
                  <a:cubicBezTo>
                    <a:pt x="4622845" y="134573"/>
                    <a:pt x="4603893" y="132457"/>
                    <a:pt x="4617677" y="125051"/>
                  </a:cubicBezTo>
                  <a:lnTo>
                    <a:pt x="4614231" y="120819"/>
                  </a:lnTo>
                  <a:cubicBezTo>
                    <a:pt x="4597002" y="107066"/>
                    <a:pt x="4578050" y="94370"/>
                    <a:pt x="4559099" y="78501"/>
                  </a:cubicBezTo>
                  <a:cubicBezTo>
                    <a:pt x="4572882" y="74269"/>
                    <a:pt x="4584942" y="70037"/>
                    <a:pt x="4600448" y="65805"/>
                  </a:cubicBezTo>
                  <a:cubicBezTo>
                    <a:pt x="4584942" y="64747"/>
                    <a:pt x="4583219" y="59458"/>
                    <a:pt x="4588388" y="52052"/>
                  </a:cubicBezTo>
                  <a:cubicBezTo>
                    <a:pt x="4590110" y="49936"/>
                    <a:pt x="4586665" y="44646"/>
                    <a:pt x="4584942" y="43588"/>
                  </a:cubicBezTo>
                  <a:cubicBezTo>
                    <a:pt x="4565990" y="40414"/>
                    <a:pt x="4548761" y="28777"/>
                    <a:pt x="4526364" y="33009"/>
                  </a:cubicBezTo>
                  <a:cubicBezTo>
                    <a:pt x="4526364" y="30893"/>
                    <a:pt x="4528087" y="27719"/>
                    <a:pt x="4529810" y="26661"/>
                  </a:cubicBezTo>
                  <a:cubicBezTo>
                    <a:pt x="4543593" y="22429"/>
                    <a:pt x="4557376" y="19255"/>
                    <a:pt x="4571159" y="15023"/>
                  </a:cubicBezTo>
                  <a:lnTo>
                    <a:pt x="4550484" y="8676"/>
                  </a:lnTo>
                  <a:cubicBezTo>
                    <a:pt x="4547038" y="11850"/>
                    <a:pt x="4545316" y="15023"/>
                    <a:pt x="4541870" y="18197"/>
                  </a:cubicBezTo>
                  <a:cubicBezTo>
                    <a:pt x="4531533" y="15023"/>
                    <a:pt x="4522918" y="12907"/>
                    <a:pt x="4512581" y="9734"/>
                  </a:cubicBezTo>
                  <a:cubicBezTo>
                    <a:pt x="4517750" y="7618"/>
                    <a:pt x="4521195" y="6560"/>
                    <a:pt x="4524641" y="5502"/>
                  </a:cubicBezTo>
                  <a:cubicBezTo>
                    <a:pt x="4521195" y="4444"/>
                    <a:pt x="4517750" y="2328"/>
                    <a:pt x="4512581" y="1270"/>
                  </a:cubicBezTo>
                  <a:cubicBezTo>
                    <a:pt x="4507412" y="0"/>
                    <a:pt x="4502244" y="1270"/>
                    <a:pt x="4498798" y="0"/>
                  </a:cubicBezTo>
                  <a:cubicBezTo>
                    <a:pt x="4490183" y="5502"/>
                    <a:pt x="4483292" y="11850"/>
                    <a:pt x="4474678" y="15023"/>
                  </a:cubicBezTo>
                  <a:cubicBezTo>
                    <a:pt x="4464340" y="18197"/>
                    <a:pt x="4183511" y="36183"/>
                    <a:pt x="4173174" y="37240"/>
                  </a:cubicBezTo>
                  <a:cubicBezTo>
                    <a:pt x="4159391" y="38299"/>
                    <a:pt x="4143885" y="37240"/>
                    <a:pt x="4130102" y="36183"/>
                  </a:cubicBezTo>
                  <a:lnTo>
                    <a:pt x="4166282" y="26661"/>
                  </a:lnTo>
                  <a:lnTo>
                    <a:pt x="4161114" y="20313"/>
                  </a:lnTo>
                  <a:cubicBezTo>
                    <a:pt x="4143885" y="21371"/>
                    <a:pt x="4130102" y="21371"/>
                    <a:pt x="4116319" y="23487"/>
                  </a:cubicBezTo>
                  <a:cubicBezTo>
                    <a:pt x="4107705" y="24545"/>
                    <a:pt x="4093922" y="23487"/>
                    <a:pt x="4092199" y="31951"/>
                  </a:cubicBezTo>
                  <a:cubicBezTo>
                    <a:pt x="4080139" y="26661"/>
                    <a:pt x="4068078" y="25603"/>
                    <a:pt x="4052573" y="29835"/>
                  </a:cubicBezTo>
                  <a:cubicBezTo>
                    <a:pt x="4043958" y="31951"/>
                    <a:pt x="4033621" y="31951"/>
                    <a:pt x="4025006" y="33009"/>
                  </a:cubicBezTo>
                  <a:cubicBezTo>
                    <a:pt x="4004332" y="34067"/>
                    <a:pt x="3983657" y="35125"/>
                    <a:pt x="3962983" y="37240"/>
                  </a:cubicBezTo>
                  <a:lnTo>
                    <a:pt x="3942308" y="37240"/>
                  </a:lnTo>
                  <a:cubicBezTo>
                    <a:pt x="3940585" y="39356"/>
                    <a:pt x="3940585" y="42530"/>
                    <a:pt x="3940585" y="42530"/>
                  </a:cubicBezTo>
                  <a:cubicBezTo>
                    <a:pt x="3921634" y="42530"/>
                    <a:pt x="3906128" y="41473"/>
                    <a:pt x="3888899" y="41473"/>
                  </a:cubicBezTo>
                  <a:cubicBezTo>
                    <a:pt x="3869947" y="41473"/>
                    <a:pt x="3861333" y="48878"/>
                    <a:pt x="3868225" y="60516"/>
                  </a:cubicBezTo>
                  <a:cubicBezTo>
                    <a:pt x="3863056" y="60516"/>
                    <a:pt x="3856164" y="59458"/>
                    <a:pt x="3852719" y="59458"/>
                  </a:cubicBezTo>
                  <a:cubicBezTo>
                    <a:pt x="3850996" y="55226"/>
                    <a:pt x="3852719" y="49936"/>
                    <a:pt x="3849273" y="48878"/>
                  </a:cubicBezTo>
                  <a:cubicBezTo>
                    <a:pt x="3844104" y="46762"/>
                    <a:pt x="3835490" y="46762"/>
                    <a:pt x="3828599" y="47820"/>
                  </a:cubicBezTo>
                  <a:cubicBezTo>
                    <a:pt x="3819984" y="48878"/>
                    <a:pt x="3809647" y="54168"/>
                    <a:pt x="3806201" y="52052"/>
                  </a:cubicBezTo>
                  <a:cubicBezTo>
                    <a:pt x="3788972" y="43588"/>
                    <a:pt x="3776912" y="50994"/>
                    <a:pt x="3768298" y="55226"/>
                  </a:cubicBezTo>
                  <a:cubicBezTo>
                    <a:pt x="3761406" y="54168"/>
                    <a:pt x="3757960" y="50994"/>
                    <a:pt x="3754515" y="52052"/>
                  </a:cubicBezTo>
                  <a:cubicBezTo>
                    <a:pt x="3745900" y="53110"/>
                    <a:pt x="3735563" y="54168"/>
                    <a:pt x="3726949" y="55226"/>
                  </a:cubicBezTo>
                  <a:cubicBezTo>
                    <a:pt x="3707997" y="58400"/>
                    <a:pt x="3687322" y="60516"/>
                    <a:pt x="3668371" y="60516"/>
                  </a:cubicBezTo>
                  <a:cubicBezTo>
                    <a:pt x="3642528" y="61574"/>
                    <a:pt x="3618407" y="65805"/>
                    <a:pt x="3592564" y="66863"/>
                  </a:cubicBezTo>
                  <a:cubicBezTo>
                    <a:pt x="3580504" y="67922"/>
                    <a:pt x="3568444" y="65805"/>
                    <a:pt x="3556384" y="64747"/>
                  </a:cubicBezTo>
                  <a:cubicBezTo>
                    <a:pt x="3552938" y="64747"/>
                    <a:pt x="3547769" y="64747"/>
                    <a:pt x="3547769" y="65805"/>
                  </a:cubicBezTo>
                  <a:cubicBezTo>
                    <a:pt x="3547769" y="76385"/>
                    <a:pt x="3520203" y="71095"/>
                    <a:pt x="3523649" y="82733"/>
                  </a:cubicBezTo>
                  <a:cubicBezTo>
                    <a:pt x="3520203" y="81675"/>
                    <a:pt x="3516757" y="81675"/>
                    <a:pt x="3515035" y="79559"/>
                  </a:cubicBezTo>
                  <a:cubicBezTo>
                    <a:pt x="3509866" y="76385"/>
                    <a:pt x="3506420" y="73211"/>
                    <a:pt x="3501252" y="70037"/>
                  </a:cubicBezTo>
                  <a:cubicBezTo>
                    <a:pt x="3501252" y="74269"/>
                    <a:pt x="3501252" y="77443"/>
                    <a:pt x="3502975" y="81675"/>
                  </a:cubicBezTo>
                  <a:cubicBezTo>
                    <a:pt x="3485746" y="76385"/>
                    <a:pt x="3468517" y="71095"/>
                    <a:pt x="3456457" y="66863"/>
                  </a:cubicBezTo>
                  <a:cubicBezTo>
                    <a:pt x="3444397" y="72153"/>
                    <a:pt x="3434059" y="74269"/>
                    <a:pt x="3427168" y="79559"/>
                  </a:cubicBezTo>
                  <a:cubicBezTo>
                    <a:pt x="3420277" y="85907"/>
                    <a:pt x="3421999" y="86965"/>
                    <a:pt x="3409939" y="81675"/>
                  </a:cubicBezTo>
                  <a:cubicBezTo>
                    <a:pt x="3411662" y="80617"/>
                    <a:pt x="3415108" y="79559"/>
                    <a:pt x="3418554" y="77443"/>
                  </a:cubicBezTo>
                  <a:cubicBezTo>
                    <a:pt x="3397879" y="80617"/>
                    <a:pt x="3378927" y="86965"/>
                    <a:pt x="3358253" y="85907"/>
                  </a:cubicBezTo>
                  <a:cubicBezTo>
                    <a:pt x="3337578" y="85907"/>
                    <a:pt x="3316904" y="83791"/>
                    <a:pt x="3297952" y="91197"/>
                  </a:cubicBezTo>
                  <a:cubicBezTo>
                    <a:pt x="3296229" y="88023"/>
                    <a:pt x="3296229" y="84849"/>
                    <a:pt x="3292783" y="83791"/>
                  </a:cubicBezTo>
                  <a:cubicBezTo>
                    <a:pt x="3287615" y="81675"/>
                    <a:pt x="3279000" y="80617"/>
                    <a:pt x="3277278" y="81675"/>
                  </a:cubicBezTo>
                  <a:cubicBezTo>
                    <a:pt x="3266940" y="91197"/>
                    <a:pt x="3249711" y="90139"/>
                    <a:pt x="3239374" y="84849"/>
                  </a:cubicBezTo>
                  <a:cubicBezTo>
                    <a:pt x="3225591" y="78501"/>
                    <a:pt x="3216977" y="83791"/>
                    <a:pt x="3204917" y="84849"/>
                  </a:cubicBezTo>
                  <a:cubicBezTo>
                    <a:pt x="3215254" y="88023"/>
                    <a:pt x="3223868" y="91197"/>
                    <a:pt x="3232483" y="93312"/>
                  </a:cubicBezTo>
                  <a:cubicBezTo>
                    <a:pt x="3230760" y="94370"/>
                    <a:pt x="3230760" y="95428"/>
                    <a:pt x="3229037" y="96486"/>
                  </a:cubicBezTo>
                  <a:cubicBezTo>
                    <a:pt x="3223868" y="95428"/>
                    <a:pt x="3216977" y="94370"/>
                    <a:pt x="3211808" y="92255"/>
                  </a:cubicBezTo>
                  <a:cubicBezTo>
                    <a:pt x="3210085" y="96486"/>
                    <a:pt x="3206639" y="99660"/>
                    <a:pt x="3204917" y="102834"/>
                  </a:cubicBezTo>
                  <a:cubicBezTo>
                    <a:pt x="3187688" y="97544"/>
                    <a:pt x="3172182" y="93312"/>
                    <a:pt x="3153230" y="100718"/>
                  </a:cubicBezTo>
                  <a:cubicBezTo>
                    <a:pt x="3149785" y="101776"/>
                    <a:pt x="3136002" y="108124"/>
                    <a:pt x="3139447" y="97544"/>
                  </a:cubicBezTo>
                  <a:cubicBezTo>
                    <a:pt x="3148062" y="94370"/>
                    <a:pt x="3156676" y="91197"/>
                    <a:pt x="3165291" y="89081"/>
                  </a:cubicBezTo>
                  <a:cubicBezTo>
                    <a:pt x="3165291" y="88023"/>
                    <a:pt x="3163568" y="88023"/>
                    <a:pt x="3163568" y="86965"/>
                  </a:cubicBezTo>
                  <a:cubicBezTo>
                    <a:pt x="3153230" y="88023"/>
                    <a:pt x="3141170" y="89081"/>
                    <a:pt x="3129110" y="90139"/>
                  </a:cubicBezTo>
                  <a:cubicBezTo>
                    <a:pt x="3132556" y="93312"/>
                    <a:pt x="3134279" y="95428"/>
                    <a:pt x="3136002" y="97544"/>
                  </a:cubicBezTo>
                  <a:cubicBezTo>
                    <a:pt x="3123941" y="96486"/>
                    <a:pt x="3110158" y="95428"/>
                    <a:pt x="3098098" y="96486"/>
                  </a:cubicBezTo>
                  <a:cubicBezTo>
                    <a:pt x="3072255" y="97544"/>
                    <a:pt x="3053303" y="113414"/>
                    <a:pt x="3022292" y="107066"/>
                  </a:cubicBezTo>
                  <a:cubicBezTo>
                    <a:pt x="3011954" y="104950"/>
                    <a:pt x="2987834" y="107066"/>
                    <a:pt x="2986111" y="120819"/>
                  </a:cubicBezTo>
                  <a:cubicBezTo>
                    <a:pt x="2986111" y="117646"/>
                    <a:pt x="2986111" y="113414"/>
                    <a:pt x="2984388" y="111298"/>
                  </a:cubicBezTo>
                  <a:cubicBezTo>
                    <a:pt x="2967160" y="114472"/>
                    <a:pt x="2951654" y="117646"/>
                    <a:pt x="2934425" y="120819"/>
                  </a:cubicBezTo>
                  <a:cubicBezTo>
                    <a:pt x="2934425" y="119762"/>
                    <a:pt x="2937871" y="116588"/>
                    <a:pt x="2936148" y="114472"/>
                  </a:cubicBezTo>
                  <a:cubicBezTo>
                    <a:pt x="2936148" y="111298"/>
                    <a:pt x="2932702" y="108124"/>
                    <a:pt x="2929256" y="106008"/>
                  </a:cubicBezTo>
                  <a:cubicBezTo>
                    <a:pt x="2927533" y="104950"/>
                    <a:pt x="2918919" y="106008"/>
                    <a:pt x="2918919" y="107066"/>
                  </a:cubicBezTo>
                  <a:cubicBezTo>
                    <a:pt x="2915473" y="116588"/>
                    <a:pt x="2903413" y="115530"/>
                    <a:pt x="2891353" y="115530"/>
                  </a:cubicBezTo>
                  <a:cubicBezTo>
                    <a:pt x="2881016" y="115530"/>
                    <a:pt x="2868956" y="116588"/>
                    <a:pt x="2856895" y="117646"/>
                  </a:cubicBezTo>
                  <a:cubicBezTo>
                    <a:pt x="2851727" y="122935"/>
                    <a:pt x="2848281" y="131399"/>
                    <a:pt x="2831052" y="120819"/>
                  </a:cubicBezTo>
                  <a:cubicBezTo>
                    <a:pt x="2824161" y="116588"/>
                    <a:pt x="2806932" y="117646"/>
                    <a:pt x="2805209" y="126109"/>
                  </a:cubicBezTo>
                  <a:lnTo>
                    <a:pt x="2732848" y="126109"/>
                  </a:lnTo>
                  <a:lnTo>
                    <a:pt x="2732848" y="123993"/>
                  </a:lnTo>
                  <a:cubicBezTo>
                    <a:pt x="2724234" y="125051"/>
                    <a:pt x="2715619" y="127167"/>
                    <a:pt x="2708728" y="128225"/>
                  </a:cubicBezTo>
                  <a:cubicBezTo>
                    <a:pt x="2703559" y="122935"/>
                    <a:pt x="2698391" y="117646"/>
                    <a:pt x="2691499" y="111298"/>
                  </a:cubicBezTo>
                  <a:cubicBezTo>
                    <a:pt x="2679439" y="131399"/>
                    <a:pt x="2665656" y="135631"/>
                    <a:pt x="2641536" y="128225"/>
                  </a:cubicBezTo>
                  <a:cubicBezTo>
                    <a:pt x="2638090" y="127167"/>
                    <a:pt x="2638090" y="121877"/>
                    <a:pt x="2636367" y="117646"/>
                  </a:cubicBezTo>
                  <a:cubicBezTo>
                    <a:pt x="2634644" y="118704"/>
                    <a:pt x="2624307" y="120819"/>
                    <a:pt x="2624307" y="121877"/>
                  </a:cubicBezTo>
                  <a:cubicBezTo>
                    <a:pt x="2626030" y="130341"/>
                    <a:pt x="2607078" y="123993"/>
                    <a:pt x="2608801" y="130341"/>
                  </a:cubicBezTo>
                  <a:cubicBezTo>
                    <a:pt x="2593295" y="126109"/>
                    <a:pt x="2589849" y="132457"/>
                    <a:pt x="2586403" y="136689"/>
                  </a:cubicBezTo>
                  <a:cubicBezTo>
                    <a:pt x="2593295" y="139863"/>
                    <a:pt x="2596741" y="141979"/>
                    <a:pt x="2601909" y="145152"/>
                  </a:cubicBezTo>
                  <a:cubicBezTo>
                    <a:pt x="2600186" y="146211"/>
                    <a:pt x="2600186" y="147269"/>
                    <a:pt x="2598464" y="148327"/>
                  </a:cubicBezTo>
                  <a:cubicBezTo>
                    <a:pt x="2584681" y="143037"/>
                    <a:pt x="2570898" y="137747"/>
                    <a:pt x="2562283" y="134573"/>
                  </a:cubicBezTo>
                  <a:cubicBezTo>
                    <a:pt x="2548500" y="135631"/>
                    <a:pt x="2536440" y="135631"/>
                    <a:pt x="2524380" y="136689"/>
                  </a:cubicBezTo>
                  <a:cubicBezTo>
                    <a:pt x="2512320" y="137747"/>
                    <a:pt x="2500260" y="140921"/>
                    <a:pt x="2486477" y="143037"/>
                  </a:cubicBezTo>
                  <a:cubicBezTo>
                    <a:pt x="2484754" y="140921"/>
                    <a:pt x="2483031" y="139863"/>
                    <a:pt x="2481308" y="137747"/>
                  </a:cubicBezTo>
                  <a:cubicBezTo>
                    <a:pt x="2476139" y="141979"/>
                    <a:pt x="2472694" y="146211"/>
                    <a:pt x="2465802" y="153616"/>
                  </a:cubicBezTo>
                  <a:lnTo>
                    <a:pt x="2465802" y="136689"/>
                  </a:lnTo>
                  <a:cubicBezTo>
                    <a:pt x="2450296" y="143037"/>
                    <a:pt x="2438236" y="148327"/>
                    <a:pt x="2427899" y="153616"/>
                  </a:cubicBezTo>
                  <a:cubicBezTo>
                    <a:pt x="2421007" y="146211"/>
                    <a:pt x="2415839" y="138805"/>
                    <a:pt x="2410670" y="132457"/>
                  </a:cubicBezTo>
                  <a:cubicBezTo>
                    <a:pt x="2408947" y="132457"/>
                    <a:pt x="2408947" y="133515"/>
                    <a:pt x="2407224" y="133515"/>
                  </a:cubicBezTo>
                  <a:cubicBezTo>
                    <a:pt x="2408947" y="137747"/>
                    <a:pt x="2410670" y="141979"/>
                    <a:pt x="2414116" y="147269"/>
                  </a:cubicBezTo>
                  <a:lnTo>
                    <a:pt x="2326249" y="147269"/>
                  </a:lnTo>
                  <a:cubicBezTo>
                    <a:pt x="2317635" y="156790"/>
                    <a:pt x="2298683" y="157848"/>
                    <a:pt x="2283177" y="148327"/>
                  </a:cubicBezTo>
                  <a:cubicBezTo>
                    <a:pt x="2260779" y="134573"/>
                    <a:pt x="2257334" y="134573"/>
                    <a:pt x="2243551" y="154674"/>
                  </a:cubicBezTo>
                  <a:cubicBezTo>
                    <a:pt x="2236659" y="152558"/>
                    <a:pt x="2229768" y="150442"/>
                    <a:pt x="2221153" y="147269"/>
                  </a:cubicBezTo>
                  <a:cubicBezTo>
                    <a:pt x="2210816" y="161022"/>
                    <a:pt x="2193587" y="161022"/>
                    <a:pt x="2172913" y="156790"/>
                  </a:cubicBezTo>
                  <a:cubicBezTo>
                    <a:pt x="2162576" y="154674"/>
                    <a:pt x="2150515" y="158906"/>
                    <a:pt x="2138455" y="161022"/>
                  </a:cubicBezTo>
                  <a:lnTo>
                    <a:pt x="2129841" y="155732"/>
                  </a:lnTo>
                  <a:cubicBezTo>
                    <a:pt x="2119504" y="157848"/>
                    <a:pt x="2110889" y="158906"/>
                    <a:pt x="2102275" y="161022"/>
                  </a:cubicBezTo>
                  <a:cubicBezTo>
                    <a:pt x="2100552" y="157848"/>
                    <a:pt x="2100552" y="155732"/>
                    <a:pt x="2098829" y="150442"/>
                  </a:cubicBezTo>
                  <a:cubicBezTo>
                    <a:pt x="2091937" y="154674"/>
                    <a:pt x="2086769" y="158906"/>
                    <a:pt x="2078155" y="164196"/>
                  </a:cubicBezTo>
                  <a:cubicBezTo>
                    <a:pt x="2071263" y="158906"/>
                    <a:pt x="2066094" y="153616"/>
                    <a:pt x="2059203" y="148327"/>
                  </a:cubicBezTo>
                  <a:cubicBezTo>
                    <a:pt x="2047143" y="148327"/>
                    <a:pt x="2028191" y="141979"/>
                    <a:pt x="2024745" y="158906"/>
                  </a:cubicBezTo>
                  <a:cubicBezTo>
                    <a:pt x="2024745" y="161022"/>
                    <a:pt x="2014408" y="164196"/>
                    <a:pt x="2009239" y="165254"/>
                  </a:cubicBezTo>
                  <a:cubicBezTo>
                    <a:pt x="1998902" y="166312"/>
                    <a:pt x="1988565" y="167370"/>
                    <a:pt x="1978227" y="167370"/>
                  </a:cubicBezTo>
                  <a:cubicBezTo>
                    <a:pt x="1981674" y="171601"/>
                    <a:pt x="1985119" y="174775"/>
                    <a:pt x="1990288" y="180065"/>
                  </a:cubicBezTo>
                  <a:cubicBezTo>
                    <a:pt x="1976505" y="177949"/>
                    <a:pt x="1966168" y="177949"/>
                    <a:pt x="1957553" y="175834"/>
                  </a:cubicBezTo>
                  <a:cubicBezTo>
                    <a:pt x="1938601" y="170544"/>
                    <a:pt x="1923095" y="170544"/>
                    <a:pt x="1904144" y="179007"/>
                  </a:cubicBezTo>
                  <a:cubicBezTo>
                    <a:pt x="1907590" y="180065"/>
                    <a:pt x="1911035" y="182181"/>
                    <a:pt x="1914481" y="183239"/>
                  </a:cubicBezTo>
                  <a:cubicBezTo>
                    <a:pt x="1912758" y="186413"/>
                    <a:pt x="1909313" y="189587"/>
                    <a:pt x="1907590" y="192761"/>
                  </a:cubicBezTo>
                  <a:cubicBezTo>
                    <a:pt x="1900698" y="205456"/>
                    <a:pt x="1883469" y="196993"/>
                    <a:pt x="1871409" y="200167"/>
                  </a:cubicBezTo>
                  <a:cubicBezTo>
                    <a:pt x="1871409" y="200167"/>
                    <a:pt x="1864518" y="195935"/>
                    <a:pt x="1862795" y="192761"/>
                  </a:cubicBezTo>
                  <a:cubicBezTo>
                    <a:pt x="1857626" y="186413"/>
                    <a:pt x="1854180" y="179007"/>
                    <a:pt x="1849012" y="171601"/>
                  </a:cubicBezTo>
                  <a:cubicBezTo>
                    <a:pt x="1818000" y="183239"/>
                    <a:pt x="1790434" y="179007"/>
                    <a:pt x="1762868" y="176891"/>
                  </a:cubicBezTo>
                  <a:cubicBezTo>
                    <a:pt x="1769759" y="179007"/>
                    <a:pt x="1774928" y="181123"/>
                    <a:pt x="1780096" y="183239"/>
                  </a:cubicBezTo>
                  <a:cubicBezTo>
                    <a:pt x="1780096" y="184297"/>
                    <a:pt x="1778374" y="185355"/>
                    <a:pt x="1778374" y="186413"/>
                  </a:cubicBezTo>
                  <a:cubicBezTo>
                    <a:pt x="1771482" y="185355"/>
                    <a:pt x="1762868" y="183239"/>
                    <a:pt x="1755977" y="182181"/>
                  </a:cubicBezTo>
                  <a:cubicBezTo>
                    <a:pt x="1755977" y="183239"/>
                    <a:pt x="1755977" y="184297"/>
                    <a:pt x="1757699" y="185355"/>
                  </a:cubicBezTo>
                  <a:cubicBezTo>
                    <a:pt x="1752531" y="186413"/>
                    <a:pt x="1743916" y="188529"/>
                    <a:pt x="1742193" y="187471"/>
                  </a:cubicBezTo>
                  <a:cubicBezTo>
                    <a:pt x="1731856" y="174775"/>
                    <a:pt x="1714628" y="184297"/>
                    <a:pt x="1699122" y="181123"/>
                  </a:cubicBezTo>
                  <a:cubicBezTo>
                    <a:pt x="1702567" y="189587"/>
                    <a:pt x="1704290" y="195935"/>
                    <a:pt x="1706013" y="200167"/>
                  </a:cubicBezTo>
                  <a:cubicBezTo>
                    <a:pt x="1699122" y="204398"/>
                    <a:pt x="1692230" y="207572"/>
                    <a:pt x="1681893" y="211804"/>
                  </a:cubicBezTo>
                  <a:cubicBezTo>
                    <a:pt x="1681893" y="206514"/>
                    <a:pt x="1683615" y="201224"/>
                    <a:pt x="1683615" y="195935"/>
                  </a:cubicBezTo>
                  <a:cubicBezTo>
                    <a:pt x="1683615" y="190645"/>
                    <a:pt x="1681893" y="185355"/>
                    <a:pt x="1678447" y="182181"/>
                  </a:cubicBezTo>
                  <a:cubicBezTo>
                    <a:pt x="1676724" y="180065"/>
                    <a:pt x="1666387" y="182181"/>
                    <a:pt x="1659495" y="183239"/>
                  </a:cubicBezTo>
                  <a:cubicBezTo>
                    <a:pt x="1647435" y="186413"/>
                    <a:pt x="1635375" y="190645"/>
                    <a:pt x="1623315" y="182181"/>
                  </a:cubicBezTo>
                  <a:cubicBezTo>
                    <a:pt x="1621592" y="181123"/>
                    <a:pt x="1614700" y="182181"/>
                    <a:pt x="1611255" y="184297"/>
                  </a:cubicBezTo>
                  <a:cubicBezTo>
                    <a:pt x="1602640" y="189587"/>
                    <a:pt x="1595749" y="196993"/>
                    <a:pt x="1585412" y="185355"/>
                  </a:cubicBezTo>
                  <a:cubicBezTo>
                    <a:pt x="1583689" y="184297"/>
                    <a:pt x="1573351" y="184297"/>
                    <a:pt x="1568183" y="185355"/>
                  </a:cubicBezTo>
                  <a:cubicBezTo>
                    <a:pt x="1556122" y="188529"/>
                    <a:pt x="1545786" y="191703"/>
                    <a:pt x="1533725" y="195935"/>
                  </a:cubicBezTo>
                  <a:cubicBezTo>
                    <a:pt x="1535448" y="192761"/>
                    <a:pt x="1537171" y="190645"/>
                    <a:pt x="1537171" y="188529"/>
                  </a:cubicBezTo>
                  <a:cubicBezTo>
                    <a:pt x="1523388" y="184297"/>
                    <a:pt x="1511328" y="182181"/>
                    <a:pt x="1500991" y="191703"/>
                  </a:cubicBezTo>
                  <a:cubicBezTo>
                    <a:pt x="1497545" y="194877"/>
                    <a:pt x="1485485" y="194877"/>
                    <a:pt x="1476870" y="195935"/>
                  </a:cubicBezTo>
                  <a:cubicBezTo>
                    <a:pt x="1482039" y="199108"/>
                    <a:pt x="1488930" y="201224"/>
                    <a:pt x="1495822" y="204398"/>
                  </a:cubicBezTo>
                  <a:cubicBezTo>
                    <a:pt x="1466533" y="214978"/>
                    <a:pt x="1463087" y="213920"/>
                    <a:pt x="1463087" y="199108"/>
                  </a:cubicBezTo>
                  <a:cubicBezTo>
                    <a:pt x="1459642" y="203340"/>
                    <a:pt x="1457918" y="206514"/>
                    <a:pt x="1452750" y="212862"/>
                  </a:cubicBezTo>
                  <a:cubicBezTo>
                    <a:pt x="1426907" y="211804"/>
                    <a:pt x="1401063" y="209688"/>
                    <a:pt x="1373498" y="208630"/>
                  </a:cubicBezTo>
                  <a:lnTo>
                    <a:pt x="1373498" y="203340"/>
                  </a:lnTo>
                  <a:lnTo>
                    <a:pt x="1383835" y="203340"/>
                  </a:lnTo>
                  <a:cubicBezTo>
                    <a:pt x="1404509" y="202283"/>
                    <a:pt x="1425184" y="202283"/>
                    <a:pt x="1445858" y="201224"/>
                  </a:cubicBezTo>
                  <a:cubicBezTo>
                    <a:pt x="1438967" y="199108"/>
                    <a:pt x="1430353" y="195935"/>
                    <a:pt x="1423461" y="193819"/>
                  </a:cubicBezTo>
                  <a:cubicBezTo>
                    <a:pt x="1420015" y="199108"/>
                    <a:pt x="1418292" y="198051"/>
                    <a:pt x="1409678" y="195935"/>
                  </a:cubicBezTo>
                  <a:cubicBezTo>
                    <a:pt x="1397618" y="193819"/>
                    <a:pt x="1383835" y="193819"/>
                    <a:pt x="1370052" y="192761"/>
                  </a:cubicBezTo>
                  <a:cubicBezTo>
                    <a:pt x="1363160" y="192761"/>
                    <a:pt x="1356269" y="191703"/>
                    <a:pt x="1347655" y="190645"/>
                  </a:cubicBezTo>
                  <a:cubicBezTo>
                    <a:pt x="1345931" y="193819"/>
                    <a:pt x="1342486" y="198051"/>
                    <a:pt x="1339040" y="203340"/>
                  </a:cubicBezTo>
                  <a:cubicBezTo>
                    <a:pt x="1320088" y="184297"/>
                    <a:pt x="1306305" y="185355"/>
                    <a:pt x="1283908" y="204398"/>
                  </a:cubicBezTo>
                  <a:cubicBezTo>
                    <a:pt x="1283908" y="201224"/>
                    <a:pt x="1282185" y="199108"/>
                    <a:pt x="1282185" y="196993"/>
                  </a:cubicBezTo>
                  <a:cubicBezTo>
                    <a:pt x="1275294" y="196993"/>
                    <a:pt x="1270125" y="196993"/>
                    <a:pt x="1263233" y="198051"/>
                  </a:cubicBezTo>
                  <a:cubicBezTo>
                    <a:pt x="1264956" y="195935"/>
                    <a:pt x="1266679" y="193819"/>
                    <a:pt x="1268402" y="192761"/>
                  </a:cubicBezTo>
                  <a:lnTo>
                    <a:pt x="1264956" y="190645"/>
                  </a:lnTo>
                  <a:cubicBezTo>
                    <a:pt x="1259788" y="193819"/>
                    <a:pt x="1254619" y="196993"/>
                    <a:pt x="1246005" y="201224"/>
                  </a:cubicBezTo>
                  <a:cubicBezTo>
                    <a:pt x="1239113" y="199108"/>
                    <a:pt x="1230499" y="196993"/>
                    <a:pt x="1223607" y="194877"/>
                  </a:cubicBezTo>
                  <a:cubicBezTo>
                    <a:pt x="1216716" y="198051"/>
                    <a:pt x="1208101" y="201224"/>
                    <a:pt x="1199487" y="204398"/>
                  </a:cubicBezTo>
                  <a:cubicBezTo>
                    <a:pt x="1187427" y="189587"/>
                    <a:pt x="1171921" y="187471"/>
                    <a:pt x="1158137" y="198051"/>
                  </a:cubicBezTo>
                  <a:cubicBezTo>
                    <a:pt x="1137464" y="196993"/>
                    <a:pt x="1120235" y="195935"/>
                    <a:pt x="1108174" y="195935"/>
                  </a:cubicBezTo>
                  <a:cubicBezTo>
                    <a:pt x="1106451" y="203340"/>
                    <a:pt x="1104729" y="208630"/>
                    <a:pt x="1103006" y="213920"/>
                  </a:cubicBezTo>
                  <a:cubicBezTo>
                    <a:pt x="1096115" y="212862"/>
                    <a:pt x="1090945" y="211804"/>
                    <a:pt x="1084054" y="210746"/>
                  </a:cubicBezTo>
                  <a:cubicBezTo>
                    <a:pt x="1080608" y="209688"/>
                    <a:pt x="1077163" y="207572"/>
                    <a:pt x="1073717" y="206514"/>
                  </a:cubicBezTo>
                  <a:cubicBezTo>
                    <a:pt x="1078886" y="205456"/>
                    <a:pt x="1084054" y="205456"/>
                    <a:pt x="1089222" y="204398"/>
                  </a:cubicBezTo>
                  <a:cubicBezTo>
                    <a:pt x="1073717" y="195935"/>
                    <a:pt x="1061657" y="198051"/>
                    <a:pt x="1049596" y="204398"/>
                  </a:cubicBezTo>
                  <a:cubicBezTo>
                    <a:pt x="1054765" y="195935"/>
                    <a:pt x="1039259" y="196993"/>
                    <a:pt x="1037536" y="196993"/>
                  </a:cubicBezTo>
                  <a:cubicBezTo>
                    <a:pt x="1015139" y="202283"/>
                    <a:pt x="994464" y="205456"/>
                    <a:pt x="970344" y="196993"/>
                  </a:cubicBezTo>
                  <a:cubicBezTo>
                    <a:pt x="966899" y="207572"/>
                    <a:pt x="963452" y="216036"/>
                    <a:pt x="961730" y="224500"/>
                  </a:cubicBezTo>
                  <a:cubicBezTo>
                    <a:pt x="953115" y="223442"/>
                    <a:pt x="946224" y="223442"/>
                    <a:pt x="937609" y="222384"/>
                  </a:cubicBezTo>
                  <a:cubicBezTo>
                    <a:pt x="930718" y="222384"/>
                    <a:pt x="923827" y="221326"/>
                    <a:pt x="916935" y="221326"/>
                  </a:cubicBezTo>
                  <a:lnTo>
                    <a:pt x="916935" y="218152"/>
                  </a:lnTo>
                  <a:cubicBezTo>
                    <a:pt x="923827" y="217094"/>
                    <a:pt x="928995" y="216036"/>
                    <a:pt x="935886" y="214978"/>
                  </a:cubicBezTo>
                  <a:lnTo>
                    <a:pt x="935886" y="211804"/>
                  </a:lnTo>
                  <a:cubicBezTo>
                    <a:pt x="911766" y="208630"/>
                    <a:pt x="889369" y="205456"/>
                    <a:pt x="865248" y="203340"/>
                  </a:cubicBezTo>
                  <a:cubicBezTo>
                    <a:pt x="860080" y="202283"/>
                    <a:pt x="853189" y="205456"/>
                    <a:pt x="844574" y="208630"/>
                  </a:cubicBezTo>
                  <a:cubicBezTo>
                    <a:pt x="841128" y="207572"/>
                    <a:pt x="832514" y="205456"/>
                    <a:pt x="822177" y="204398"/>
                  </a:cubicBezTo>
                  <a:cubicBezTo>
                    <a:pt x="796333" y="202283"/>
                    <a:pt x="768767" y="200167"/>
                    <a:pt x="748093" y="213920"/>
                  </a:cubicBezTo>
                  <a:cubicBezTo>
                    <a:pt x="746370" y="202283"/>
                    <a:pt x="729141" y="209688"/>
                    <a:pt x="720527" y="205456"/>
                  </a:cubicBezTo>
                  <a:cubicBezTo>
                    <a:pt x="720527" y="205456"/>
                    <a:pt x="711912" y="209688"/>
                    <a:pt x="708467" y="211804"/>
                  </a:cubicBezTo>
                  <a:cubicBezTo>
                    <a:pt x="708467" y="211804"/>
                    <a:pt x="710189" y="212862"/>
                    <a:pt x="710189" y="213920"/>
                  </a:cubicBezTo>
                  <a:cubicBezTo>
                    <a:pt x="706744" y="212862"/>
                    <a:pt x="705021" y="209688"/>
                    <a:pt x="701575" y="210746"/>
                  </a:cubicBezTo>
                  <a:cubicBezTo>
                    <a:pt x="686069" y="210746"/>
                    <a:pt x="672287" y="211804"/>
                    <a:pt x="661949" y="211804"/>
                  </a:cubicBezTo>
                  <a:cubicBezTo>
                    <a:pt x="653335" y="208630"/>
                    <a:pt x="648166" y="205456"/>
                    <a:pt x="644720" y="206514"/>
                  </a:cubicBezTo>
                  <a:cubicBezTo>
                    <a:pt x="624045" y="207572"/>
                    <a:pt x="605094" y="210746"/>
                    <a:pt x="586143" y="210746"/>
                  </a:cubicBezTo>
                  <a:cubicBezTo>
                    <a:pt x="567191" y="204398"/>
                    <a:pt x="570637" y="216036"/>
                    <a:pt x="574082" y="222384"/>
                  </a:cubicBezTo>
                  <a:cubicBezTo>
                    <a:pt x="567191" y="226616"/>
                    <a:pt x="560299" y="229789"/>
                    <a:pt x="558576" y="230847"/>
                  </a:cubicBezTo>
                  <a:cubicBezTo>
                    <a:pt x="548239" y="230847"/>
                    <a:pt x="541348" y="229789"/>
                    <a:pt x="536179" y="230847"/>
                  </a:cubicBezTo>
                  <a:cubicBezTo>
                    <a:pt x="529287" y="234021"/>
                    <a:pt x="524119" y="239311"/>
                    <a:pt x="515504" y="245659"/>
                  </a:cubicBezTo>
                  <a:cubicBezTo>
                    <a:pt x="505167" y="246717"/>
                    <a:pt x="487938" y="248833"/>
                    <a:pt x="468987" y="250949"/>
                  </a:cubicBezTo>
                  <a:cubicBezTo>
                    <a:pt x="468987" y="250949"/>
                    <a:pt x="468987" y="253065"/>
                    <a:pt x="467264" y="255180"/>
                  </a:cubicBezTo>
                  <a:cubicBezTo>
                    <a:pt x="460372" y="261528"/>
                    <a:pt x="443143" y="263644"/>
                    <a:pt x="453481" y="275282"/>
                  </a:cubicBezTo>
                  <a:cubicBezTo>
                    <a:pt x="455204" y="277398"/>
                    <a:pt x="455204" y="283745"/>
                    <a:pt x="451758" y="285861"/>
                  </a:cubicBezTo>
                  <a:cubicBezTo>
                    <a:pt x="439698" y="295383"/>
                    <a:pt x="439698" y="296441"/>
                    <a:pt x="460372" y="300673"/>
                  </a:cubicBezTo>
                  <a:cubicBezTo>
                    <a:pt x="458650" y="308079"/>
                    <a:pt x="470709" y="317600"/>
                    <a:pt x="453481" y="318658"/>
                  </a:cubicBezTo>
                  <a:cubicBezTo>
                    <a:pt x="448312" y="325006"/>
                    <a:pt x="446589" y="328180"/>
                    <a:pt x="443143" y="331354"/>
                  </a:cubicBezTo>
                  <a:cubicBezTo>
                    <a:pt x="441421" y="333470"/>
                    <a:pt x="436252" y="335585"/>
                    <a:pt x="436252" y="337702"/>
                  </a:cubicBezTo>
                  <a:cubicBezTo>
                    <a:pt x="436252" y="341933"/>
                    <a:pt x="439698" y="347223"/>
                    <a:pt x="437975" y="350397"/>
                  </a:cubicBezTo>
                  <a:cubicBezTo>
                    <a:pt x="432807" y="362035"/>
                    <a:pt x="431083" y="372614"/>
                    <a:pt x="462095" y="376846"/>
                  </a:cubicBezTo>
                  <a:cubicBezTo>
                    <a:pt x="450035" y="380020"/>
                    <a:pt x="444866" y="382136"/>
                    <a:pt x="436252" y="384252"/>
                  </a:cubicBezTo>
                  <a:cubicBezTo>
                    <a:pt x="450035" y="388484"/>
                    <a:pt x="462095" y="391657"/>
                    <a:pt x="477601" y="395889"/>
                  </a:cubicBezTo>
                  <a:lnTo>
                    <a:pt x="462095" y="395889"/>
                  </a:lnTo>
                  <a:lnTo>
                    <a:pt x="462095" y="399063"/>
                  </a:lnTo>
                  <a:cubicBezTo>
                    <a:pt x="470709" y="399063"/>
                    <a:pt x="477601" y="400121"/>
                    <a:pt x="486215" y="400121"/>
                  </a:cubicBezTo>
                  <a:cubicBezTo>
                    <a:pt x="486215" y="399063"/>
                    <a:pt x="486215" y="398005"/>
                    <a:pt x="487938" y="396947"/>
                  </a:cubicBezTo>
                  <a:cubicBezTo>
                    <a:pt x="489661" y="399063"/>
                    <a:pt x="491384" y="401179"/>
                    <a:pt x="493107" y="404353"/>
                  </a:cubicBezTo>
                  <a:cubicBezTo>
                    <a:pt x="448312" y="410701"/>
                    <a:pt x="148532" y="430802"/>
                    <a:pt x="176097" y="433976"/>
                  </a:cubicBezTo>
                  <a:cubicBezTo>
                    <a:pt x="162315" y="441381"/>
                    <a:pt x="167483" y="454077"/>
                    <a:pt x="143363" y="455135"/>
                  </a:cubicBezTo>
                  <a:cubicBezTo>
                    <a:pt x="136471" y="455135"/>
                    <a:pt x="124411" y="462541"/>
                    <a:pt x="122688" y="467831"/>
                  </a:cubicBezTo>
                  <a:cubicBezTo>
                    <a:pt x="119242" y="475236"/>
                    <a:pt x="122688" y="484758"/>
                    <a:pt x="119242" y="492164"/>
                  </a:cubicBezTo>
                  <a:cubicBezTo>
                    <a:pt x="115796" y="502743"/>
                    <a:pt x="108905" y="513323"/>
                    <a:pt x="103737" y="521787"/>
                  </a:cubicBezTo>
                  <a:cubicBezTo>
                    <a:pt x="108905" y="527076"/>
                    <a:pt x="114074" y="532366"/>
                    <a:pt x="117520" y="535540"/>
                  </a:cubicBezTo>
                  <a:cubicBezTo>
                    <a:pt x="110628" y="538714"/>
                    <a:pt x="107182" y="540830"/>
                    <a:pt x="102014" y="541888"/>
                  </a:cubicBezTo>
                  <a:cubicBezTo>
                    <a:pt x="103737" y="542946"/>
                    <a:pt x="103737" y="544004"/>
                    <a:pt x="105459" y="545062"/>
                  </a:cubicBezTo>
                  <a:cubicBezTo>
                    <a:pt x="110628" y="544004"/>
                    <a:pt x="115796" y="542946"/>
                    <a:pt x="120966" y="541888"/>
                  </a:cubicBezTo>
                  <a:cubicBezTo>
                    <a:pt x="91676" y="556699"/>
                    <a:pt x="84785" y="584206"/>
                    <a:pt x="108905" y="596902"/>
                  </a:cubicBezTo>
                  <a:cubicBezTo>
                    <a:pt x="110628" y="594786"/>
                    <a:pt x="114074" y="592670"/>
                    <a:pt x="115796" y="590554"/>
                  </a:cubicBezTo>
                  <a:cubicBezTo>
                    <a:pt x="122688" y="597960"/>
                    <a:pt x="141640" y="600076"/>
                    <a:pt x="133025" y="611713"/>
                  </a:cubicBezTo>
                  <a:cubicBezTo>
                    <a:pt x="133025" y="611713"/>
                    <a:pt x="134748" y="613829"/>
                    <a:pt x="136471" y="613829"/>
                  </a:cubicBezTo>
                  <a:cubicBezTo>
                    <a:pt x="145086" y="615945"/>
                    <a:pt x="143363" y="619119"/>
                    <a:pt x="146809" y="623351"/>
                  </a:cubicBezTo>
                  <a:cubicBezTo>
                    <a:pt x="151977" y="632873"/>
                    <a:pt x="150254" y="642394"/>
                    <a:pt x="150254" y="650858"/>
                  </a:cubicBezTo>
                  <a:lnTo>
                    <a:pt x="150254" y="688944"/>
                  </a:lnTo>
                  <a:cubicBezTo>
                    <a:pt x="150254" y="697408"/>
                    <a:pt x="143363" y="701640"/>
                    <a:pt x="129580" y="699524"/>
                  </a:cubicBezTo>
                  <a:cubicBezTo>
                    <a:pt x="129580" y="699524"/>
                    <a:pt x="127857" y="700582"/>
                    <a:pt x="126134" y="700582"/>
                  </a:cubicBezTo>
                  <a:cubicBezTo>
                    <a:pt x="131303" y="702698"/>
                    <a:pt x="134748" y="703756"/>
                    <a:pt x="138194" y="705872"/>
                  </a:cubicBezTo>
                  <a:cubicBezTo>
                    <a:pt x="138194" y="706930"/>
                    <a:pt x="136471" y="707988"/>
                    <a:pt x="136471" y="709046"/>
                  </a:cubicBezTo>
                  <a:cubicBezTo>
                    <a:pt x="124411" y="706930"/>
                    <a:pt x="112351" y="703756"/>
                    <a:pt x="103737" y="701640"/>
                  </a:cubicBezTo>
                  <a:cubicBezTo>
                    <a:pt x="93399" y="710104"/>
                    <a:pt x="84785" y="716451"/>
                    <a:pt x="77893" y="720683"/>
                  </a:cubicBezTo>
                  <a:lnTo>
                    <a:pt x="77893" y="739727"/>
                  </a:lnTo>
                  <a:cubicBezTo>
                    <a:pt x="81339" y="739727"/>
                    <a:pt x="86508" y="738669"/>
                    <a:pt x="91676" y="738669"/>
                  </a:cubicBezTo>
                  <a:cubicBezTo>
                    <a:pt x="95122" y="743959"/>
                    <a:pt x="96845" y="749248"/>
                    <a:pt x="100291" y="756654"/>
                  </a:cubicBezTo>
                  <a:cubicBezTo>
                    <a:pt x="91676" y="753480"/>
                    <a:pt x="88231" y="751364"/>
                    <a:pt x="84785" y="750306"/>
                  </a:cubicBezTo>
                  <a:cubicBezTo>
                    <a:pt x="81339" y="751364"/>
                    <a:pt x="76171" y="752422"/>
                    <a:pt x="71002" y="754538"/>
                  </a:cubicBezTo>
                  <a:cubicBezTo>
                    <a:pt x="72725" y="755596"/>
                    <a:pt x="74447" y="756654"/>
                    <a:pt x="74447" y="757712"/>
                  </a:cubicBezTo>
                  <a:cubicBezTo>
                    <a:pt x="79616" y="757712"/>
                    <a:pt x="84785" y="758770"/>
                    <a:pt x="86508" y="758770"/>
                  </a:cubicBezTo>
                  <a:cubicBezTo>
                    <a:pt x="83062" y="765118"/>
                    <a:pt x="76171" y="771466"/>
                    <a:pt x="79616" y="774639"/>
                  </a:cubicBezTo>
                  <a:cubicBezTo>
                    <a:pt x="88231" y="788393"/>
                    <a:pt x="79616" y="798972"/>
                    <a:pt x="71002" y="810610"/>
                  </a:cubicBezTo>
                  <a:cubicBezTo>
                    <a:pt x="69279" y="813784"/>
                    <a:pt x="71002" y="816958"/>
                    <a:pt x="71002" y="820132"/>
                  </a:cubicBezTo>
                  <a:cubicBezTo>
                    <a:pt x="69279" y="833885"/>
                    <a:pt x="67556" y="846581"/>
                    <a:pt x="65833" y="865624"/>
                  </a:cubicBezTo>
                  <a:cubicBezTo>
                    <a:pt x="72725" y="867740"/>
                    <a:pt x="83062" y="873030"/>
                    <a:pt x="95122" y="877262"/>
                  </a:cubicBezTo>
                  <a:cubicBezTo>
                    <a:pt x="105459" y="880435"/>
                    <a:pt x="115796" y="881493"/>
                    <a:pt x="126134" y="883609"/>
                  </a:cubicBezTo>
                  <a:cubicBezTo>
                    <a:pt x="131303" y="884667"/>
                    <a:pt x="138194" y="883609"/>
                    <a:pt x="143363" y="884667"/>
                  </a:cubicBezTo>
                  <a:cubicBezTo>
                    <a:pt x="186435" y="887841"/>
                    <a:pt x="231230" y="892073"/>
                    <a:pt x="274302" y="895247"/>
                  </a:cubicBezTo>
                  <a:cubicBezTo>
                    <a:pt x="310482" y="898421"/>
                    <a:pt x="346663" y="901595"/>
                    <a:pt x="381120" y="904769"/>
                  </a:cubicBezTo>
                  <a:cubicBezTo>
                    <a:pt x="389734" y="905827"/>
                    <a:pt x="398349" y="907942"/>
                    <a:pt x="408686" y="907942"/>
                  </a:cubicBezTo>
                  <a:cubicBezTo>
                    <a:pt x="431083" y="909000"/>
                    <a:pt x="455204" y="909000"/>
                    <a:pt x="477601" y="909000"/>
                  </a:cubicBezTo>
                  <a:cubicBezTo>
                    <a:pt x="489661" y="909000"/>
                    <a:pt x="499999" y="909000"/>
                    <a:pt x="512058" y="910058"/>
                  </a:cubicBezTo>
                  <a:cubicBezTo>
                    <a:pt x="532733" y="911116"/>
                    <a:pt x="553408" y="913232"/>
                    <a:pt x="574082" y="914290"/>
                  </a:cubicBezTo>
                  <a:lnTo>
                    <a:pt x="574082" y="917464"/>
                  </a:lnTo>
                  <a:cubicBezTo>
                    <a:pt x="522396" y="919580"/>
                    <a:pt x="468987" y="922754"/>
                    <a:pt x="415578" y="916406"/>
                  </a:cubicBezTo>
                  <a:cubicBezTo>
                    <a:pt x="417300" y="919580"/>
                    <a:pt x="419023" y="922754"/>
                    <a:pt x="420746" y="924870"/>
                  </a:cubicBezTo>
                  <a:cubicBezTo>
                    <a:pt x="408686" y="925928"/>
                    <a:pt x="400071" y="932276"/>
                    <a:pt x="388012" y="924870"/>
                  </a:cubicBezTo>
                  <a:cubicBezTo>
                    <a:pt x="386288" y="923812"/>
                    <a:pt x="375951" y="926986"/>
                    <a:pt x="369060" y="928044"/>
                  </a:cubicBezTo>
                  <a:lnTo>
                    <a:pt x="369060" y="930160"/>
                  </a:lnTo>
                  <a:lnTo>
                    <a:pt x="384566" y="930160"/>
                  </a:lnTo>
                  <a:cubicBezTo>
                    <a:pt x="367337" y="938623"/>
                    <a:pt x="355277" y="946029"/>
                    <a:pt x="343217" y="951319"/>
                  </a:cubicBezTo>
                  <a:cubicBezTo>
                    <a:pt x="332879" y="950261"/>
                    <a:pt x="322542" y="949203"/>
                    <a:pt x="315651" y="948145"/>
                  </a:cubicBezTo>
                  <a:cubicBezTo>
                    <a:pt x="313927" y="968246"/>
                    <a:pt x="341494" y="969304"/>
                    <a:pt x="362168" y="977768"/>
                  </a:cubicBezTo>
                  <a:cubicBezTo>
                    <a:pt x="353554" y="980942"/>
                    <a:pt x="348385" y="984116"/>
                    <a:pt x="341494" y="985174"/>
                  </a:cubicBezTo>
                  <a:cubicBezTo>
                    <a:pt x="322542" y="988348"/>
                    <a:pt x="298422" y="979884"/>
                    <a:pt x="286362" y="997869"/>
                  </a:cubicBezTo>
                  <a:cubicBezTo>
                    <a:pt x="284639" y="998927"/>
                    <a:pt x="279470" y="998927"/>
                    <a:pt x="270856" y="1001043"/>
                  </a:cubicBezTo>
                  <a:cubicBezTo>
                    <a:pt x="276025" y="1004217"/>
                    <a:pt x="281193" y="1006333"/>
                    <a:pt x="284639" y="1008449"/>
                  </a:cubicBezTo>
                  <a:cubicBezTo>
                    <a:pt x="281193" y="1009507"/>
                    <a:pt x="276025" y="1010565"/>
                    <a:pt x="276025" y="1010565"/>
                  </a:cubicBezTo>
                  <a:cubicBezTo>
                    <a:pt x="263964" y="1005275"/>
                    <a:pt x="255350" y="1001043"/>
                    <a:pt x="245012" y="996811"/>
                  </a:cubicBezTo>
                  <a:cubicBezTo>
                    <a:pt x="243290" y="997869"/>
                    <a:pt x="241567" y="998927"/>
                    <a:pt x="239844" y="1001043"/>
                  </a:cubicBezTo>
                  <a:cubicBezTo>
                    <a:pt x="245012" y="1005275"/>
                    <a:pt x="248459" y="1009507"/>
                    <a:pt x="253627" y="1013739"/>
                  </a:cubicBezTo>
                  <a:cubicBezTo>
                    <a:pt x="231230" y="1023260"/>
                    <a:pt x="229507" y="1028550"/>
                    <a:pt x="246735" y="1054999"/>
                  </a:cubicBezTo>
                  <a:cubicBezTo>
                    <a:pt x="234676" y="1056057"/>
                    <a:pt x="222615" y="1058173"/>
                    <a:pt x="212278" y="1059231"/>
                  </a:cubicBezTo>
                  <a:cubicBezTo>
                    <a:pt x="210555" y="1066637"/>
                    <a:pt x="203664" y="1074042"/>
                    <a:pt x="205386" y="1080390"/>
                  </a:cubicBezTo>
                  <a:cubicBezTo>
                    <a:pt x="210555" y="1099433"/>
                    <a:pt x="179543" y="1107897"/>
                    <a:pt x="172652" y="1123766"/>
                  </a:cubicBezTo>
                  <a:cubicBezTo>
                    <a:pt x="172652" y="1124824"/>
                    <a:pt x="165760" y="1125882"/>
                    <a:pt x="164037" y="1124824"/>
                  </a:cubicBezTo>
                  <a:cubicBezTo>
                    <a:pt x="148532" y="1121651"/>
                    <a:pt x="143363" y="1129056"/>
                    <a:pt x="138194" y="1134346"/>
                  </a:cubicBezTo>
                  <a:cubicBezTo>
                    <a:pt x="136471" y="1136462"/>
                    <a:pt x="134748" y="1138578"/>
                    <a:pt x="133025" y="1139636"/>
                  </a:cubicBezTo>
                  <a:cubicBezTo>
                    <a:pt x="117520" y="1144926"/>
                    <a:pt x="102014" y="1149158"/>
                    <a:pt x="84785" y="1154447"/>
                  </a:cubicBezTo>
                  <a:cubicBezTo>
                    <a:pt x="102014" y="1170317"/>
                    <a:pt x="124411" y="1162911"/>
                    <a:pt x="143363" y="1165027"/>
                  </a:cubicBezTo>
                  <a:lnTo>
                    <a:pt x="143363" y="1169259"/>
                  </a:lnTo>
                  <a:cubicBezTo>
                    <a:pt x="131303" y="1170317"/>
                    <a:pt x="119242" y="1171375"/>
                    <a:pt x="105459" y="1172433"/>
                  </a:cubicBezTo>
                  <a:cubicBezTo>
                    <a:pt x="114074" y="1173491"/>
                    <a:pt x="120966" y="1174549"/>
                    <a:pt x="127857" y="1175607"/>
                  </a:cubicBezTo>
                  <a:cubicBezTo>
                    <a:pt x="119242" y="1180896"/>
                    <a:pt x="112351" y="1186186"/>
                    <a:pt x="103737" y="1190418"/>
                  </a:cubicBezTo>
                  <a:cubicBezTo>
                    <a:pt x="102014" y="1191476"/>
                    <a:pt x="96845" y="1192534"/>
                    <a:pt x="95122" y="1192534"/>
                  </a:cubicBezTo>
                  <a:cubicBezTo>
                    <a:pt x="89953" y="1191476"/>
                    <a:pt x="84785" y="1188302"/>
                    <a:pt x="81339" y="1186186"/>
                  </a:cubicBezTo>
                  <a:cubicBezTo>
                    <a:pt x="79616" y="1189360"/>
                    <a:pt x="77893" y="1193592"/>
                    <a:pt x="74447" y="1196766"/>
                  </a:cubicBezTo>
                  <a:cubicBezTo>
                    <a:pt x="67556" y="1202056"/>
                    <a:pt x="58942" y="1206287"/>
                    <a:pt x="52050" y="1210519"/>
                  </a:cubicBezTo>
                  <a:cubicBezTo>
                    <a:pt x="43436" y="1204171"/>
                    <a:pt x="34822" y="1197824"/>
                    <a:pt x="26207" y="1190418"/>
                  </a:cubicBezTo>
                  <a:cubicBezTo>
                    <a:pt x="24484" y="1190418"/>
                    <a:pt x="22761" y="1191476"/>
                    <a:pt x="22761" y="1191476"/>
                  </a:cubicBezTo>
                  <a:cubicBezTo>
                    <a:pt x="24484" y="1202056"/>
                    <a:pt x="24484" y="1212635"/>
                    <a:pt x="26207" y="1223215"/>
                  </a:cubicBezTo>
                  <a:cubicBezTo>
                    <a:pt x="19316" y="1222157"/>
                    <a:pt x="14147" y="1222157"/>
                    <a:pt x="8979" y="1221099"/>
                  </a:cubicBezTo>
                  <a:cubicBezTo>
                    <a:pt x="7255" y="1222157"/>
                    <a:pt x="7255" y="1223215"/>
                    <a:pt x="5532" y="1223215"/>
                  </a:cubicBezTo>
                  <a:cubicBezTo>
                    <a:pt x="10701" y="1224273"/>
                    <a:pt x="14147" y="1225331"/>
                    <a:pt x="19316" y="1226389"/>
                  </a:cubicBezTo>
                  <a:cubicBezTo>
                    <a:pt x="10701" y="1232736"/>
                    <a:pt x="5532" y="1236968"/>
                    <a:pt x="3809" y="1238026"/>
                  </a:cubicBezTo>
                  <a:lnTo>
                    <a:pt x="3809" y="1258127"/>
                  </a:lnTo>
                  <a:cubicBezTo>
                    <a:pt x="7255" y="1259185"/>
                    <a:pt x="10701" y="1261301"/>
                    <a:pt x="15870" y="1262359"/>
                  </a:cubicBezTo>
                  <a:cubicBezTo>
                    <a:pt x="19316" y="1263417"/>
                    <a:pt x="22761" y="1264475"/>
                    <a:pt x="26207" y="1264475"/>
                  </a:cubicBezTo>
                  <a:cubicBezTo>
                    <a:pt x="22761" y="1266591"/>
                    <a:pt x="15870" y="1269765"/>
                    <a:pt x="14147" y="1269765"/>
                  </a:cubicBezTo>
                  <a:cubicBezTo>
                    <a:pt x="2540" y="1265533"/>
                    <a:pt x="5532" y="1277171"/>
                    <a:pt x="0" y="1276113"/>
                  </a:cubicBezTo>
                  <a:cubicBezTo>
                    <a:pt x="0" y="1279287"/>
                    <a:pt x="0" y="1285634"/>
                    <a:pt x="1270" y="1285634"/>
                  </a:cubicBezTo>
                  <a:cubicBezTo>
                    <a:pt x="22761" y="1290924"/>
                    <a:pt x="19316" y="1302562"/>
                    <a:pt x="24484" y="1309968"/>
                  </a:cubicBezTo>
                  <a:close/>
                  <a:moveTo>
                    <a:pt x="5398140" y="1743732"/>
                  </a:moveTo>
                  <a:lnTo>
                    <a:pt x="5348177" y="1743732"/>
                  </a:lnTo>
                  <a:cubicBezTo>
                    <a:pt x="5360237" y="1734210"/>
                    <a:pt x="5389526" y="1734210"/>
                    <a:pt x="5398140" y="1743732"/>
                  </a:cubicBezTo>
                  <a:close/>
                  <a:moveTo>
                    <a:pt x="5053564" y="1313141"/>
                  </a:moveTo>
                  <a:lnTo>
                    <a:pt x="5053564" y="1317373"/>
                  </a:lnTo>
                  <a:cubicBezTo>
                    <a:pt x="5031167" y="1318431"/>
                    <a:pt x="5007047" y="1319489"/>
                    <a:pt x="4984649" y="1319489"/>
                  </a:cubicBezTo>
                  <a:cubicBezTo>
                    <a:pt x="5008770" y="1319489"/>
                    <a:pt x="5029444" y="1306794"/>
                    <a:pt x="5053564" y="1313141"/>
                  </a:cubicBezTo>
                  <a:close/>
                  <a:moveTo>
                    <a:pt x="5468778" y="800030"/>
                  </a:moveTo>
                  <a:cubicBezTo>
                    <a:pt x="5458441" y="806378"/>
                    <a:pt x="5449826" y="810610"/>
                    <a:pt x="5446381" y="813784"/>
                  </a:cubicBezTo>
                  <a:cubicBezTo>
                    <a:pt x="5437766" y="809552"/>
                    <a:pt x="5432598" y="806378"/>
                    <a:pt x="5427429" y="803204"/>
                  </a:cubicBezTo>
                  <a:cubicBezTo>
                    <a:pt x="5439489" y="803204"/>
                    <a:pt x="5451549" y="802146"/>
                    <a:pt x="5468778" y="800030"/>
                  </a:cubicBezTo>
                  <a:close/>
                  <a:moveTo>
                    <a:pt x="5348177" y="805320"/>
                  </a:moveTo>
                  <a:lnTo>
                    <a:pt x="5392971" y="805320"/>
                  </a:lnTo>
                  <a:cubicBezTo>
                    <a:pt x="5394694" y="805320"/>
                    <a:pt x="5396417" y="809552"/>
                    <a:pt x="5399863" y="812726"/>
                  </a:cubicBezTo>
                  <a:cubicBezTo>
                    <a:pt x="5379188" y="811668"/>
                    <a:pt x="5363682" y="810610"/>
                    <a:pt x="5348177" y="809552"/>
                  </a:cubicBezTo>
                  <a:lnTo>
                    <a:pt x="5348177" y="805320"/>
                  </a:lnTo>
                  <a:close/>
                  <a:moveTo>
                    <a:pt x="5336116" y="806378"/>
                  </a:moveTo>
                  <a:cubicBezTo>
                    <a:pt x="5337839" y="807436"/>
                    <a:pt x="5337839" y="808494"/>
                    <a:pt x="5339562" y="808494"/>
                  </a:cubicBezTo>
                  <a:cubicBezTo>
                    <a:pt x="5332671" y="811668"/>
                    <a:pt x="5324056" y="813784"/>
                    <a:pt x="5317165" y="816958"/>
                  </a:cubicBezTo>
                  <a:cubicBezTo>
                    <a:pt x="5311996" y="820132"/>
                    <a:pt x="5310273" y="825421"/>
                    <a:pt x="5305105" y="830711"/>
                  </a:cubicBezTo>
                  <a:cubicBezTo>
                    <a:pt x="5291322" y="813784"/>
                    <a:pt x="5262033" y="819074"/>
                    <a:pt x="5236189" y="814842"/>
                  </a:cubicBezTo>
                  <a:cubicBezTo>
                    <a:pt x="5270647" y="812726"/>
                    <a:pt x="5303382" y="809552"/>
                    <a:pt x="5336116" y="806378"/>
                  </a:cubicBezTo>
                  <a:close/>
                  <a:moveTo>
                    <a:pt x="5561813" y="546120"/>
                  </a:moveTo>
                  <a:cubicBezTo>
                    <a:pt x="5560091" y="546120"/>
                    <a:pt x="5560091" y="546120"/>
                    <a:pt x="5561813" y="546120"/>
                  </a:cubicBezTo>
                  <a:close/>
                  <a:moveTo>
                    <a:pt x="5248250" y="394831"/>
                  </a:moveTo>
                  <a:cubicBezTo>
                    <a:pt x="5249973" y="402237"/>
                    <a:pt x="5251695" y="407527"/>
                    <a:pt x="5253418" y="414933"/>
                  </a:cubicBezTo>
                  <a:cubicBezTo>
                    <a:pt x="5241358" y="412817"/>
                    <a:pt x="5234467" y="411759"/>
                    <a:pt x="5227575" y="409643"/>
                  </a:cubicBezTo>
                  <a:cubicBezTo>
                    <a:pt x="5234467" y="405411"/>
                    <a:pt x="5239635" y="401179"/>
                    <a:pt x="5248250" y="394831"/>
                  </a:cubicBezTo>
                  <a:close/>
                  <a:moveTo>
                    <a:pt x="4853711" y="1694007"/>
                  </a:moveTo>
                  <a:cubicBezTo>
                    <a:pt x="4865771" y="1692949"/>
                    <a:pt x="4877831" y="1689776"/>
                    <a:pt x="4888168" y="1689776"/>
                  </a:cubicBezTo>
                  <a:cubicBezTo>
                    <a:pt x="4900228" y="1688718"/>
                    <a:pt x="4912289" y="1689776"/>
                    <a:pt x="4926072" y="1689776"/>
                  </a:cubicBezTo>
                  <a:cubicBezTo>
                    <a:pt x="4927794" y="1690834"/>
                    <a:pt x="4929517" y="1694007"/>
                    <a:pt x="4931240" y="1697181"/>
                  </a:cubicBezTo>
                  <a:cubicBezTo>
                    <a:pt x="4919180" y="1699297"/>
                    <a:pt x="4907120" y="1702471"/>
                    <a:pt x="4893337" y="1704587"/>
                  </a:cubicBezTo>
                  <a:cubicBezTo>
                    <a:pt x="4893337" y="1701413"/>
                    <a:pt x="4895060" y="1699297"/>
                    <a:pt x="4895060" y="1696123"/>
                  </a:cubicBezTo>
                  <a:cubicBezTo>
                    <a:pt x="4879554" y="1702471"/>
                    <a:pt x="4865771" y="1701413"/>
                    <a:pt x="4853711" y="1694007"/>
                  </a:cubicBezTo>
                  <a:cubicBezTo>
                    <a:pt x="4834759" y="1702471"/>
                    <a:pt x="4831313" y="1701413"/>
                    <a:pt x="4826145" y="1683428"/>
                  </a:cubicBezTo>
                  <a:cubicBezTo>
                    <a:pt x="4836482" y="1687660"/>
                    <a:pt x="4845096" y="1690834"/>
                    <a:pt x="4853711" y="1694007"/>
                  </a:cubicBezTo>
                  <a:close/>
                  <a:moveTo>
                    <a:pt x="4788241" y="1696123"/>
                  </a:moveTo>
                  <a:cubicBezTo>
                    <a:pt x="4784795" y="1698239"/>
                    <a:pt x="4781350" y="1700355"/>
                    <a:pt x="4779627" y="1702471"/>
                  </a:cubicBezTo>
                  <a:cubicBezTo>
                    <a:pt x="4767567" y="1692949"/>
                    <a:pt x="4767567" y="1692949"/>
                    <a:pt x="4793410" y="1685544"/>
                  </a:cubicBezTo>
                  <a:lnTo>
                    <a:pt x="4819253" y="1698239"/>
                  </a:lnTo>
                  <a:cubicBezTo>
                    <a:pt x="4802024" y="1706703"/>
                    <a:pt x="4791687" y="1706703"/>
                    <a:pt x="4788241" y="1696123"/>
                  </a:cubicBezTo>
                  <a:close/>
                  <a:moveTo>
                    <a:pt x="4774458" y="282687"/>
                  </a:moveTo>
                  <a:cubicBezTo>
                    <a:pt x="4772735" y="283745"/>
                    <a:pt x="4771013" y="283745"/>
                    <a:pt x="4769290" y="284803"/>
                  </a:cubicBezTo>
                  <a:cubicBezTo>
                    <a:pt x="4767567" y="282687"/>
                    <a:pt x="4764121" y="280572"/>
                    <a:pt x="4760675" y="277398"/>
                  </a:cubicBezTo>
                  <a:cubicBezTo>
                    <a:pt x="4764121" y="277398"/>
                    <a:pt x="4767567" y="277398"/>
                    <a:pt x="4771013" y="276340"/>
                  </a:cubicBezTo>
                  <a:cubicBezTo>
                    <a:pt x="4772735" y="279513"/>
                    <a:pt x="4772735" y="281630"/>
                    <a:pt x="4774458" y="282687"/>
                  </a:cubicBezTo>
                  <a:close/>
                  <a:moveTo>
                    <a:pt x="4669363" y="290093"/>
                  </a:moveTo>
                  <a:cubicBezTo>
                    <a:pt x="4667640" y="286919"/>
                    <a:pt x="4665917" y="284803"/>
                    <a:pt x="4662471" y="282687"/>
                  </a:cubicBezTo>
                  <a:lnTo>
                    <a:pt x="4667640" y="282687"/>
                  </a:lnTo>
                  <a:cubicBezTo>
                    <a:pt x="4667640" y="284803"/>
                    <a:pt x="4667640" y="286919"/>
                    <a:pt x="4669363" y="290093"/>
                  </a:cubicBezTo>
                  <a:close/>
                  <a:moveTo>
                    <a:pt x="4528087" y="54168"/>
                  </a:moveTo>
                  <a:cubicBezTo>
                    <a:pt x="4533255" y="59458"/>
                    <a:pt x="4536701" y="63690"/>
                    <a:pt x="4540147" y="67921"/>
                  </a:cubicBezTo>
                  <a:lnTo>
                    <a:pt x="4531533" y="73211"/>
                  </a:lnTo>
                  <a:cubicBezTo>
                    <a:pt x="4519472" y="67921"/>
                    <a:pt x="4517749" y="59458"/>
                    <a:pt x="4528087" y="54168"/>
                  </a:cubicBezTo>
                  <a:close/>
                  <a:moveTo>
                    <a:pt x="4090476" y="33009"/>
                  </a:moveTo>
                  <a:cubicBezTo>
                    <a:pt x="4097367" y="35125"/>
                    <a:pt x="4104259" y="36183"/>
                    <a:pt x="4111150" y="38299"/>
                  </a:cubicBezTo>
                  <a:cubicBezTo>
                    <a:pt x="4104259" y="42530"/>
                    <a:pt x="4097367" y="46762"/>
                    <a:pt x="4092199" y="48878"/>
                  </a:cubicBezTo>
                  <a:lnTo>
                    <a:pt x="4071524" y="39356"/>
                  </a:lnTo>
                  <a:cubicBezTo>
                    <a:pt x="4076693" y="37240"/>
                    <a:pt x="4083584" y="35125"/>
                    <a:pt x="4090476" y="33009"/>
                  </a:cubicBezTo>
                  <a:close/>
                  <a:moveTo>
                    <a:pt x="1042705" y="212862"/>
                  </a:moveTo>
                  <a:cubicBezTo>
                    <a:pt x="1044428" y="211804"/>
                    <a:pt x="1042705" y="209688"/>
                    <a:pt x="1042705" y="207572"/>
                  </a:cubicBezTo>
                  <a:lnTo>
                    <a:pt x="1068548" y="204398"/>
                  </a:lnTo>
                  <a:cubicBezTo>
                    <a:pt x="1071994" y="213920"/>
                    <a:pt x="1065102" y="219210"/>
                    <a:pt x="1049596" y="220268"/>
                  </a:cubicBezTo>
                  <a:cubicBezTo>
                    <a:pt x="1044428" y="220268"/>
                    <a:pt x="1037536" y="222384"/>
                    <a:pt x="1028922" y="222384"/>
                  </a:cubicBezTo>
                  <a:cubicBezTo>
                    <a:pt x="1034091" y="219210"/>
                    <a:pt x="1039259" y="217094"/>
                    <a:pt x="1042705" y="212862"/>
                  </a:cubicBezTo>
                  <a:close/>
                  <a:moveTo>
                    <a:pt x="1008247" y="214978"/>
                  </a:moveTo>
                  <a:cubicBezTo>
                    <a:pt x="1015139" y="216036"/>
                    <a:pt x="1020308" y="219210"/>
                    <a:pt x="1025476" y="221326"/>
                  </a:cubicBezTo>
                  <a:cubicBezTo>
                    <a:pt x="1018585" y="226616"/>
                    <a:pt x="1013416" y="229789"/>
                    <a:pt x="1009971" y="232963"/>
                  </a:cubicBezTo>
                  <a:cubicBezTo>
                    <a:pt x="1003079" y="227673"/>
                    <a:pt x="996187" y="223442"/>
                    <a:pt x="989296" y="217094"/>
                  </a:cubicBezTo>
                  <a:cubicBezTo>
                    <a:pt x="994464" y="216036"/>
                    <a:pt x="1001356" y="214978"/>
                    <a:pt x="1008247" y="214978"/>
                  </a:cubicBezTo>
                  <a:close/>
                  <a:moveTo>
                    <a:pt x="827345" y="930159"/>
                  </a:moveTo>
                  <a:cubicBezTo>
                    <a:pt x="827345" y="932276"/>
                    <a:pt x="827345" y="933333"/>
                    <a:pt x="829068" y="935449"/>
                  </a:cubicBezTo>
                  <a:lnTo>
                    <a:pt x="792888" y="938623"/>
                  </a:lnTo>
                  <a:cubicBezTo>
                    <a:pt x="792888" y="936507"/>
                    <a:pt x="791165" y="934392"/>
                    <a:pt x="791165" y="932276"/>
                  </a:cubicBezTo>
                  <a:cubicBezTo>
                    <a:pt x="804948" y="932276"/>
                    <a:pt x="817008" y="931217"/>
                    <a:pt x="827345" y="930159"/>
                  </a:cubicBezTo>
                  <a:close/>
                  <a:moveTo>
                    <a:pt x="737755" y="928044"/>
                  </a:moveTo>
                  <a:cubicBezTo>
                    <a:pt x="748093" y="928044"/>
                    <a:pt x="760153" y="928044"/>
                    <a:pt x="770490" y="930159"/>
                  </a:cubicBezTo>
                  <a:cubicBezTo>
                    <a:pt x="775659" y="931217"/>
                    <a:pt x="777382" y="935449"/>
                    <a:pt x="782550" y="937565"/>
                  </a:cubicBezTo>
                  <a:cubicBezTo>
                    <a:pt x="780828" y="938623"/>
                    <a:pt x="780828" y="939681"/>
                    <a:pt x="779104" y="940739"/>
                  </a:cubicBezTo>
                  <a:cubicBezTo>
                    <a:pt x="763599" y="938623"/>
                    <a:pt x="749816" y="937565"/>
                    <a:pt x="736033" y="935449"/>
                  </a:cubicBezTo>
                  <a:cubicBezTo>
                    <a:pt x="737755" y="932276"/>
                    <a:pt x="737755" y="929102"/>
                    <a:pt x="737755" y="928044"/>
                  </a:cubicBezTo>
                  <a:close/>
                  <a:moveTo>
                    <a:pt x="660226" y="929102"/>
                  </a:moveTo>
                  <a:cubicBezTo>
                    <a:pt x="672287" y="930159"/>
                    <a:pt x="684346" y="935449"/>
                    <a:pt x="696406" y="928044"/>
                  </a:cubicBezTo>
                  <a:cubicBezTo>
                    <a:pt x="698130" y="926986"/>
                    <a:pt x="708467" y="930159"/>
                    <a:pt x="713635" y="931217"/>
                  </a:cubicBezTo>
                  <a:cubicBezTo>
                    <a:pt x="713635" y="932276"/>
                    <a:pt x="711912" y="934392"/>
                    <a:pt x="711912" y="935449"/>
                  </a:cubicBezTo>
                  <a:lnTo>
                    <a:pt x="655058" y="935449"/>
                  </a:lnTo>
                  <a:cubicBezTo>
                    <a:pt x="653335" y="935449"/>
                    <a:pt x="651611" y="932276"/>
                    <a:pt x="649889" y="930159"/>
                  </a:cubicBezTo>
                  <a:cubicBezTo>
                    <a:pt x="655058" y="930159"/>
                    <a:pt x="658503" y="929102"/>
                    <a:pt x="660226" y="929102"/>
                  </a:cubicBezTo>
                  <a:close/>
                  <a:moveTo>
                    <a:pt x="496553" y="404353"/>
                  </a:moveTo>
                  <a:cubicBezTo>
                    <a:pt x="498275" y="403295"/>
                    <a:pt x="498275" y="402237"/>
                    <a:pt x="498275" y="403295"/>
                  </a:cubicBezTo>
                  <a:cubicBezTo>
                    <a:pt x="499999" y="403295"/>
                    <a:pt x="499999" y="404353"/>
                    <a:pt x="496553" y="404353"/>
                  </a:cubicBezTo>
                  <a:close/>
                  <a:moveTo>
                    <a:pt x="5537693" y="461483"/>
                  </a:moveTo>
                  <a:cubicBezTo>
                    <a:pt x="5539416" y="461483"/>
                    <a:pt x="5539416" y="460425"/>
                    <a:pt x="5541139" y="460425"/>
                  </a:cubicBezTo>
                  <a:cubicBezTo>
                    <a:pt x="5541139" y="460425"/>
                    <a:pt x="5539416" y="461483"/>
                    <a:pt x="5537693" y="461483"/>
                  </a:cubicBezTo>
                  <a:close/>
                  <a:moveTo>
                    <a:pt x="4881277" y="261528"/>
                  </a:moveTo>
                  <a:cubicBezTo>
                    <a:pt x="4874385" y="259412"/>
                    <a:pt x="4867494" y="257296"/>
                    <a:pt x="4862325" y="256238"/>
                  </a:cubicBezTo>
                  <a:cubicBezTo>
                    <a:pt x="4886446" y="247775"/>
                    <a:pt x="4901951" y="249891"/>
                    <a:pt x="4917457" y="264702"/>
                  </a:cubicBezTo>
                  <a:cubicBezTo>
                    <a:pt x="4912289" y="264702"/>
                    <a:pt x="4908843" y="265760"/>
                    <a:pt x="4903674" y="265760"/>
                  </a:cubicBezTo>
                  <a:cubicBezTo>
                    <a:pt x="4896783" y="264702"/>
                    <a:pt x="4888168" y="263644"/>
                    <a:pt x="4881277" y="261528"/>
                  </a:cubicBezTo>
                  <a:close/>
                  <a:moveTo>
                    <a:pt x="1869686" y="174775"/>
                  </a:moveTo>
                  <a:cubicBezTo>
                    <a:pt x="1874855" y="175834"/>
                    <a:pt x="1878301" y="175834"/>
                    <a:pt x="1885192" y="176891"/>
                  </a:cubicBezTo>
                  <a:cubicBezTo>
                    <a:pt x="1892084" y="177949"/>
                    <a:pt x="1900698" y="181123"/>
                    <a:pt x="1911035" y="183239"/>
                  </a:cubicBezTo>
                  <a:cubicBezTo>
                    <a:pt x="1904144" y="184297"/>
                    <a:pt x="1898975" y="186413"/>
                    <a:pt x="1892084" y="187471"/>
                  </a:cubicBezTo>
                  <a:cubicBezTo>
                    <a:pt x="1873132" y="190645"/>
                    <a:pt x="1864518" y="185355"/>
                    <a:pt x="1869686" y="174775"/>
                  </a:cubicBezTo>
                  <a:close/>
                  <a:moveTo>
                    <a:pt x="2202202" y="150442"/>
                  </a:moveTo>
                  <a:cubicBezTo>
                    <a:pt x="2191865" y="149384"/>
                    <a:pt x="2179805" y="149384"/>
                    <a:pt x="2167744" y="148327"/>
                  </a:cubicBezTo>
                  <a:cubicBezTo>
                    <a:pt x="2172913" y="137747"/>
                    <a:pt x="2186696" y="140921"/>
                    <a:pt x="2197033" y="141979"/>
                  </a:cubicBezTo>
                  <a:cubicBezTo>
                    <a:pt x="2200479" y="141979"/>
                    <a:pt x="2203925" y="146211"/>
                    <a:pt x="2207371" y="148327"/>
                  </a:cubicBezTo>
                  <a:cubicBezTo>
                    <a:pt x="2205648" y="149384"/>
                    <a:pt x="2203925" y="150442"/>
                    <a:pt x="2202202" y="150442"/>
                  </a:cubicBezTo>
                  <a:close/>
                  <a:moveTo>
                    <a:pt x="5418815" y="399063"/>
                  </a:moveTo>
                  <a:cubicBezTo>
                    <a:pt x="5417092" y="395889"/>
                    <a:pt x="5415369" y="393773"/>
                    <a:pt x="5413646" y="389542"/>
                  </a:cubicBezTo>
                  <a:cubicBezTo>
                    <a:pt x="5423983" y="389542"/>
                    <a:pt x="5432598" y="389542"/>
                    <a:pt x="5441212" y="390600"/>
                  </a:cubicBezTo>
                  <a:lnTo>
                    <a:pt x="5441212" y="398005"/>
                  </a:lnTo>
                  <a:cubicBezTo>
                    <a:pt x="5434321" y="398005"/>
                    <a:pt x="5427429" y="398005"/>
                    <a:pt x="5418815" y="399063"/>
                  </a:cubicBezTo>
                  <a:close/>
                  <a:moveTo>
                    <a:pt x="4746892" y="267876"/>
                  </a:moveTo>
                  <a:cubicBezTo>
                    <a:pt x="4736555" y="266818"/>
                    <a:pt x="4726218" y="266818"/>
                    <a:pt x="4714158" y="265760"/>
                  </a:cubicBezTo>
                  <a:cubicBezTo>
                    <a:pt x="4721049" y="261528"/>
                    <a:pt x="4748615" y="258354"/>
                    <a:pt x="4753784" y="261528"/>
                  </a:cubicBezTo>
                  <a:cubicBezTo>
                    <a:pt x="4753784" y="262586"/>
                    <a:pt x="4755507" y="264702"/>
                    <a:pt x="4753784" y="265760"/>
                  </a:cubicBezTo>
                  <a:cubicBezTo>
                    <a:pt x="4752061" y="266818"/>
                    <a:pt x="4748615" y="267876"/>
                    <a:pt x="4746892" y="267876"/>
                  </a:cubicBezTo>
                  <a:close/>
                </a:path>
              </a:pathLst>
            </a:custGeom>
            <a:blipFill>
              <a:blip r:embed="rId2">
                <a:alphaModFix amt="75000"/>
              </a:blip>
              <a:stretch>
                <a:fillRect l="-49515" t="-47106" r="-28266" b="-73419"/>
              </a:stretch>
            </a:blipFill>
          </p:spPr>
          <p:txBody>
            <a:bodyPr/>
            <a:lstStyle/>
            <a:p>
              <a:endParaRPr lang="en-GB"/>
            </a:p>
          </p:txBody>
        </p:sp>
      </p:grpSp>
      <p:sp>
        <p:nvSpPr>
          <p:cNvPr id="11" name="TextBox 11"/>
          <p:cNvSpPr txBox="1"/>
          <p:nvPr/>
        </p:nvSpPr>
        <p:spPr>
          <a:xfrm>
            <a:off x="1431180" y="7810500"/>
            <a:ext cx="3698455" cy="1505422"/>
          </a:xfrm>
          <a:prstGeom prst="rect">
            <a:avLst/>
          </a:prstGeom>
        </p:spPr>
        <p:txBody>
          <a:bodyPr lIns="0" tIns="0" rIns="0" bIns="0" rtlCol="0" anchor="t">
            <a:spAutoFit/>
          </a:bodyPr>
          <a:lstStyle/>
          <a:p>
            <a:pPr marL="0" lvl="0" indent="0" algn="ctr">
              <a:lnSpc>
                <a:spcPts val="3996"/>
              </a:lnSpc>
              <a:spcBef>
                <a:spcPct val="0"/>
              </a:spcBef>
            </a:pPr>
            <a:r>
              <a:rPr lang="en-US" sz="2896" b="1" spc="40">
                <a:solidFill>
                  <a:srgbClr val="040506"/>
                </a:solidFill>
                <a:latin typeface="Open Sauce Bold"/>
                <a:ea typeface="Open Sauce Bold"/>
                <a:cs typeface="Open Sauce Bold"/>
                <a:sym typeface="Open Sauce Bold"/>
              </a:rPr>
              <a:t>Feedback received on less than 1% of all interactions</a:t>
            </a:r>
          </a:p>
        </p:txBody>
      </p:sp>
      <p:grpSp>
        <p:nvGrpSpPr>
          <p:cNvPr id="12" name="Group 12"/>
          <p:cNvGrpSpPr/>
          <p:nvPr/>
        </p:nvGrpSpPr>
        <p:grpSpPr>
          <a:xfrm>
            <a:off x="94605" y="4568721"/>
            <a:ext cx="5765432" cy="2548966"/>
            <a:chOff x="0" y="0"/>
            <a:chExt cx="5695834" cy="2518196"/>
          </a:xfrm>
        </p:grpSpPr>
        <p:sp>
          <p:nvSpPr>
            <p:cNvPr id="13" name="Freeform 13"/>
            <p:cNvSpPr/>
            <p:nvPr/>
          </p:nvSpPr>
          <p:spPr>
            <a:xfrm rot="-10799999">
              <a:off x="-4968" y="-226"/>
              <a:ext cx="5712344" cy="2522006"/>
            </a:xfrm>
            <a:custGeom>
              <a:avLst/>
              <a:gdLst/>
              <a:ahLst/>
              <a:cxnLst/>
              <a:rect l="l" t="t" r="r" b="b"/>
              <a:pathLst>
                <a:path w="5712344" h="2522006">
                  <a:moveTo>
                    <a:pt x="24484" y="1285810"/>
                  </a:moveTo>
                  <a:cubicBezTo>
                    <a:pt x="19316" y="1287887"/>
                    <a:pt x="14147" y="1288925"/>
                    <a:pt x="10701" y="1292040"/>
                  </a:cubicBezTo>
                  <a:cubicBezTo>
                    <a:pt x="7255" y="1294117"/>
                    <a:pt x="1270" y="1297232"/>
                    <a:pt x="1270" y="1300348"/>
                  </a:cubicBezTo>
                  <a:cubicBezTo>
                    <a:pt x="1270" y="1302425"/>
                    <a:pt x="7255" y="1305540"/>
                    <a:pt x="10701" y="1307617"/>
                  </a:cubicBezTo>
                  <a:lnTo>
                    <a:pt x="26207" y="1316963"/>
                  </a:lnTo>
                  <a:cubicBezTo>
                    <a:pt x="22761" y="1319039"/>
                    <a:pt x="15870" y="1320078"/>
                    <a:pt x="15870" y="1323193"/>
                  </a:cubicBezTo>
                  <a:cubicBezTo>
                    <a:pt x="12424" y="1331501"/>
                    <a:pt x="7255" y="1339808"/>
                    <a:pt x="7255" y="1348116"/>
                  </a:cubicBezTo>
                  <a:cubicBezTo>
                    <a:pt x="7255" y="1352269"/>
                    <a:pt x="19316" y="1355385"/>
                    <a:pt x="26207" y="1360577"/>
                  </a:cubicBezTo>
                  <a:cubicBezTo>
                    <a:pt x="19316" y="1360577"/>
                    <a:pt x="15870" y="1360577"/>
                    <a:pt x="10701" y="1361615"/>
                  </a:cubicBezTo>
                  <a:lnTo>
                    <a:pt x="10701" y="1364730"/>
                  </a:lnTo>
                  <a:lnTo>
                    <a:pt x="26207" y="1364730"/>
                  </a:lnTo>
                  <a:cubicBezTo>
                    <a:pt x="36545" y="1368884"/>
                    <a:pt x="46881" y="1377192"/>
                    <a:pt x="50327" y="1376153"/>
                  </a:cubicBezTo>
                  <a:cubicBezTo>
                    <a:pt x="69279" y="1369923"/>
                    <a:pt x="69279" y="1378230"/>
                    <a:pt x="72725" y="1384461"/>
                  </a:cubicBezTo>
                  <a:cubicBezTo>
                    <a:pt x="79616" y="1383422"/>
                    <a:pt x="86508" y="1382384"/>
                    <a:pt x="91676" y="1383422"/>
                  </a:cubicBezTo>
                  <a:cubicBezTo>
                    <a:pt x="103737" y="1384461"/>
                    <a:pt x="115796" y="1387576"/>
                    <a:pt x="127857" y="1387576"/>
                  </a:cubicBezTo>
                  <a:cubicBezTo>
                    <a:pt x="143363" y="1388614"/>
                    <a:pt x="160591" y="1388614"/>
                    <a:pt x="177820" y="1389653"/>
                  </a:cubicBezTo>
                  <a:cubicBezTo>
                    <a:pt x="203664" y="1391730"/>
                    <a:pt x="229507" y="1393807"/>
                    <a:pt x="255350" y="1395883"/>
                  </a:cubicBezTo>
                  <a:cubicBezTo>
                    <a:pt x="257073" y="1395883"/>
                    <a:pt x="260519" y="1393807"/>
                    <a:pt x="262241" y="1393807"/>
                  </a:cubicBezTo>
                  <a:cubicBezTo>
                    <a:pt x="276025" y="1394845"/>
                    <a:pt x="289807" y="1395883"/>
                    <a:pt x="301868" y="1397960"/>
                  </a:cubicBezTo>
                  <a:cubicBezTo>
                    <a:pt x="305313" y="1398999"/>
                    <a:pt x="307036" y="1404191"/>
                    <a:pt x="307036" y="1406268"/>
                  </a:cubicBezTo>
                  <a:cubicBezTo>
                    <a:pt x="288084" y="1414575"/>
                    <a:pt x="269133" y="1422883"/>
                    <a:pt x="257073" y="1428075"/>
                  </a:cubicBezTo>
                  <a:cubicBezTo>
                    <a:pt x="243290" y="1429113"/>
                    <a:pt x="234676" y="1430152"/>
                    <a:pt x="222615" y="1430152"/>
                  </a:cubicBezTo>
                  <a:cubicBezTo>
                    <a:pt x="232952" y="1438459"/>
                    <a:pt x="239844" y="1442613"/>
                    <a:pt x="248459" y="1448843"/>
                  </a:cubicBezTo>
                  <a:cubicBezTo>
                    <a:pt x="253627" y="1447805"/>
                    <a:pt x="258796" y="1446767"/>
                    <a:pt x="267410" y="1444690"/>
                  </a:cubicBezTo>
                  <a:cubicBezTo>
                    <a:pt x="267410" y="1449882"/>
                    <a:pt x="267410" y="1455074"/>
                    <a:pt x="265687" y="1455074"/>
                  </a:cubicBezTo>
                  <a:cubicBezTo>
                    <a:pt x="258796" y="1456113"/>
                    <a:pt x="248459" y="1457151"/>
                    <a:pt x="243290" y="1455074"/>
                  </a:cubicBezTo>
                  <a:cubicBezTo>
                    <a:pt x="236398" y="1451959"/>
                    <a:pt x="232952" y="1446767"/>
                    <a:pt x="226061" y="1440536"/>
                  </a:cubicBezTo>
                  <a:cubicBezTo>
                    <a:pt x="222615" y="1440536"/>
                    <a:pt x="215724" y="1439498"/>
                    <a:pt x="208832" y="1439498"/>
                  </a:cubicBezTo>
                  <a:cubicBezTo>
                    <a:pt x="210555" y="1452997"/>
                    <a:pt x="210555" y="1452997"/>
                    <a:pt x="229507" y="1472727"/>
                  </a:cubicBezTo>
                  <a:cubicBezTo>
                    <a:pt x="205386" y="1472727"/>
                    <a:pt x="198495" y="1476881"/>
                    <a:pt x="203664" y="1491419"/>
                  </a:cubicBezTo>
                  <a:cubicBezTo>
                    <a:pt x="188158" y="1492458"/>
                    <a:pt x="170929" y="1493496"/>
                    <a:pt x="155423" y="1493496"/>
                  </a:cubicBezTo>
                  <a:cubicBezTo>
                    <a:pt x="157146" y="1495573"/>
                    <a:pt x="160591" y="1499727"/>
                    <a:pt x="162315" y="1502842"/>
                  </a:cubicBezTo>
                  <a:cubicBezTo>
                    <a:pt x="155423" y="1501804"/>
                    <a:pt x="150254" y="1500765"/>
                    <a:pt x="146809" y="1499727"/>
                  </a:cubicBezTo>
                  <a:cubicBezTo>
                    <a:pt x="145086" y="1504919"/>
                    <a:pt x="145086" y="1510111"/>
                    <a:pt x="143363" y="1514265"/>
                  </a:cubicBezTo>
                  <a:cubicBezTo>
                    <a:pt x="141640" y="1519457"/>
                    <a:pt x="139917" y="1525687"/>
                    <a:pt x="138194" y="1530880"/>
                  </a:cubicBezTo>
                  <a:cubicBezTo>
                    <a:pt x="138194" y="1532956"/>
                    <a:pt x="139917" y="1536072"/>
                    <a:pt x="138194" y="1539187"/>
                  </a:cubicBezTo>
                  <a:cubicBezTo>
                    <a:pt x="133025" y="1547494"/>
                    <a:pt x="131303" y="1559956"/>
                    <a:pt x="136471" y="1566186"/>
                  </a:cubicBezTo>
                  <a:cubicBezTo>
                    <a:pt x="133025" y="1568263"/>
                    <a:pt x="131303" y="1571378"/>
                    <a:pt x="131303" y="1573455"/>
                  </a:cubicBezTo>
                  <a:cubicBezTo>
                    <a:pt x="131303" y="1581763"/>
                    <a:pt x="131303" y="1591109"/>
                    <a:pt x="133025" y="1599416"/>
                  </a:cubicBezTo>
                  <a:cubicBezTo>
                    <a:pt x="134748" y="1607724"/>
                    <a:pt x="136471" y="1614992"/>
                    <a:pt x="138194" y="1623300"/>
                  </a:cubicBezTo>
                  <a:cubicBezTo>
                    <a:pt x="139917" y="1625377"/>
                    <a:pt x="139917" y="1627454"/>
                    <a:pt x="138194" y="1630569"/>
                  </a:cubicBezTo>
                  <a:cubicBezTo>
                    <a:pt x="133025" y="1638876"/>
                    <a:pt x="129580" y="1647184"/>
                    <a:pt x="139917" y="1655491"/>
                  </a:cubicBezTo>
                  <a:cubicBezTo>
                    <a:pt x="143363" y="1657568"/>
                    <a:pt x="141640" y="1662760"/>
                    <a:pt x="139917" y="1665876"/>
                  </a:cubicBezTo>
                  <a:cubicBezTo>
                    <a:pt x="134748" y="1677298"/>
                    <a:pt x="145086" y="1686644"/>
                    <a:pt x="164037" y="1688721"/>
                  </a:cubicBezTo>
                  <a:lnTo>
                    <a:pt x="170929" y="1688721"/>
                  </a:lnTo>
                  <a:cubicBezTo>
                    <a:pt x="169206" y="1691836"/>
                    <a:pt x="167483" y="1692875"/>
                    <a:pt x="165760" y="1694952"/>
                  </a:cubicBezTo>
                  <a:cubicBezTo>
                    <a:pt x="170929" y="1695990"/>
                    <a:pt x="176097" y="1695990"/>
                    <a:pt x="179543" y="1698067"/>
                  </a:cubicBezTo>
                  <a:cubicBezTo>
                    <a:pt x="182989" y="1699106"/>
                    <a:pt x="184712" y="1702221"/>
                    <a:pt x="188158" y="1703259"/>
                  </a:cubicBezTo>
                  <a:cubicBezTo>
                    <a:pt x="201940" y="1707413"/>
                    <a:pt x="217447" y="1711567"/>
                    <a:pt x="232952" y="1715720"/>
                  </a:cubicBezTo>
                  <a:cubicBezTo>
                    <a:pt x="238121" y="1716759"/>
                    <a:pt x="245012" y="1716759"/>
                    <a:pt x="250181" y="1716759"/>
                  </a:cubicBezTo>
                  <a:cubicBezTo>
                    <a:pt x="253627" y="1715720"/>
                    <a:pt x="255350" y="1719874"/>
                    <a:pt x="258796" y="1719874"/>
                  </a:cubicBezTo>
                  <a:cubicBezTo>
                    <a:pt x="282916" y="1722989"/>
                    <a:pt x="307036" y="1725066"/>
                    <a:pt x="331156" y="1729220"/>
                  </a:cubicBezTo>
                  <a:cubicBezTo>
                    <a:pt x="350108" y="1733374"/>
                    <a:pt x="372506" y="1725066"/>
                    <a:pt x="391457" y="1733374"/>
                  </a:cubicBezTo>
                  <a:cubicBezTo>
                    <a:pt x="393180" y="1734412"/>
                    <a:pt x="396626" y="1732335"/>
                    <a:pt x="398349" y="1732335"/>
                  </a:cubicBezTo>
                  <a:cubicBezTo>
                    <a:pt x="413855" y="1734412"/>
                    <a:pt x="427638" y="1729220"/>
                    <a:pt x="443143" y="1732335"/>
                  </a:cubicBezTo>
                  <a:cubicBezTo>
                    <a:pt x="458650" y="1735451"/>
                    <a:pt x="475878" y="1736489"/>
                    <a:pt x="482770" y="1745835"/>
                  </a:cubicBezTo>
                  <a:cubicBezTo>
                    <a:pt x="489661" y="1755181"/>
                    <a:pt x="494830" y="1764527"/>
                    <a:pt x="494830" y="1773873"/>
                  </a:cubicBezTo>
                  <a:cubicBezTo>
                    <a:pt x="493107" y="1785295"/>
                    <a:pt x="484493" y="1797756"/>
                    <a:pt x="517227" y="1795680"/>
                  </a:cubicBezTo>
                  <a:cubicBezTo>
                    <a:pt x="515504" y="1797756"/>
                    <a:pt x="515504" y="1799833"/>
                    <a:pt x="513781" y="1800872"/>
                  </a:cubicBezTo>
                  <a:cubicBezTo>
                    <a:pt x="613709" y="1807102"/>
                    <a:pt x="713635" y="1812294"/>
                    <a:pt x="811840" y="1818525"/>
                  </a:cubicBezTo>
                  <a:cubicBezTo>
                    <a:pt x="815285" y="1825794"/>
                    <a:pt x="818731" y="1834102"/>
                    <a:pt x="822177" y="1845524"/>
                  </a:cubicBezTo>
                  <a:cubicBezTo>
                    <a:pt x="803225" y="1833063"/>
                    <a:pt x="785996" y="1825794"/>
                    <a:pt x="761876" y="1826833"/>
                  </a:cubicBezTo>
                  <a:cubicBezTo>
                    <a:pt x="760153" y="1835140"/>
                    <a:pt x="761876" y="1841371"/>
                    <a:pt x="775659" y="1846563"/>
                  </a:cubicBezTo>
                  <a:cubicBezTo>
                    <a:pt x="777382" y="1847601"/>
                    <a:pt x="779104" y="1851755"/>
                    <a:pt x="777382" y="1853832"/>
                  </a:cubicBezTo>
                  <a:cubicBezTo>
                    <a:pt x="770490" y="1864216"/>
                    <a:pt x="763599" y="1873562"/>
                    <a:pt x="758430" y="1882908"/>
                  </a:cubicBezTo>
                  <a:cubicBezTo>
                    <a:pt x="751539" y="1879793"/>
                    <a:pt x="746370" y="1877716"/>
                    <a:pt x="739479" y="1875639"/>
                  </a:cubicBezTo>
                  <a:lnTo>
                    <a:pt x="736033" y="1877716"/>
                  </a:lnTo>
                  <a:lnTo>
                    <a:pt x="756707" y="1896407"/>
                  </a:lnTo>
                  <a:cubicBezTo>
                    <a:pt x="742924" y="1894331"/>
                    <a:pt x="730864" y="1893292"/>
                    <a:pt x="715358" y="1891215"/>
                  </a:cubicBezTo>
                  <a:cubicBezTo>
                    <a:pt x="720527" y="1897446"/>
                    <a:pt x="725696" y="1901600"/>
                    <a:pt x="725696" y="1901600"/>
                  </a:cubicBezTo>
                  <a:cubicBezTo>
                    <a:pt x="717081" y="1905753"/>
                    <a:pt x="708467" y="1909907"/>
                    <a:pt x="696406" y="1915099"/>
                  </a:cubicBezTo>
                  <a:cubicBezTo>
                    <a:pt x="696406" y="1916138"/>
                    <a:pt x="694684" y="1922368"/>
                    <a:pt x="689515" y="1923407"/>
                  </a:cubicBezTo>
                  <a:cubicBezTo>
                    <a:pt x="679178" y="1926522"/>
                    <a:pt x="675732" y="1921330"/>
                    <a:pt x="672287" y="1916138"/>
                  </a:cubicBezTo>
                  <a:cubicBezTo>
                    <a:pt x="670563" y="1913022"/>
                    <a:pt x="660226" y="1911984"/>
                    <a:pt x="653335" y="1910945"/>
                  </a:cubicBezTo>
                  <a:cubicBezTo>
                    <a:pt x="646443" y="1909907"/>
                    <a:pt x="637829" y="1909907"/>
                    <a:pt x="629214" y="1910945"/>
                  </a:cubicBezTo>
                  <a:cubicBezTo>
                    <a:pt x="615431" y="1910945"/>
                    <a:pt x="601648" y="1911984"/>
                    <a:pt x="582697" y="1913022"/>
                  </a:cubicBezTo>
                  <a:cubicBezTo>
                    <a:pt x="596480" y="1915099"/>
                    <a:pt x="606817" y="1917176"/>
                    <a:pt x="615431" y="1918214"/>
                  </a:cubicBezTo>
                  <a:cubicBezTo>
                    <a:pt x="615431" y="1919253"/>
                    <a:pt x="615431" y="1920291"/>
                    <a:pt x="617154" y="1921330"/>
                  </a:cubicBezTo>
                  <a:cubicBezTo>
                    <a:pt x="603371" y="1923407"/>
                    <a:pt x="589588" y="1925483"/>
                    <a:pt x="577528" y="1927560"/>
                  </a:cubicBezTo>
                  <a:cubicBezTo>
                    <a:pt x="563745" y="1925483"/>
                    <a:pt x="551685" y="1922368"/>
                    <a:pt x="541348" y="1920291"/>
                  </a:cubicBezTo>
                  <a:cubicBezTo>
                    <a:pt x="537902" y="1901600"/>
                    <a:pt x="517227" y="1917176"/>
                    <a:pt x="505167" y="1915099"/>
                  </a:cubicBezTo>
                  <a:cubicBezTo>
                    <a:pt x="508613" y="1919253"/>
                    <a:pt x="513781" y="1923407"/>
                    <a:pt x="518951" y="1928599"/>
                  </a:cubicBezTo>
                  <a:cubicBezTo>
                    <a:pt x="496553" y="1926522"/>
                    <a:pt x="474156" y="1926522"/>
                    <a:pt x="458650" y="1916138"/>
                  </a:cubicBezTo>
                  <a:cubicBezTo>
                    <a:pt x="456927" y="1915099"/>
                    <a:pt x="450035" y="1916138"/>
                    <a:pt x="446589" y="1917176"/>
                  </a:cubicBezTo>
                  <a:cubicBezTo>
                    <a:pt x="441421" y="1916138"/>
                    <a:pt x="432807" y="1914061"/>
                    <a:pt x="429361" y="1915099"/>
                  </a:cubicBezTo>
                  <a:cubicBezTo>
                    <a:pt x="424192" y="1918214"/>
                    <a:pt x="424192" y="1923407"/>
                    <a:pt x="419023" y="1929637"/>
                  </a:cubicBezTo>
                  <a:cubicBezTo>
                    <a:pt x="406963" y="1917176"/>
                    <a:pt x="394903" y="1924445"/>
                    <a:pt x="382843" y="1929637"/>
                  </a:cubicBezTo>
                  <a:cubicBezTo>
                    <a:pt x="384566" y="1926522"/>
                    <a:pt x="384566" y="1924445"/>
                    <a:pt x="384566" y="1924445"/>
                  </a:cubicBezTo>
                  <a:cubicBezTo>
                    <a:pt x="374228" y="1921330"/>
                    <a:pt x="365614" y="1919253"/>
                    <a:pt x="353554" y="1916138"/>
                  </a:cubicBezTo>
                  <a:cubicBezTo>
                    <a:pt x="344939" y="1918214"/>
                    <a:pt x="334602" y="1925483"/>
                    <a:pt x="319096" y="1918214"/>
                  </a:cubicBezTo>
                  <a:cubicBezTo>
                    <a:pt x="317373" y="1917176"/>
                    <a:pt x="310482" y="1919253"/>
                    <a:pt x="305313" y="1919253"/>
                  </a:cubicBezTo>
                  <a:cubicBezTo>
                    <a:pt x="300145" y="1920291"/>
                    <a:pt x="296699" y="1920291"/>
                    <a:pt x="294976" y="1921330"/>
                  </a:cubicBezTo>
                  <a:cubicBezTo>
                    <a:pt x="291530" y="1928599"/>
                    <a:pt x="289807" y="1934829"/>
                    <a:pt x="284639" y="1941060"/>
                  </a:cubicBezTo>
                  <a:cubicBezTo>
                    <a:pt x="279470" y="1947291"/>
                    <a:pt x="281193" y="1953521"/>
                    <a:pt x="291530" y="1955598"/>
                  </a:cubicBezTo>
                  <a:cubicBezTo>
                    <a:pt x="294976" y="1956636"/>
                    <a:pt x="298422" y="1956636"/>
                    <a:pt x="300145" y="1957675"/>
                  </a:cubicBezTo>
                  <a:cubicBezTo>
                    <a:pt x="284639" y="1967021"/>
                    <a:pt x="270856" y="1973251"/>
                    <a:pt x="248459" y="1969098"/>
                  </a:cubicBezTo>
                  <a:cubicBezTo>
                    <a:pt x="243290" y="1968059"/>
                    <a:pt x="236398" y="1972213"/>
                    <a:pt x="227783" y="1975328"/>
                  </a:cubicBezTo>
                  <a:cubicBezTo>
                    <a:pt x="232952" y="1978444"/>
                    <a:pt x="236398" y="1979482"/>
                    <a:pt x="239844" y="1980520"/>
                  </a:cubicBezTo>
                  <a:cubicBezTo>
                    <a:pt x="226061" y="1998174"/>
                    <a:pt x="203664" y="1986751"/>
                    <a:pt x="182989" y="1986751"/>
                  </a:cubicBezTo>
                  <a:cubicBezTo>
                    <a:pt x="189881" y="1989866"/>
                    <a:pt x="193326" y="1992982"/>
                    <a:pt x="196772" y="1994020"/>
                  </a:cubicBezTo>
                  <a:cubicBezTo>
                    <a:pt x="186435" y="1997135"/>
                    <a:pt x="176097" y="1999212"/>
                    <a:pt x="167483" y="2002327"/>
                  </a:cubicBezTo>
                  <a:cubicBezTo>
                    <a:pt x="165760" y="2006481"/>
                    <a:pt x="167483" y="2010635"/>
                    <a:pt x="165760" y="2012712"/>
                  </a:cubicBezTo>
                  <a:cubicBezTo>
                    <a:pt x="157146" y="2021019"/>
                    <a:pt x="162315" y="2027250"/>
                    <a:pt x="176097" y="2031404"/>
                  </a:cubicBezTo>
                  <a:cubicBezTo>
                    <a:pt x="181266" y="2033480"/>
                    <a:pt x="186435" y="2037634"/>
                    <a:pt x="189881" y="2040749"/>
                  </a:cubicBezTo>
                  <a:cubicBezTo>
                    <a:pt x="184712" y="2040749"/>
                    <a:pt x="177820" y="2041788"/>
                    <a:pt x="170929" y="2041788"/>
                  </a:cubicBezTo>
                  <a:lnTo>
                    <a:pt x="170929" y="2054249"/>
                  </a:lnTo>
                  <a:cubicBezTo>
                    <a:pt x="167483" y="2054249"/>
                    <a:pt x="164037" y="2054249"/>
                    <a:pt x="160591" y="2053211"/>
                  </a:cubicBezTo>
                  <a:cubicBezTo>
                    <a:pt x="158869" y="2065672"/>
                    <a:pt x="157146" y="2078133"/>
                    <a:pt x="153700" y="2091633"/>
                  </a:cubicBezTo>
                  <a:cubicBezTo>
                    <a:pt x="172652" y="2097863"/>
                    <a:pt x="162315" y="2105132"/>
                    <a:pt x="151977" y="2114478"/>
                  </a:cubicBezTo>
                  <a:cubicBezTo>
                    <a:pt x="151977" y="2114478"/>
                    <a:pt x="155423" y="2115516"/>
                    <a:pt x="158869" y="2115516"/>
                  </a:cubicBezTo>
                  <a:cubicBezTo>
                    <a:pt x="157146" y="2119670"/>
                    <a:pt x="153700" y="2123824"/>
                    <a:pt x="151977" y="2127978"/>
                  </a:cubicBezTo>
                  <a:cubicBezTo>
                    <a:pt x="148532" y="2136285"/>
                    <a:pt x="153700" y="2137324"/>
                    <a:pt x="169206" y="2133170"/>
                  </a:cubicBezTo>
                  <a:cubicBezTo>
                    <a:pt x="170929" y="2135247"/>
                    <a:pt x="172652" y="2138362"/>
                    <a:pt x="176097" y="2140439"/>
                  </a:cubicBezTo>
                  <a:cubicBezTo>
                    <a:pt x="177820" y="2139400"/>
                    <a:pt x="177820" y="2138362"/>
                    <a:pt x="179543" y="2137324"/>
                  </a:cubicBezTo>
                  <a:cubicBezTo>
                    <a:pt x="186435" y="2138362"/>
                    <a:pt x="191603" y="2140439"/>
                    <a:pt x="198495" y="2141477"/>
                  </a:cubicBezTo>
                  <a:cubicBezTo>
                    <a:pt x="232952" y="2149785"/>
                    <a:pt x="269133" y="2147708"/>
                    <a:pt x="303591" y="2148746"/>
                  </a:cubicBezTo>
                  <a:cubicBezTo>
                    <a:pt x="308759" y="2148746"/>
                    <a:pt x="315651" y="2145631"/>
                    <a:pt x="320819" y="2145631"/>
                  </a:cubicBezTo>
                  <a:cubicBezTo>
                    <a:pt x="341494" y="2146669"/>
                    <a:pt x="360445" y="2150823"/>
                    <a:pt x="379397" y="2151862"/>
                  </a:cubicBezTo>
                  <a:cubicBezTo>
                    <a:pt x="405240" y="2152900"/>
                    <a:pt x="431083" y="2152900"/>
                    <a:pt x="456927" y="2152900"/>
                  </a:cubicBezTo>
                  <a:cubicBezTo>
                    <a:pt x="475878" y="2152900"/>
                    <a:pt x="479324" y="2159131"/>
                    <a:pt x="477601" y="2167438"/>
                  </a:cubicBezTo>
                  <a:cubicBezTo>
                    <a:pt x="470709" y="2170553"/>
                    <a:pt x="463818" y="2176784"/>
                    <a:pt x="463818" y="2177822"/>
                  </a:cubicBezTo>
                  <a:cubicBezTo>
                    <a:pt x="486215" y="2188207"/>
                    <a:pt x="465541" y="2195476"/>
                    <a:pt x="460372" y="2203783"/>
                  </a:cubicBezTo>
                  <a:cubicBezTo>
                    <a:pt x="462095" y="2224552"/>
                    <a:pt x="463818" y="2245320"/>
                    <a:pt x="465541" y="2267127"/>
                  </a:cubicBezTo>
                  <a:cubicBezTo>
                    <a:pt x="462095" y="2268166"/>
                    <a:pt x="455204" y="2269204"/>
                    <a:pt x="450035" y="2270243"/>
                  </a:cubicBezTo>
                  <a:cubicBezTo>
                    <a:pt x="451758" y="2273358"/>
                    <a:pt x="455204" y="2276473"/>
                    <a:pt x="455204" y="2279589"/>
                  </a:cubicBezTo>
                  <a:cubicBezTo>
                    <a:pt x="450035" y="2292050"/>
                    <a:pt x="448312" y="2304511"/>
                    <a:pt x="470709" y="2313857"/>
                  </a:cubicBezTo>
                  <a:cubicBezTo>
                    <a:pt x="460372" y="2318011"/>
                    <a:pt x="451758" y="2321126"/>
                    <a:pt x="441421" y="2325280"/>
                  </a:cubicBezTo>
                  <a:cubicBezTo>
                    <a:pt x="443143" y="2326318"/>
                    <a:pt x="444866" y="2328395"/>
                    <a:pt x="444866" y="2329433"/>
                  </a:cubicBezTo>
                  <a:cubicBezTo>
                    <a:pt x="444866" y="2330472"/>
                    <a:pt x="446589" y="2330472"/>
                    <a:pt x="448312" y="2330472"/>
                  </a:cubicBezTo>
                  <a:cubicBezTo>
                    <a:pt x="465541" y="2330472"/>
                    <a:pt x="472432" y="2332549"/>
                    <a:pt x="474156" y="2342933"/>
                  </a:cubicBezTo>
                  <a:cubicBezTo>
                    <a:pt x="474156" y="2345010"/>
                    <a:pt x="474156" y="2348125"/>
                    <a:pt x="470709" y="2350202"/>
                  </a:cubicBezTo>
                  <a:cubicBezTo>
                    <a:pt x="463818" y="2353317"/>
                    <a:pt x="456927" y="2356433"/>
                    <a:pt x="448312" y="2358509"/>
                  </a:cubicBezTo>
                  <a:cubicBezTo>
                    <a:pt x="444866" y="2359548"/>
                    <a:pt x="437975" y="2358509"/>
                    <a:pt x="434529" y="2357471"/>
                  </a:cubicBezTo>
                  <a:cubicBezTo>
                    <a:pt x="415578" y="2351240"/>
                    <a:pt x="413855" y="2351240"/>
                    <a:pt x="410409" y="2364740"/>
                  </a:cubicBezTo>
                  <a:cubicBezTo>
                    <a:pt x="406963" y="2363702"/>
                    <a:pt x="403517" y="2362663"/>
                    <a:pt x="398349" y="2361625"/>
                  </a:cubicBezTo>
                  <a:cubicBezTo>
                    <a:pt x="400071" y="2365778"/>
                    <a:pt x="400071" y="2368894"/>
                    <a:pt x="403517" y="2372009"/>
                  </a:cubicBezTo>
                  <a:cubicBezTo>
                    <a:pt x="403517" y="2373047"/>
                    <a:pt x="406963" y="2374086"/>
                    <a:pt x="410409" y="2375124"/>
                  </a:cubicBezTo>
                  <a:cubicBezTo>
                    <a:pt x="406963" y="2376163"/>
                    <a:pt x="403517" y="2378240"/>
                    <a:pt x="400071" y="2377201"/>
                  </a:cubicBezTo>
                  <a:cubicBezTo>
                    <a:pt x="382843" y="2374086"/>
                    <a:pt x="372506" y="2381355"/>
                    <a:pt x="360445" y="2385509"/>
                  </a:cubicBezTo>
                  <a:cubicBezTo>
                    <a:pt x="370783" y="2393816"/>
                    <a:pt x="381120" y="2401085"/>
                    <a:pt x="389734" y="2409393"/>
                  </a:cubicBezTo>
                  <a:cubicBezTo>
                    <a:pt x="375951" y="2413546"/>
                    <a:pt x="365614" y="2415623"/>
                    <a:pt x="355277" y="2418738"/>
                  </a:cubicBezTo>
                  <a:cubicBezTo>
                    <a:pt x="377674" y="2441584"/>
                    <a:pt x="377674" y="2441584"/>
                    <a:pt x="362168" y="2450930"/>
                  </a:cubicBezTo>
                  <a:cubicBezTo>
                    <a:pt x="362168" y="2451968"/>
                    <a:pt x="363891" y="2453007"/>
                    <a:pt x="363891" y="2454045"/>
                  </a:cubicBezTo>
                  <a:cubicBezTo>
                    <a:pt x="369060" y="2453007"/>
                    <a:pt x="375951" y="2451968"/>
                    <a:pt x="381120" y="2449891"/>
                  </a:cubicBezTo>
                  <a:lnTo>
                    <a:pt x="382843" y="2450930"/>
                  </a:lnTo>
                  <a:cubicBezTo>
                    <a:pt x="375951" y="2455084"/>
                    <a:pt x="369060" y="2458199"/>
                    <a:pt x="362168" y="2462353"/>
                  </a:cubicBezTo>
                  <a:cubicBezTo>
                    <a:pt x="362168" y="2465468"/>
                    <a:pt x="358722" y="2472737"/>
                    <a:pt x="362168" y="2474814"/>
                  </a:cubicBezTo>
                  <a:cubicBezTo>
                    <a:pt x="375951" y="2482083"/>
                    <a:pt x="360445" y="2489352"/>
                    <a:pt x="363891" y="2496621"/>
                  </a:cubicBezTo>
                  <a:cubicBezTo>
                    <a:pt x="365614" y="2498698"/>
                    <a:pt x="363891" y="2503890"/>
                    <a:pt x="365614" y="2503890"/>
                  </a:cubicBezTo>
                  <a:cubicBezTo>
                    <a:pt x="375951" y="2507005"/>
                    <a:pt x="388012" y="2512197"/>
                    <a:pt x="400071" y="2512197"/>
                  </a:cubicBezTo>
                  <a:cubicBezTo>
                    <a:pt x="427638" y="2513236"/>
                    <a:pt x="455204" y="2511159"/>
                    <a:pt x="482770" y="2511159"/>
                  </a:cubicBezTo>
                  <a:lnTo>
                    <a:pt x="570637" y="2511159"/>
                  </a:lnTo>
                  <a:cubicBezTo>
                    <a:pt x="591311" y="2511159"/>
                    <a:pt x="608540" y="2514274"/>
                    <a:pt x="629214" y="2517389"/>
                  </a:cubicBezTo>
                  <a:cubicBezTo>
                    <a:pt x="653335" y="2522006"/>
                    <a:pt x="679178" y="2518428"/>
                    <a:pt x="705021" y="2517389"/>
                  </a:cubicBezTo>
                  <a:cubicBezTo>
                    <a:pt x="760153" y="2516351"/>
                    <a:pt x="815285" y="2516351"/>
                    <a:pt x="870417" y="2515313"/>
                  </a:cubicBezTo>
                  <a:cubicBezTo>
                    <a:pt x="896260" y="2515313"/>
                    <a:pt x="923827" y="2513236"/>
                    <a:pt x="949670" y="2512197"/>
                  </a:cubicBezTo>
                  <a:cubicBezTo>
                    <a:pt x="982404" y="2511159"/>
                    <a:pt x="1015139" y="2512197"/>
                    <a:pt x="1047874" y="2511159"/>
                  </a:cubicBezTo>
                  <a:cubicBezTo>
                    <a:pt x="1082331" y="2510120"/>
                    <a:pt x="1116788" y="2508044"/>
                    <a:pt x="1151246" y="2507005"/>
                  </a:cubicBezTo>
                  <a:cubicBezTo>
                    <a:pt x="1192595" y="2505967"/>
                    <a:pt x="1233944" y="2505967"/>
                    <a:pt x="1275294" y="2504928"/>
                  </a:cubicBezTo>
                  <a:lnTo>
                    <a:pt x="1404509" y="2501813"/>
                  </a:lnTo>
                  <a:cubicBezTo>
                    <a:pt x="1444136" y="2500775"/>
                    <a:pt x="1482039" y="2500775"/>
                    <a:pt x="1521665" y="2500775"/>
                  </a:cubicBezTo>
                  <a:cubicBezTo>
                    <a:pt x="1550954" y="2500775"/>
                    <a:pt x="1581965" y="2499736"/>
                    <a:pt x="1611255" y="2498698"/>
                  </a:cubicBezTo>
                  <a:lnTo>
                    <a:pt x="1699122" y="2495582"/>
                  </a:lnTo>
                  <a:cubicBezTo>
                    <a:pt x="1719796" y="2494544"/>
                    <a:pt x="1740471" y="2494544"/>
                    <a:pt x="1762868" y="2493505"/>
                  </a:cubicBezTo>
                  <a:cubicBezTo>
                    <a:pt x="1797325" y="2492467"/>
                    <a:pt x="1831783" y="2492467"/>
                    <a:pt x="1866240" y="2491429"/>
                  </a:cubicBezTo>
                  <a:cubicBezTo>
                    <a:pt x="1905867" y="2490390"/>
                    <a:pt x="1943770" y="2488313"/>
                    <a:pt x="1981674" y="2487275"/>
                  </a:cubicBezTo>
                  <a:cubicBezTo>
                    <a:pt x="2021300" y="2485198"/>
                    <a:pt x="2059203" y="2483121"/>
                    <a:pt x="2098829" y="2481044"/>
                  </a:cubicBezTo>
                  <a:cubicBezTo>
                    <a:pt x="2114335" y="2480006"/>
                    <a:pt x="2129841" y="2480006"/>
                    <a:pt x="2147070" y="2478967"/>
                  </a:cubicBezTo>
                  <a:lnTo>
                    <a:pt x="2197033" y="2478967"/>
                  </a:lnTo>
                  <a:cubicBezTo>
                    <a:pt x="2253888" y="2476891"/>
                    <a:pt x="2309020" y="2473775"/>
                    <a:pt x="2365875" y="2471698"/>
                  </a:cubicBezTo>
                  <a:cubicBezTo>
                    <a:pt x="2400333" y="2470660"/>
                    <a:pt x="2436513" y="2469622"/>
                    <a:pt x="2470971" y="2467545"/>
                  </a:cubicBezTo>
                  <a:cubicBezTo>
                    <a:pt x="2491645" y="2466506"/>
                    <a:pt x="2514043" y="2464429"/>
                    <a:pt x="2534717" y="2463391"/>
                  </a:cubicBezTo>
                  <a:lnTo>
                    <a:pt x="2674270" y="2457160"/>
                  </a:lnTo>
                  <a:cubicBezTo>
                    <a:pt x="2703559" y="2456122"/>
                    <a:pt x="2731125" y="2451968"/>
                    <a:pt x="2758691" y="2450930"/>
                  </a:cubicBezTo>
                  <a:cubicBezTo>
                    <a:pt x="2801763" y="2448853"/>
                    <a:pt x="2846558" y="2447815"/>
                    <a:pt x="2889630" y="2445738"/>
                  </a:cubicBezTo>
                  <a:cubicBezTo>
                    <a:pt x="2899967" y="2445738"/>
                    <a:pt x="2912028" y="2444699"/>
                    <a:pt x="2922365" y="2444699"/>
                  </a:cubicBezTo>
                  <a:cubicBezTo>
                    <a:pt x="2960268" y="2442622"/>
                    <a:pt x="2996448" y="2440545"/>
                    <a:pt x="3034352" y="2438469"/>
                  </a:cubicBezTo>
                  <a:cubicBezTo>
                    <a:pt x="3055026" y="2437430"/>
                    <a:pt x="3077424" y="2435353"/>
                    <a:pt x="3098098" y="2434315"/>
                  </a:cubicBezTo>
                  <a:cubicBezTo>
                    <a:pt x="3123941" y="2433276"/>
                    <a:pt x="3149785" y="2432238"/>
                    <a:pt x="3173905" y="2431200"/>
                  </a:cubicBezTo>
                  <a:cubicBezTo>
                    <a:pt x="3222146" y="2428084"/>
                    <a:pt x="3272109" y="2424969"/>
                    <a:pt x="3320350" y="2421854"/>
                  </a:cubicBezTo>
                  <a:cubicBezTo>
                    <a:pt x="3328964" y="2420815"/>
                    <a:pt x="3335855" y="2417700"/>
                    <a:pt x="3344470" y="2417700"/>
                  </a:cubicBezTo>
                  <a:cubicBezTo>
                    <a:pt x="3384096" y="2415623"/>
                    <a:pt x="3423722" y="2415623"/>
                    <a:pt x="3461625" y="2412508"/>
                  </a:cubicBezTo>
                  <a:cubicBezTo>
                    <a:pt x="3482300" y="2410431"/>
                    <a:pt x="3504697" y="2415623"/>
                    <a:pt x="3523649" y="2405239"/>
                  </a:cubicBezTo>
                  <a:cubicBezTo>
                    <a:pt x="3530541" y="2402124"/>
                    <a:pt x="3549492" y="2407316"/>
                    <a:pt x="3561552" y="2406277"/>
                  </a:cubicBezTo>
                  <a:cubicBezTo>
                    <a:pt x="3609793" y="2403162"/>
                    <a:pt x="3658034" y="2399008"/>
                    <a:pt x="3704551" y="2395893"/>
                  </a:cubicBezTo>
                  <a:cubicBezTo>
                    <a:pt x="3742455" y="2392778"/>
                    <a:pt x="3778635" y="2390701"/>
                    <a:pt x="3816538" y="2387585"/>
                  </a:cubicBezTo>
                  <a:cubicBezTo>
                    <a:pt x="3830321" y="2386547"/>
                    <a:pt x="3844104" y="2383432"/>
                    <a:pt x="3856164" y="2382393"/>
                  </a:cubicBezTo>
                  <a:cubicBezTo>
                    <a:pt x="3890622" y="2380316"/>
                    <a:pt x="3925080" y="2378240"/>
                    <a:pt x="3957814" y="2376163"/>
                  </a:cubicBezTo>
                  <a:cubicBezTo>
                    <a:pt x="3957814" y="2372009"/>
                    <a:pt x="3957814" y="2369932"/>
                    <a:pt x="3959537" y="2367855"/>
                  </a:cubicBezTo>
                  <a:cubicBezTo>
                    <a:pt x="3962983" y="2369932"/>
                    <a:pt x="3966429" y="2373047"/>
                    <a:pt x="3969874" y="2377201"/>
                  </a:cubicBezTo>
                  <a:cubicBezTo>
                    <a:pt x="3976766" y="2365778"/>
                    <a:pt x="3990549" y="2373047"/>
                    <a:pt x="4000886" y="2372009"/>
                  </a:cubicBezTo>
                  <a:cubicBezTo>
                    <a:pt x="4019838" y="2369932"/>
                    <a:pt x="4040512" y="2366817"/>
                    <a:pt x="4059464" y="2365778"/>
                  </a:cubicBezTo>
                  <a:cubicBezTo>
                    <a:pt x="4093922" y="2362663"/>
                    <a:pt x="4128379" y="2360586"/>
                    <a:pt x="4162837" y="2358509"/>
                  </a:cubicBezTo>
                  <a:cubicBezTo>
                    <a:pt x="4192126" y="2356433"/>
                    <a:pt x="4221415" y="2352279"/>
                    <a:pt x="4250704" y="2349164"/>
                  </a:cubicBezTo>
                  <a:cubicBezTo>
                    <a:pt x="4300667" y="2343971"/>
                    <a:pt x="4352353" y="2340856"/>
                    <a:pt x="4402317" y="2335664"/>
                  </a:cubicBezTo>
                  <a:cubicBezTo>
                    <a:pt x="4436774" y="2332549"/>
                    <a:pt x="4471232" y="2327356"/>
                    <a:pt x="4507412" y="2324241"/>
                  </a:cubicBezTo>
                  <a:cubicBezTo>
                    <a:pt x="4543593" y="2320087"/>
                    <a:pt x="4581496" y="2316972"/>
                    <a:pt x="4617676" y="2312818"/>
                  </a:cubicBezTo>
                  <a:cubicBezTo>
                    <a:pt x="4643520" y="2309703"/>
                    <a:pt x="4669363" y="2305549"/>
                    <a:pt x="4695206" y="2302434"/>
                  </a:cubicBezTo>
                  <a:cubicBezTo>
                    <a:pt x="4746892" y="2297242"/>
                    <a:pt x="4800302" y="2292050"/>
                    <a:pt x="4851988" y="2286858"/>
                  </a:cubicBezTo>
                  <a:cubicBezTo>
                    <a:pt x="4870939" y="2284781"/>
                    <a:pt x="4888168" y="2280627"/>
                    <a:pt x="4907120" y="2278550"/>
                  </a:cubicBezTo>
                  <a:cubicBezTo>
                    <a:pt x="4939855" y="2274396"/>
                    <a:pt x="4972589" y="2272320"/>
                    <a:pt x="5005324" y="2268166"/>
                  </a:cubicBezTo>
                  <a:cubicBezTo>
                    <a:pt x="5029444" y="2265051"/>
                    <a:pt x="5051842" y="2259858"/>
                    <a:pt x="5074239" y="2257782"/>
                  </a:cubicBezTo>
                  <a:cubicBezTo>
                    <a:pt x="5122480" y="2251551"/>
                    <a:pt x="5170720" y="2247397"/>
                    <a:pt x="5218961" y="2242205"/>
                  </a:cubicBezTo>
                  <a:cubicBezTo>
                    <a:pt x="5239635" y="2240128"/>
                    <a:pt x="5260310" y="2235975"/>
                    <a:pt x="5280984" y="2232859"/>
                  </a:cubicBezTo>
                  <a:cubicBezTo>
                    <a:pt x="5313719" y="2227667"/>
                    <a:pt x="5348177" y="2223513"/>
                    <a:pt x="5380911" y="2218321"/>
                  </a:cubicBezTo>
                  <a:cubicBezTo>
                    <a:pt x="5389526" y="2217283"/>
                    <a:pt x="5398140" y="2214167"/>
                    <a:pt x="5408477" y="2213129"/>
                  </a:cubicBezTo>
                  <a:cubicBezTo>
                    <a:pt x="5418815" y="2212091"/>
                    <a:pt x="5429152" y="2212091"/>
                    <a:pt x="5439489" y="2211052"/>
                  </a:cubicBezTo>
                  <a:cubicBezTo>
                    <a:pt x="5460164" y="2207937"/>
                    <a:pt x="5480838" y="2204822"/>
                    <a:pt x="5499790" y="2201706"/>
                  </a:cubicBezTo>
                  <a:cubicBezTo>
                    <a:pt x="5541139" y="2195476"/>
                    <a:pt x="5561813" y="2193399"/>
                    <a:pt x="5580765" y="2187168"/>
                  </a:cubicBezTo>
                  <a:cubicBezTo>
                    <a:pt x="5597994" y="2181976"/>
                    <a:pt x="5622114" y="2183014"/>
                    <a:pt x="5629006" y="2166400"/>
                  </a:cubicBezTo>
                  <a:cubicBezTo>
                    <a:pt x="5632451" y="2161207"/>
                    <a:pt x="5641066" y="2158092"/>
                    <a:pt x="5625560" y="2156015"/>
                  </a:cubicBezTo>
                  <a:cubicBezTo>
                    <a:pt x="5623837" y="2156015"/>
                    <a:pt x="5620391" y="2152900"/>
                    <a:pt x="5622114" y="2151862"/>
                  </a:cubicBezTo>
                  <a:cubicBezTo>
                    <a:pt x="5625560" y="2145631"/>
                    <a:pt x="5629006" y="2139400"/>
                    <a:pt x="5632451" y="2131093"/>
                  </a:cubicBezTo>
                  <a:cubicBezTo>
                    <a:pt x="5632451" y="2131093"/>
                    <a:pt x="5629006" y="2130054"/>
                    <a:pt x="5625560" y="2127978"/>
                  </a:cubicBezTo>
                  <a:cubicBezTo>
                    <a:pt x="5635897" y="2121747"/>
                    <a:pt x="5635897" y="2098902"/>
                    <a:pt x="5629006" y="2091633"/>
                  </a:cubicBezTo>
                  <a:cubicBezTo>
                    <a:pt x="5625560" y="2087479"/>
                    <a:pt x="5623837" y="2082287"/>
                    <a:pt x="5622114" y="2077095"/>
                  </a:cubicBezTo>
                  <a:cubicBezTo>
                    <a:pt x="5642789" y="2073979"/>
                    <a:pt x="5618668" y="2066710"/>
                    <a:pt x="5625560" y="2062556"/>
                  </a:cubicBezTo>
                  <a:cubicBezTo>
                    <a:pt x="5622114" y="2062556"/>
                    <a:pt x="5618668" y="2062556"/>
                    <a:pt x="5613500" y="2061518"/>
                  </a:cubicBezTo>
                  <a:cubicBezTo>
                    <a:pt x="5616946" y="2058403"/>
                    <a:pt x="5620391" y="2056326"/>
                    <a:pt x="5622114" y="2055287"/>
                  </a:cubicBezTo>
                  <a:cubicBezTo>
                    <a:pt x="5618668" y="2053211"/>
                    <a:pt x="5613500" y="2052172"/>
                    <a:pt x="5610054" y="2050095"/>
                  </a:cubicBezTo>
                  <a:cubicBezTo>
                    <a:pt x="5629006" y="2034519"/>
                    <a:pt x="5629006" y="2027250"/>
                    <a:pt x="5606608" y="2013750"/>
                  </a:cubicBezTo>
                  <a:cubicBezTo>
                    <a:pt x="5604885" y="2012712"/>
                    <a:pt x="5601440" y="2010635"/>
                    <a:pt x="5601440" y="2009596"/>
                  </a:cubicBezTo>
                  <a:cubicBezTo>
                    <a:pt x="5606608" y="1998174"/>
                    <a:pt x="5604885" y="1987789"/>
                    <a:pt x="5592825" y="1978444"/>
                  </a:cubicBezTo>
                  <a:cubicBezTo>
                    <a:pt x="5592825" y="1978444"/>
                    <a:pt x="5594548" y="1975328"/>
                    <a:pt x="5597994" y="1973251"/>
                  </a:cubicBezTo>
                  <a:cubicBezTo>
                    <a:pt x="5592825" y="1974290"/>
                    <a:pt x="5589380" y="1975328"/>
                    <a:pt x="5585934" y="1975328"/>
                  </a:cubicBezTo>
                  <a:lnTo>
                    <a:pt x="5591102" y="1956636"/>
                  </a:lnTo>
                  <a:lnTo>
                    <a:pt x="5572151" y="1956636"/>
                  </a:lnTo>
                  <a:cubicBezTo>
                    <a:pt x="5566982" y="1952483"/>
                    <a:pt x="5561813" y="1949367"/>
                    <a:pt x="5561813" y="1948329"/>
                  </a:cubicBezTo>
                  <a:cubicBezTo>
                    <a:pt x="5556645" y="1951444"/>
                    <a:pt x="5553199" y="1952483"/>
                    <a:pt x="5551476" y="1953521"/>
                  </a:cubicBezTo>
                  <a:cubicBezTo>
                    <a:pt x="5542862" y="1945214"/>
                    <a:pt x="5535970" y="1938983"/>
                    <a:pt x="5530802" y="1932753"/>
                  </a:cubicBezTo>
                  <a:cubicBezTo>
                    <a:pt x="5532525" y="1925483"/>
                    <a:pt x="5535970" y="1919253"/>
                    <a:pt x="5537693" y="1915099"/>
                  </a:cubicBezTo>
                  <a:cubicBezTo>
                    <a:pt x="5546308" y="1915099"/>
                    <a:pt x="5554922" y="1916138"/>
                    <a:pt x="5560091" y="1914061"/>
                  </a:cubicBezTo>
                  <a:cubicBezTo>
                    <a:pt x="5565259" y="1911984"/>
                    <a:pt x="5565259" y="1906792"/>
                    <a:pt x="5568705" y="1903676"/>
                  </a:cubicBezTo>
                  <a:cubicBezTo>
                    <a:pt x="5568705" y="1902638"/>
                    <a:pt x="5556645" y="1889138"/>
                    <a:pt x="5558368" y="1888100"/>
                  </a:cubicBezTo>
                  <a:cubicBezTo>
                    <a:pt x="5560091" y="1880831"/>
                    <a:pt x="5563536" y="1873562"/>
                    <a:pt x="5565259" y="1865254"/>
                  </a:cubicBezTo>
                  <a:cubicBezTo>
                    <a:pt x="5558368" y="1862139"/>
                    <a:pt x="5549753" y="1857985"/>
                    <a:pt x="5542862" y="1854870"/>
                  </a:cubicBezTo>
                  <a:cubicBezTo>
                    <a:pt x="5554922" y="1850716"/>
                    <a:pt x="5563536" y="1846563"/>
                    <a:pt x="5572151" y="1843447"/>
                  </a:cubicBezTo>
                  <a:cubicBezTo>
                    <a:pt x="5568705" y="1842409"/>
                    <a:pt x="5566982" y="1841371"/>
                    <a:pt x="5563536" y="1840332"/>
                  </a:cubicBezTo>
                  <a:cubicBezTo>
                    <a:pt x="5561813" y="1836178"/>
                    <a:pt x="5558368" y="1832025"/>
                    <a:pt x="5558368" y="1827871"/>
                  </a:cubicBezTo>
                  <a:cubicBezTo>
                    <a:pt x="5558368" y="1823717"/>
                    <a:pt x="5563536" y="1816448"/>
                    <a:pt x="5560091" y="1815410"/>
                  </a:cubicBezTo>
                  <a:cubicBezTo>
                    <a:pt x="5544585" y="1810218"/>
                    <a:pt x="5553199" y="1794641"/>
                    <a:pt x="5532525" y="1792564"/>
                  </a:cubicBezTo>
                  <a:cubicBezTo>
                    <a:pt x="5530802" y="1792564"/>
                    <a:pt x="5530802" y="1790487"/>
                    <a:pt x="5527356" y="1788411"/>
                  </a:cubicBezTo>
                  <a:cubicBezTo>
                    <a:pt x="5532525" y="1788411"/>
                    <a:pt x="5535970" y="1788411"/>
                    <a:pt x="5542862" y="1787372"/>
                  </a:cubicBezTo>
                  <a:cubicBezTo>
                    <a:pt x="5523910" y="1779065"/>
                    <a:pt x="5529079" y="1771796"/>
                    <a:pt x="5535970" y="1765565"/>
                  </a:cubicBezTo>
                  <a:cubicBezTo>
                    <a:pt x="5542862" y="1764527"/>
                    <a:pt x="5548030" y="1763488"/>
                    <a:pt x="5553199" y="1762450"/>
                  </a:cubicBezTo>
                  <a:cubicBezTo>
                    <a:pt x="5551476" y="1760373"/>
                    <a:pt x="5551476" y="1759334"/>
                    <a:pt x="5549753" y="1757258"/>
                  </a:cubicBezTo>
                  <a:cubicBezTo>
                    <a:pt x="5548030" y="1756219"/>
                    <a:pt x="5539416" y="1742720"/>
                    <a:pt x="5539416" y="1740643"/>
                  </a:cubicBezTo>
                  <a:cubicBezTo>
                    <a:pt x="5542862" y="1735451"/>
                    <a:pt x="5544585" y="1730258"/>
                    <a:pt x="5546308" y="1725066"/>
                  </a:cubicBezTo>
                  <a:cubicBezTo>
                    <a:pt x="5535970" y="1725066"/>
                    <a:pt x="5527356" y="1724028"/>
                    <a:pt x="5523910" y="1724028"/>
                  </a:cubicBezTo>
                  <a:cubicBezTo>
                    <a:pt x="5527356" y="1722989"/>
                    <a:pt x="5532525" y="1720913"/>
                    <a:pt x="5535970" y="1719874"/>
                  </a:cubicBezTo>
                  <a:cubicBezTo>
                    <a:pt x="5534247" y="1717797"/>
                    <a:pt x="5532525" y="1715720"/>
                    <a:pt x="5529079" y="1714682"/>
                  </a:cubicBezTo>
                  <a:cubicBezTo>
                    <a:pt x="5515296" y="1715720"/>
                    <a:pt x="5501513" y="1716759"/>
                    <a:pt x="5486007" y="1717797"/>
                  </a:cubicBezTo>
                  <a:cubicBezTo>
                    <a:pt x="5487730" y="1712605"/>
                    <a:pt x="5489453" y="1708451"/>
                    <a:pt x="5492898" y="1704298"/>
                  </a:cubicBezTo>
                  <a:cubicBezTo>
                    <a:pt x="5484284" y="1704298"/>
                    <a:pt x="5473947" y="1703259"/>
                    <a:pt x="5465332" y="1703259"/>
                  </a:cubicBezTo>
                  <a:lnTo>
                    <a:pt x="5465332" y="1698067"/>
                  </a:lnTo>
                  <a:cubicBezTo>
                    <a:pt x="5477392" y="1697029"/>
                    <a:pt x="5489453" y="1694952"/>
                    <a:pt x="5499790" y="1693913"/>
                  </a:cubicBezTo>
                  <a:cubicBezTo>
                    <a:pt x="5456718" y="1681452"/>
                    <a:pt x="5417092" y="1692875"/>
                    <a:pt x="5370574" y="1697029"/>
                  </a:cubicBezTo>
                  <a:cubicBezTo>
                    <a:pt x="5361960" y="1691836"/>
                    <a:pt x="5353345" y="1695990"/>
                    <a:pt x="5346454" y="1704298"/>
                  </a:cubicBezTo>
                  <a:cubicBezTo>
                    <a:pt x="5337839" y="1697029"/>
                    <a:pt x="5330948" y="1699106"/>
                    <a:pt x="5313719" y="1713643"/>
                  </a:cubicBezTo>
                  <a:cubicBezTo>
                    <a:pt x="5311996" y="1713643"/>
                    <a:pt x="5310273" y="1712605"/>
                    <a:pt x="5308550" y="1712605"/>
                  </a:cubicBezTo>
                  <a:cubicBezTo>
                    <a:pt x="5310273" y="1708451"/>
                    <a:pt x="5313719" y="1705336"/>
                    <a:pt x="5315442" y="1701182"/>
                  </a:cubicBezTo>
                  <a:cubicBezTo>
                    <a:pt x="5305105" y="1703259"/>
                    <a:pt x="5296490" y="1704298"/>
                    <a:pt x="5286153" y="1706374"/>
                  </a:cubicBezTo>
                  <a:lnTo>
                    <a:pt x="5249973" y="1709490"/>
                  </a:lnTo>
                  <a:cubicBezTo>
                    <a:pt x="5231021" y="1711567"/>
                    <a:pt x="5212069" y="1712605"/>
                    <a:pt x="5194841" y="1714682"/>
                  </a:cubicBezTo>
                  <a:cubicBezTo>
                    <a:pt x="5187949" y="1715720"/>
                    <a:pt x="5181057" y="1718836"/>
                    <a:pt x="5174166" y="1719874"/>
                  </a:cubicBezTo>
                  <a:cubicBezTo>
                    <a:pt x="5167274" y="1720913"/>
                    <a:pt x="5156937" y="1724028"/>
                    <a:pt x="5153491" y="1721951"/>
                  </a:cubicBezTo>
                  <a:cubicBezTo>
                    <a:pt x="5139708" y="1714682"/>
                    <a:pt x="5127648" y="1706374"/>
                    <a:pt x="5113865" y="1699106"/>
                  </a:cubicBezTo>
                  <a:cubicBezTo>
                    <a:pt x="5112142" y="1701182"/>
                    <a:pt x="5110420" y="1704298"/>
                    <a:pt x="5110420" y="1704298"/>
                  </a:cubicBezTo>
                  <a:cubicBezTo>
                    <a:pt x="5098359" y="1702221"/>
                    <a:pt x="5089745" y="1701182"/>
                    <a:pt x="5077685" y="1699106"/>
                  </a:cubicBezTo>
                  <a:cubicBezTo>
                    <a:pt x="5075962" y="1695990"/>
                    <a:pt x="5072516" y="1691836"/>
                    <a:pt x="5072516" y="1689760"/>
                  </a:cubicBezTo>
                  <a:cubicBezTo>
                    <a:pt x="5053565" y="1688721"/>
                    <a:pt x="5038059" y="1687683"/>
                    <a:pt x="5024276" y="1686644"/>
                  </a:cubicBezTo>
                  <a:cubicBezTo>
                    <a:pt x="5024276" y="1685606"/>
                    <a:pt x="5022553" y="1684567"/>
                    <a:pt x="5022553" y="1683529"/>
                  </a:cubicBezTo>
                  <a:lnTo>
                    <a:pt x="5053565" y="1677298"/>
                  </a:lnTo>
                  <a:cubicBezTo>
                    <a:pt x="5055287" y="1680414"/>
                    <a:pt x="5057010" y="1681452"/>
                    <a:pt x="5060456" y="1686644"/>
                  </a:cubicBezTo>
                  <a:cubicBezTo>
                    <a:pt x="5058733" y="1675222"/>
                    <a:pt x="5057010" y="1667953"/>
                    <a:pt x="5057010" y="1658607"/>
                  </a:cubicBezTo>
                  <a:cubicBezTo>
                    <a:pt x="5041504" y="1665876"/>
                    <a:pt x="5020830" y="1657568"/>
                    <a:pt x="5010493" y="1670029"/>
                  </a:cubicBezTo>
                  <a:cubicBezTo>
                    <a:pt x="5010493" y="1671068"/>
                    <a:pt x="5003601" y="1671068"/>
                    <a:pt x="5001878" y="1670029"/>
                  </a:cubicBezTo>
                  <a:cubicBezTo>
                    <a:pt x="4988095" y="1668991"/>
                    <a:pt x="4974312" y="1667953"/>
                    <a:pt x="4960529" y="1665876"/>
                  </a:cubicBezTo>
                  <a:cubicBezTo>
                    <a:pt x="4962252" y="1667953"/>
                    <a:pt x="4962252" y="1670029"/>
                    <a:pt x="4963975" y="1672106"/>
                  </a:cubicBezTo>
                  <a:cubicBezTo>
                    <a:pt x="4955361" y="1671068"/>
                    <a:pt x="4948469" y="1670029"/>
                    <a:pt x="4943300" y="1668991"/>
                  </a:cubicBezTo>
                  <a:cubicBezTo>
                    <a:pt x="4943300" y="1667953"/>
                    <a:pt x="4941578" y="1666914"/>
                    <a:pt x="4941578" y="1665876"/>
                  </a:cubicBezTo>
                  <a:cubicBezTo>
                    <a:pt x="4953638" y="1661722"/>
                    <a:pt x="4965698" y="1656530"/>
                    <a:pt x="4977758" y="1652376"/>
                  </a:cubicBezTo>
                  <a:cubicBezTo>
                    <a:pt x="4996710" y="1645107"/>
                    <a:pt x="5013938" y="1635761"/>
                    <a:pt x="5032890" y="1632646"/>
                  </a:cubicBezTo>
                  <a:cubicBezTo>
                    <a:pt x="5065625" y="1628492"/>
                    <a:pt x="5098359" y="1621223"/>
                    <a:pt x="5132817" y="1620185"/>
                  </a:cubicBezTo>
                  <a:lnTo>
                    <a:pt x="5141431" y="1620185"/>
                  </a:lnTo>
                  <a:cubicBezTo>
                    <a:pt x="5177612" y="1616031"/>
                    <a:pt x="5212069" y="1611877"/>
                    <a:pt x="5248250" y="1607724"/>
                  </a:cubicBezTo>
                  <a:cubicBezTo>
                    <a:pt x="5253418" y="1606685"/>
                    <a:pt x="5256864" y="1605647"/>
                    <a:pt x="5262033" y="1605647"/>
                  </a:cubicBezTo>
                  <a:cubicBezTo>
                    <a:pt x="5284430" y="1603570"/>
                    <a:pt x="5306828" y="1602531"/>
                    <a:pt x="5327502" y="1600454"/>
                  </a:cubicBezTo>
                  <a:cubicBezTo>
                    <a:pt x="5349900" y="1597339"/>
                    <a:pt x="5374020" y="1595262"/>
                    <a:pt x="5396417" y="1590070"/>
                  </a:cubicBezTo>
                  <a:cubicBezTo>
                    <a:pt x="5413646" y="1586955"/>
                    <a:pt x="5436043" y="1587993"/>
                    <a:pt x="5442935" y="1577609"/>
                  </a:cubicBezTo>
                  <a:cubicBezTo>
                    <a:pt x="5449826" y="1577609"/>
                    <a:pt x="5456718" y="1578647"/>
                    <a:pt x="5460164" y="1577609"/>
                  </a:cubicBezTo>
                  <a:cubicBezTo>
                    <a:pt x="5486007" y="1571378"/>
                    <a:pt x="5511850" y="1565148"/>
                    <a:pt x="5535970" y="1557879"/>
                  </a:cubicBezTo>
                  <a:cubicBezTo>
                    <a:pt x="5544585" y="1553725"/>
                    <a:pt x="5551476" y="1551648"/>
                    <a:pt x="5554922" y="1547494"/>
                  </a:cubicBezTo>
                  <a:cubicBezTo>
                    <a:pt x="5556645" y="1544379"/>
                    <a:pt x="5551476" y="1539187"/>
                    <a:pt x="5549753" y="1537110"/>
                  </a:cubicBezTo>
                  <a:cubicBezTo>
                    <a:pt x="5553199" y="1536072"/>
                    <a:pt x="5560091" y="1535033"/>
                    <a:pt x="5560091" y="1533995"/>
                  </a:cubicBezTo>
                  <a:cubicBezTo>
                    <a:pt x="5560091" y="1527764"/>
                    <a:pt x="5560091" y="1521534"/>
                    <a:pt x="5556645" y="1516341"/>
                  </a:cubicBezTo>
                  <a:cubicBezTo>
                    <a:pt x="5551476" y="1509073"/>
                    <a:pt x="5535970" y="1502842"/>
                    <a:pt x="5553199" y="1493496"/>
                  </a:cubicBezTo>
                  <a:cubicBezTo>
                    <a:pt x="5556645" y="1492458"/>
                    <a:pt x="5553199" y="1487265"/>
                    <a:pt x="5553199" y="1483112"/>
                  </a:cubicBezTo>
                  <a:cubicBezTo>
                    <a:pt x="5548030" y="1484150"/>
                    <a:pt x="5544585" y="1484150"/>
                    <a:pt x="5539416" y="1484150"/>
                  </a:cubicBezTo>
                  <a:cubicBezTo>
                    <a:pt x="5556645" y="1466497"/>
                    <a:pt x="5556645" y="1460266"/>
                    <a:pt x="5539416" y="1457151"/>
                  </a:cubicBezTo>
                  <a:cubicBezTo>
                    <a:pt x="5539416" y="1450920"/>
                    <a:pt x="5542862" y="1444690"/>
                    <a:pt x="5539416" y="1440536"/>
                  </a:cubicBezTo>
                  <a:cubicBezTo>
                    <a:pt x="5529079" y="1430152"/>
                    <a:pt x="5515296" y="1419767"/>
                    <a:pt x="5503236" y="1410421"/>
                  </a:cubicBezTo>
                  <a:cubicBezTo>
                    <a:pt x="5504959" y="1409383"/>
                    <a:pt x="5508404" y="1408345"/>
                    <a:pt x="5510127" y="1408345"/>
                  </a:cubicBezTo>
                  <a:cubicBezTo>
                    <a:pt x="5503236" y="1403152"/>
                    <a:pt x="5496344" y="1397960"/>
                    <a:pt x="5491176" y="1394845"/>
                  </a:cubicBezTo>
                  <a:cubicBezTo>
                    <a:pt x="5498067" y="1388614"/>
                    <a:pt x="5503236" y="1383422"/>
                    <a:pt x="5510127" y="1378230"/>
                  </a:cubicBezTo>
                  <a:cubicBezTo>
                    <a:pt x="5501513" y="1376153"/>
                    <a:pt x="5496344" y="1375115"/>
                    <a:pt x="5489453" y="1374076"/>
                  </a:cubicBezTo>
                  <a:cubicBezTo>
                    <a:pt x="5501513" y="1372000"/>
                    <a:pt x="5511850" y="1369923"/>
                    <a:pt x="5527356" y="1365769"/>
                  </a:cubicBezTo>
                  <a:cubicBezTo>
                    <a:pt x="5498067" y="1361615"/>
                    <a:pt x="5496344" y="1349154"/>
                    <a:pt x="5492898" y="1336693"/>
                  </a:cubicBezTo>
                  <a:cubicBezTo>
                    <a:pt x="5492898" y="1335654"/>
                    <a:pt x="5484284" y="1334616"/>
                    <a:pt x="5479115" y="1333578"/>
                  </a:cubicBezTo>
                  <a:cubicBezTo>
                    <a:pt x="5479115" y="1331501"/>
                    <a:pt x="5482561" y="1328385"/>
                    <a:pt x="5480838" y="1326309"/>
                  </a:cubicBezTo>
                  <a:cubicBezTo>
                    <a:pt x="5473947" y="1321116"/>
                    <a:pt x="5461887" y="1318001"/>
                    <a:pt x="5460164" y="1311771"/>
                  </a:cubicBezTo>
                  <a:cubicBezTo>
                    <a:pt x="5449826" y="1294117"/>
                    <a:pt x="5430875" y="1297232"/>
                    <a:pt x="5410200" y="1301386"/>
                  </a:cubicBezTo>
                  <a:lnTo>
                    <a:pt x="5399863" y="1292040"/>
                  </a:lnTo>
                  <a:cubicBezTo>
                    <a:pt x="5396417" y="1293079"/>
                    <a:pt x="5392971" y="1295156"/>
                    <a:pt x="5391249" y="1296194"/>
                  </a:cubicBezTo>
                  <a:cubicBezTo>
                    <a:pt x="5389526" y="1289964"/>
                    <a:pt x="5372297" y="1282694"/>
                    <a:pt x="5367128" y="1286848"/>
                  </a:cubicBezTo>
                  <a:cubicBezTo>
                    <a:pt x="5355068" y="1297232"/>
                    <a:pt x="5341285" y="1291002"/>
                    <a:pt x="5327502" y="1289964"/>
                  </a:cubicBezTo>
                  <a:cubicBezTo>
                    <a:pt x="5320611" y="1288925"/>
                    <a:pt x="5310273" y="1287887"/>
                    <a:pt x="5306828" y="1289964"/>
                  </a:cubicBezTo>
                  <a:cubicBezTo>
                    <a:pt x="5298213" y="1295156"/>
                    <a:pt x="5272370" y="1289964"/>
                    <a:pt x="5279262" y="1304502"/>
                  </a:cubicBezTo>
                  <a:cubicBezTo>
                    <a:pt x="5280984" y="1307617"/>
                    <a:pt x="5287876" y="1310732"/>
                    <a:pt x="5294767" y="1313847"/>
                  </a:cubicBezTo>
                  <a:lnTo>
                    <a:pt x="5244804" y="1313847"/>
                  </a:lnTo>
                  <a:cubicBezTo>
                    <a:pt x="5243081" y="1310732"/>
                    <a:pt x="5243081" y="1306578"/>
                    <a:pt x="5241358" y="1303463"/>
                  </a:cubicBezTo>
                  <a:cubicBezTo>
                    <a:pt x="5249973" y="1302425"/>
                    <a:pt x="5258587" y="1301386"/>
                    <a:pt x="5267201" y="1299309"/>
                  </a:cubicBezTo>
                  <a:cubicBezTo>
                    <a:pt x="5267201" y="1298271"/>
                    <a:pt x="5265478" y="1297232"/>
                    <a:pt x="5265478" y="1295156"/>
                  </a:cubicBezTo>
                  <a:cubicBezTo>
                    <a:pt x="5262033" y="1295156"/>
                    <a:pt x="5256864" y="1296194"/>
                    <a:pt x="5253418" y="1296194"/>
                  </a:cubicBezTo>
                  <a:cubicBezTo>
                    <a:pt x="5239635" y="1293079"/>
                    <a:pt x="5220684" y="1301386"/>
                    <a:pt x="5208624" y="1291002"/>
                  </a:cubicBezTo>
                  <a:cubicBezTo>
                    <a:pt x="5186226" y="1272310"/>
                    <a:pt x="5146600" y="1267118"/>
                    <a:pt x="5110420" y="1277502"/>
                  </a:cubicBezTo>
                  <a:cubicBezTo>
                    <a:pt x="5106974" y="1278541"/>
                    <a:pt x="5100082" y="1275425"/>
                    <a:pt x="5094914" y="1274387"/>
                  </a:cubicBezTo>
                  <a:cubicBezTo>
                    <a:pt x="5093191" y="1274387"/>
                    <a:pt x="5093191" y="1274387"/>
                    <a:pt x="5091468" y="1273349"/>
                  </a:cubicBezTo>
                  <a:cubicBezTo>
                    <a:pt x="5089745" y="1275425"/>
                    <a:pt x="5089745" y="1277502"/>
                    <a:pt x="5089745" y="1276464"/>
                  </a:cubicBezTo>
                  <a:cubicBezTo>
                    <a:pt x="5077685" y="1276464"/>
                    <a:pt x="5065625" y="1274387"/>
                    <a:pt x="5053565" y="1275425"/>
                  </a:cubicBezTo>
                  <a:cubicBezTo>
                    <a:pt x="5034613" y="1276464"/>
                    <a:pt x="5015661" y="1280618"/>
                    <a:pt x="4996710" y="1281656"/>
                  </a:cubicBezTo>
                  <a:cubicBezTo>
                    <a:pt x="4967421" y="1283733"/>
                    <a:pt x="4938132" y="1283733"/>
                    <a:pt x="4908843" y="1287887"/>
                  </a:cubicBezTo>
                  <a:cubicBezTo>
                    <a:pt x="4896783" y="1289964"/>
                    <a:pt x="4888168" y="1288925"/>
                    <a:pt x="4879554" y="1286848"/>
                  </a:cubicBezTo>
                  <a:cubicBezTo>
                    <a:pt x="4932963" y="1273349"/>
                    <a:pt x="4986372" y="1259849"/>
                    <a:pt x="5039781" y="1247388"/>
                  </a:cubicBezTo>
                  <a:cubicBezTo>
                    <a:pt x="5039781" y="1246349"/>
                    <a:pt x="5038059" y="1245311"/>
                    <a:pt x="5038059" y="1244273"/>
                  </a:cubicBezTo>
                  <a:cubicBezTo>
                    <a:pt x="5034613" y="1244273"/>
                    <a:pt x="5031167" y="1243234"/>
                    <a:pt x="5024276" y="1242196"/>
                  </a:cubicBezTo>
                  <a:cubicBezTo>
                    <a:pt x="5036336" y="1239080"/>
                    <a:pt x="5041504" y="1238042"/>
                    <a:pt x="5050119" y="1235965"/>
                  </a:cubicBezTo>
                  <a:cubicBezTo>
                    <a:pt x="5034613" y="1229734"/>
                    <a:pt x="5055287" y="1222465"/>
                    <a:pt x="5046673" y="1214158"/>
                  </a:cubicBezTo>
                  <a:cubicBezTo>
                    <a:pt x="5039781" y="1205850"/>
                    <a:pt x="5044950" y="1193389"/>
                    <a:pt x="5013938" y="1196505"/>
                  </a:cubicBezTo>
                  <a:cubicBezTo>
                    <a:pt x="5044950" y="1187159"/>
                    <a:pt x="5046673" y="1173659"/>
                    <a:pt x="5025998" y="1159121"/>
                  </a:cubicBezTo>
                  <a:cubicBezTo>
                    <a:pt x="5022553" y="1157044"/>
                    <a:pt x="5020830" y="1152891"/>
                    <a:pt x="5022553" y="1150814"/>
                  </a:cubicBezTo>
                  <a:cubicBezTo>
                    <a:pt x="5025998" y="1143545"/>
                    <a:pt x="5031167" y="1137314"/>
                    <a:pt x="5034613" y="1132122"/>
                  </a:cubicBezTo>
                  <a:cubicBezTo>
                    <a:pt x="5046673" y="1132122"/>
                    <a:pt x="5053565" y="1133160"/>
                    <a:pt x="5060456" y="1133160"/>
                  </a:cubicBezTo>
                  <a:cubicBezTo>
                    <a:pt x="5077685" y="1132122"/>
                    <a:pt x="5094914" y="1130045"/>
                    <a:pt x="5112142" y="1127968"/>
                  </a:cubicBezTo>
                  <a:cubicBezTo>
                    <a:pt x="5167274" y="1121738"/>
                    <a:pt x="5224129" y="1115507"/>
                    <a:pt x="5279262" y="1109276"/>
                  </a:cubicBezTo>
                  <a:cubicBezTo>
                    <a:pt x="5325779" y="1104084"/>
                    <a:pt x="5370574" y="1093700"/>
                    <a:pt x="5417092" y="1091623"/>
                  </a:cubicBezTo>
                  <a:cubicBezTo>
                    <a:pt x="5449826" y="1090585"/>
                    <a:pt x="5479115" y="1080200"/>
                    <a:pt x="5510127" y="1079162"/>
                  </a:cubicBezTo>
                  <a:cubicBezTo>
                    <a:pt x="5530802" y="1078123"/>
                    <a:pt x="5551476" y="1072931"/>
                    <a:pt x="5570428" y="1067739"/>
                  </a:cubicBezTo>
                  <a:cubicBezTo>
                    <a:pt x="5580765" y="1065662"/>
                    <a:pt x="5589380" y="1060470"/>
                    <a:pt x="5597994" y="1057355"/>
                  </a:cubicBezTo>
                  <a:cubicBezTo>
                    <a:pt x="5599717" y="1057355"/>
                    <a:pt x="5604885" y="1058393"/>
                    <a:pt x="5606608" y="1057355"/>
                  </a:cubicBezTo>
                  <a:cubicBezTo>
                    <a:pt x="5620391" y="1053201"/>
                    <a:pt x="5632451" y="1049047"/>
                    <a:pt x="5646235" y="1045932"/>
                  </a:cubicBezTo>
                  <a:cubicBezTo>
                    <a:pt x="5656572" y="1042817"/>
                    <a:pt x="5665186" y="1039701"/>
                    <a:pt x="5675523" y="1036586"/>
                  </a:cubicBezTo>
                  <a:cubicBezTo>
                    <a:pt x="5675523" y="1035548"/>
                    <a:pt x="5673801" y="1034509"/>
                    <a:pt x="5673801" y="1033471"/>
                  </a:cubicBezTo>
                  <a:cubicBezTo>
                    <a:pt x="5677246" y="1033471"/>
                    <a:pt x="5682415" y="1034509"/>
                    <a:pt x="5687584" y="1035548"/>
                  </a:cubicBezTo>
                  <a:cubicBezTo>
                    <a:pt x="5685861" y="1029317"/>
                    <a:pt x="5684138" y="1025163"/>
                    <a:pt x="5682415" y="1019971"/>
                  </a:cubicBezTo>
                  <a:cubicBezTo>
                    <a:pt x="5684138" y="1019971"/>
                    <a:pt x="5684138" y="1019971"/>
                    <a:pt x="5685861" y="1018933"/>
                  </a:cubicBezTo>
                  <a:cubicBezTo>
                    <a:pt x="5687584" y="1021010"/>
                    <a:pt x="5689306" y="1023087"/>
                    <a:pt x="5691029" y="1024125"/>
                  </a:cubicBezTo>
                  <a:cubicBezTo>
                    <a:pt x="5704724" y="1013741"/>
                    <a:pt x="5712344" y="1004395"/>
                    <a:pt x="5692752" y="998164"/>
                  </a:cubicBezTo>
                  <a:cubicBezTo>
                    <a:pt x="5694475" y="992972"/>
                    <a:pt x="5694475" y="988818"/>
                    <a:pt x="5694475" y="985703"/>
                  </a:cubicBezTo>
                  <a:lnTo>
                    <a:pt x="5689306" y="963896"/>
                  </a:lnTo>
                  <a:cubicBezTo>
                    <a:pt x="5687584" y="954550"/>
                    <a:pt x="5691029" y="945204"/>
                    <a:pt x="5672078" y="942089"/>
                  </a:cubicBezTo>
                  <a:cubicBezTo>
                    <a:pt x="5677246" y="936897"/>
                    <a:pt x="5677246" y="913013"/>
                    <a:pt x="5670355" y="911974"/>
                  </a:cubicBezTo>
                  <a:cubicBezTo>
                    <a:pt x="5658295" y="908859"/>
                    <a:pt x="5654849" y="899513"/>
                    <a:pt x="5644512" y="895359"/>
                  </a:cubicBezTo>
                  <a:cubicBezTo>
                    <a:pt x="5642789" y="894321"/>
                    <a:pt x="5641066" y="892244"/>
                    <a:pt x="5641066" y="892244"/>
                  </a:cubicBezTo>
                  <a:cubicBezTo>
                    <a:pt x="5654849" y="882898"/>
                    <a:pt x="5634174" y="887052"/>
                    <a:pt x="5630729" y="882898"/>
                  </a:cubicBezTo>
                  <a:cubicBezTo>
                    <a:pt x="5634174" y="877706"/>
                    <a:pt x="5641066" y="872514"/>
                    <a:pt x="5642789" y="866283"/>
                  </a:cubicBezTo>
                  <a:cubicBezTo>
                    <a:pt x="5644512" y="860053"/>
                    <a:pt x="5642789" y="854861"/>
                    <a:pt x="5627283" y="857976"/>
                  </a:cubicBezTo>
                  <a:cubicBezTo>
                    <a:pt x="5629006" y="848630"/>
                    <a:pt x="5630729" y="840323"/>
                    <a:pt x="5632451" y="830977"/>
                  </a:cubicBezTo>
                  <a:cubicBezTo>
                    <a:pt x="5630729" y="830977"/>
                    <a:pt x="5629006" y="832015"/>
                    <a:pt x="5629006" y="832015"/>
                  </a:cubicBezTo>
                  <a:cubicBezTo>
                    <a:pt x="5623837" y="824746"/>
                    <a:pt x="5620391" y="818516"/>
                    <a:pt x="5615223" y="812285"/>
                  </a:cubicBezTo>
                  <a:cubicBezTo>
                    <a:pt x="5606608" y="812285"/>
                    <a:pt x="5597994" y="811247"/>
                    <a:pt x="5587657" y="810208"/>
                  </a:cubicBezTo>
                  <a:lnTo>
                    <a:pt x="5587657" y="807093"/>
                  </a:lnTo>
                  <a:cubicBezTo>
                    <a:pt x="5592825" y="806054"/>
                    <a:pt x="5597994" y="805016"/>
                    <a:pt x="5603163" y="803978"/>
                  </a:cubicBezTo>
                  <a:cubicBezTo>
                    <a:pt x="5601440" y="802939"/>
                    <a:pt x="5597994" y="802939"/>
                    <a:pt x="5597994" y="802939"/>
                  </a:cubicBezTo>
                  <a:cubicBezTo>
                    <a:pt x="5596271" y="787363"/>
                    <a:pt x="5573874" y="789440"/>
                    <a:pt x="5558368" y="785286"/>
                  </a:cubicBezTo>
                  <a:cubicBezTo>
                    <a:pt x="5551476" y="783209"/>
                    <a:pt x="5542862" y="782171"/>
                    <a:pt x="5537693" y="783209"/>
                  </a:cubicBezTo>
                  <a:cubicBezTo>
                    <a:pt x="5527356" y="786324"/>
                    <a:pt x="5520464" y="785286"/>
                    <a:pt x="5520464" y="779055"/>
                  </a:cubicBezTo>
                  <a:cubicBezTo>
                    <a:pt x="5520464" y="775940"/>
                    <a:pt x="5523910" y="771786"/>
                    <a:pt x="5525633" y="769709"/>
                  </a:cubicBezTo>
                  <a:cubicBezTo>
                    <a:pt x="5513573" y="769709"/>
                    <a:pt x="5494621" y="766594"/>
                    <a:pt x="5484284" y="770748"/>
                  </a:cubicBezTo>
                  <a:cubicBezTo>
                    <a:pt x="5460164" y="780094"/>
                    <a:pt x="5437766" y="771786"/>
                    <a:pt x="5415369" y="774901"/>
                  </a:cubicBezTo>
                  <a:cubicBezTo>
                    <a:pt x="5403309" y="776978"/>
                    <a:pt x="5392971" y="776978"/>
                    <a:pt x="5375743" y="779055"/>
                  </a:cubicBezTo>
                  <a:cubicBezTo>
                    <a:pt x="5367128" y="774901"/>
                    <a:pt x="5358514" y="775940"/>
                    <a:pt x="5356791" y="781132"/>
                  </a:cubicBezTo>
                  <a:cubicBezTo>
                    <a:pt x="5343008" y="781132"/>
                    <a:pt x="5330948" y="781132"/>
                    <a:pt x="5318888" y="782171"/>
                  </a:cubicBezTo>
                  <a:cubicBezTo>
                    <a:pt x="5299936" y="784247"/>
                    <a:pt x="5282707" y="787363"/>
                    <a:pt x="5263756" y="788401"/>
                  </a:cubicBezTo>
                  <a:cubicBezTo>
                    <a:pt x="5251695" y="789440"/>
                    <a:pt x="5237912" y="787363"/>
                    <a:pt x="5224129" y="788401"/>
                  </a:cubicBezTo>
                  <a:cubicBezTo>
                    <a:pt x="5217238" y="789440"/>
                    <a:pt x="5212069" y="795670"/>
                    <a:pt x="5205178" y="798785"/>
                  </a:cubicBezTo>
                  <a:cubicBezTo>
                    <a:pt x="5198286" y="788401"/>
                    <a:pt x="5184503" y="787363"/>
                    <a:pt x="5162106" y="794632"/>
                  </a:cubicBezTo>
                  <a:cubicBezTo>
                    <a:pt x="5170720" y="798785"/>
                    <a:pt x="5181057" y="801901"/>
                    <a:pt x="5189672" y="805016"/>
                  </a:cubicBezTo>
                  <a:cubicBezTo>
                    <a:pt x="5181057" y="807093"/>
                    <a:pt x="5174166" y="810208"/>
                    <a:pt x="5167274" y="811247"/>
                  </a:cubicBezTo>
                  <a:cubicBezTo>
                    <a:pt x="5160383" y="811247"/>
                    <a:pt x="5155214" y="810208"/>
                    <a:pt x="5150046" y="810208"/>
                  </a:cubicBezTo>
                  <a:cubicBezTo>
                    <a:pt x="5144877" y="810208"/>
                    <a:pt x="5139708" y="810208"/>
                    <a:pt x="5134540" y="811247"/>
                  </a:cubicBezTo>
                  <a:cubicBezTo>
                    <a:pt x="5129371" y="812285"/>
                    <a:pt x="5125925" y="813324"/>
                    <a:pt x="5122480" y="815400"/>
                  </a:cubicBezTo>
                  <a:cubicBezTo>
                    <a:pt x="5122480" y="812285"/>
                    <a:pt x="5120757" y="808131"/>
                    <a:pt x="5120757" y="805016"/>
                  </a:cubicBezTo>
                  <a:cubicBezTo>
                    <a:pt x="5120757" y="801901"/>
                    <a:pt x="5124203" y="798785"/>
                    <a:pt x="5125925" y="795670"/>
                  </a:cubicBezTo>
                  <a:cubicBezTo>
                    <a:pt x="5120757" y="795670"/>
                    <a:pt x="5115588" y="795670"/>
                    <a:pt x="5108697" y="796708"/>
                  </a:cubicBezTo>
                  <a:cubicBezTo>
                    <a:pt x="5101805" y="790478"/>
                    <a:pt x="5120757" y="776978"/>
                    <a:pt x="5094914" y="775940"/>
                  </a:cubicBezTo>
                  <a:cubicBezTo>
                    <a:pt x="5096637" y="771786"/>
                    <a:pt x="5098359" y="768671"/>
                    <a:pt x="5100082" y="764517"/>
                  </a:cubicBezTo>
                  <a:cubicBezTo>
                    <a:pt x="5089745" y="764517"/>
                    <a:pt x="5079408" y="763479"/>
                    <a:pt x="5063902" y="762440"/>
                  </a:cubicBezTo>
                  <a:cubicBezTo>
                    <a:pt x="5070793" y="757248"/>
                    <a:pt x="5075962" y="753094"/>
                    <a:pt x="5082853" y="748941"/>
                  </a:cubicBezTo>
                  <a:cubicBezTo>
                    <a:pt x="5077685" y="749979"/>
                    <a:pt x="5072516" y="749979"/>
                    <a:pt x="5062179" y="751018"/>
                  </a:cubicBezTo>
                  <a:cubicBezTo>
                    <a:pt x="5084576" y="738556"/>
                    <a:pt x="5060456" y="737518"/>
                    <a:pt x="5051842" y="730249"/>
                  </a:cubicBezTo>
                  <a:cubicBezTo>
                    <a:pt x="5046673" y="738556"/>
                    <a:pt x="5043227" y="743749"/>
                    <a:pt x="5041504" y="747902"/>
                  </a:cubicBezTo>
                  <a:cubicBezTo>
                    <a:pt x="5032890" y="742710"/>
                    <a:pt x="5022553" y="736480"/>
                    <a:pt x="5012215" y="729210"/>
                  </a:cubicBezTo>
                  <a:cubicBezTo>
                    <a:pt x="5010493" y="729210"/>
                    <a:pt x="5007047" y="731287"/>
                    <a:pt x="5005324" y="730249"/>
                  </a:cubicBezTo>
                  <a:cubicBezTo>
                    <a:pt x="4986372" y="725057"/>
                    <a:pt x="4977758" y="730249"/>
                    <a:pt x="4970866" y="740633"/>
                  </a:cubicBezTo>
                  <a:cubicBezTo>
                    <a:pt x="4969144" y="742710"/>
                    <a:pt x="4960529" y="743749"/>
                    <a:pt x="4958806" y="744787"/>
                  </a:cubicBezTo>
                  <a:cubicBezTo>
                    <a:pt x="4962252" y="738556"/>
                    <a:pt x="4967421" y="732326"/>
                    <a:pt x="4972589" y="725057"/>
                  </a:cubicBezTo>
                  <a:cubicBezTo>
                    <a:pt x="4993264" y="722980"/>
                    <a:pt x="5017384" y="719865"/>
                    <a:pt x="5041504" y="716749"/>
                  </a:cubicBezTo>
                  <a:cubicBezTo>
                    <a:pt x="5063902" y="713634"/>
                    <a:pt x="5086299" y="708442"/>
                    <a:pt x="5110420" y="706365"/>
                  </a:cubicBezTo>
                  <a:cubicBezTo>
                    <a:pt x="5143154" y="703250"/>
                    <a:pt x="5175889" y="701173"/>
                    <a:pt x="5210346" y="698058"/>
                  </a:cubicBezTo>
                  <a:cubicBezTo>
                    <a:pt x="5249973" y="693904"/>
                    <a:pt x="5289599" y="689750"/>
                    <a:pt x="5329225" y="684558"/>
                  </a:cubicBezTo>
                  <a:cubicBezTo>
                    <a:pt x="5361960" y="680404"/>
                    <a:pt x="5392971" y="674174"/>
                    <a:pt x="5425706" y="670020"/>
                  </a:cubicBezTo>
                  <a:cubicBezTo>
                    <a:pt x="5448104" y="666905"/>
                    <a:pt x="5470501" y="665866"/>
                    <a:pt x="5491176" y="660674"/>
                  </a:cubicBezTo>
                  <a:cubicBezTo>
                    <a:pt x="5511850" y="655482"/>
                    <a:pt x="5541139" y="656520"/>
                    <a:pt x="5548030" y="638867"/>
                  </a:cubicBezTo>
                  <a:cubicBezTo>
                    <a:pt x="5560091" y="643021"/>
                    <a:pt x="5568705" y="640944"/>
                    <a:pt x="5570428" y="633675"/>
                  </a:cubicBezTo>
                  <a:cubicBezTo>
                    <a:pt x="5570428" y="631598"/>
                    <a:pt x="5572151" y="629521"/>
                    <a:pt x="5575597" y="629521"/>
                  </a:cubicBezTo>
                  <a:cubicBezTo>
                    <a:pt x="5594548" y="626406"/>
                    <a:pt x="5589380" y="620175"/>
                    <a:pt x="5580765" y="613945"/>
                  </a:cubicBezTo>
                  <a:cubicBezTo>
                    <a:pt x="5570428" y="606676"/>
                    <a:pt x="5570428" y="599407"/>
                    <a:pt x="5572151" y="591099"/>
                  </a:cubicBezTo>
                  <a:cubicBezTo>
                    <a:pt x="5575597" y="579676"/>
                    <a:pt x="5579042" y="567215"/>
                    <a:pt x="5582488" y="555792"/>
                  </a:cubicBezTo>
                  <a:cubicBezTo>
                    <a:pt x="5582488" y="552677"/>
                    <a:pt x="5577319" y="549562"/>
                    <a:pt x="5573874" y="546447"/>
                  </a:cubicBezTo>
                  <a:lnTo>
                    <a:pt x="5568705" y="540216"/>
                  </a:lnTo>
                  <a:lnTo>
                    <a:pt x="5568705" y="522563"/>
                  </a:lnTo>
                  <a:cubicBezTo>
                    <a:pt x="5561813" y="522563"/>
                    <a:pt x="5553199" y="523601"/>
                    <a:pt x="5544585" y="523601"/>
                  </a:cubicBezTo>
                  <a:cubicBezTo>
                    <a:pt x="5544585" y="523601"/>
                    <a:pt x="5544585" y="522563"/>
                    <a:pt x="5542862" y="522563"/>
                  </a:cubicBezTo>
                  <a:cubicBezTo>
                    <a:pt x="5548030" y="521524"/>
                    <a:pt x="5551476" y="520486"/>
                    <a:pt x="5556645" y="518409"/>
                  </a:cubicBezTo>
                  <a:cubicBezTo>
                    <a:pt x="5546308" y="511140"/>
                    <a:pt x="5565259" y="492448"/>
                    <a:pt x="5523910" y="496602"/>
                  </a:cubicBezTo>
                  <a:cubicBezTo>
                    <a:pt x="5535970" y="490371"/>
                    <a:pt x="5542862" y="486218"/>
                    <a:pt x="5548030" y="484141"/>
                  </a:cubicBezTo>
                  <a:cubicBezTo>
                    <a:pt x="5544585" y="478949"/>
                    <a:pt x="5541139" y="475833"/>
                    <a:pt x="5539416" y="472718"/>
                  </a:cubicBezTo>
                  <a:cubicBezTo>
                    <a:pt x="5546308" y="469603"/>
                    <a:pt x="5551476" y="466487"/>
                    <a:pt x="5556645" y="464410"/>
                  </a:cubicBezTo>
                  <a:cubicBezTo>
                    <a:pt x="5549753" y="460257"/>
                    <a:pt x="5542862" y="457141"/>
                    <a:pt x="5539416" y="454026"/>
                  </a:cubicBezTo>
                  <a:cubicBezTo>
                    <a:pt x="5532525" y="458180"/>
                    <a:pt x="5525633" y="462334"/>
                    <a:pt x="5518742" y="462334"/>
                  </a:cubicBezTo>
                  <a:cubicBezTo>
                    <a:pt x="5511850" y="462334"/>
                    <a:pt x="5503236" y="455065"/>
                    <a:pt x="5494621" y="450911"/>
                  </a:cubicBezTo>
                  <a:cubicBezTo>
                    <a:pt x="5494621" y="449872"/>
                    <a:pt x="5499790" y="448834"/>
                    <a:pt x="5501513" y="448834"/>
                  </a:cubicBezTo>
                  <a:cubicBezTo>
                    <a:pt x="5513573" y="457141"/>
                    <a:pt x="5525633" y="458180"/>
                    <a:pt x="5537693" y="448834"/>
                  </a:cubicBezTo>
                  <a:cubicBezTo>
                    <a:pt x="5537693" y="448834"/>
                    <a:pt x="5539416" y="448834"/>
                    <a:pt x="5539416" y="449872"/>
                  </a:cubicBezTo>
                  <a:cubicBezTo>
                    <a:pt x="5539416" y="450911"/>
                    <a:pt x="5539416" y="450911"/>
                    <a:pt x="5541139" y="451949"/>
                  </a:cubicBezTo>
                  <a:cubicBezTo>
                    <a:pt x="5548030" y="447796"/>
                    <a:pt x="5546308" y="444680"/>
                    <a:pt x="5537693" y="441565"/>
                  </a:cubicBezTo>
                  <a:cubicBezTo>
                    <a:pt x="5525633" y="437411"/>
                    <a:pt x="5527356" y="434296"/>
                    <a:pt x="5534247" y="429104"/>
                  </a:cubicBezTo>
                  <a:cubicBezTo>
                    <a:pt x="5530802" y="428065"/>
                    <a:pt x="5525633" y="425988"/>
                    <a:pt x="5525633" y="424950"/>
                  </a:cubicBezTo>
                  <a:cubicBezTo>
                    <a:pt x="5525633" y="419758"/>
                    <a:pt x="5508404" y="416643"/>
                    <a:pt x="5522187" y="410412"/>
                  </a:cubicBezTo>
                  <a:cubicBezTo>
                    <a:pt x="5515296" y="405220"/>
                    <a:pt x="5511850" y="400028"/>
                    <a:pt x="5496344" y="397951"/>
                  </a:cubicBezTo>
                  <a:cubicBezTo>
                    <a:pt x="5482561" y="395874"/>
                    <a:pt x="5479115" y="400028"/>
                    <a:pt x="5470501" y="401066"/>
                  </a:cubicBezTo>
                  <a:cubicBezTo>
                    <a:pt x="5461887" y="402104"/>
                    <a:pt x="5451549" y="398989"/>
                    <a:pt x="5442935" y="397951"/>
                  </a:cubicBezTo>
                  <a:cubicBezTo>
                    <a:pt x="5439489" y="397951"/>
                    <a:pt x="5436043" y="401066"/>
                    <a:pt x="5436043" y="402104"/>
                  </a:cubicBezTo>
                  <a:cubicBezTo>
                    <a:pt x="5423983" y="401066"/>
                    <a:pt x="5411923" y="398989"/>
                    <a:pt x="5401586" y="400028"/>
                  </a:cubicBezTo>
                  <a:cubicBezTo>
                    <a:pt x="5386080" y="401066"/>
                    <a:pt x="5377466" y="397951"/>
                    <a:pt x="5375743" y="389643"/>
                  </a:cubicBezTo>
                  <a:cubicBezTo>
                    <a:pt x="5374020" y="380298"/>
                    <a:pt x="5365405" y="379259"/>
                    <a:pt x="5353345" y="380298"/>
                  </a:cubicBezTo>
                  <a:cubicBezTo>
                    <a:pt x="5343008" y="381336"/>
                    <a:pt x="5334394" y="383413"/>
                    <a:pt x="5324056" y="384451"/>
                  </a:cubicBezTo>
                  <a:cubicBezTo>
                    <a:pt x="5329225" y="387567"/>
                    <a:pt x="5336116" y="390682"/>
                    <a:pt x="5344731" y="394836"/>
                  </a:cubicBezTo>
                  <a:cubicBezTo>
                    <a:pt x="5336116" y="395874"/>
                    <a:pt x="5327502" y="397951"/>
                    <a:pt x="5320611" y="397951"/>
                  </a:cubicBezTo>
                  <a:cubicBezTo>
                    <a:pt x="5306828" y="398989"/>
                    <a:pt x="5294767" y="400028"/>
                    <a:pt x="5280984" y="400028"/>
                  </a:cubicBezTo>
                  <a:cubicBezTo>
                    <a:pt x="5275816" y="400028"/>
                    <a:pt x="5270647" y="397951"/>
                    <a:pt x="5265479" y="394836"/>
                  </a:cubicBezTo>
                  <a:cubicBezTo>
                    <a:pt x="5287876" y="394836"/>
                    <a:pt x="5308550" y="394836"/>
                    <a:pt x="5324056" y="384451"/>
                  </a:cubicBezTo>
                  <a:cubicBezTo>
                    <a:pt x="5318888" y="383413"/>
                    <a:pt x="5311996" y="382374"/>
                    <a:pt x="5306828" y="382374"/>
                  </a:cubicBezTo>
                  <a:cubicBezTo>
                    <a:pt x="5277539" y="383413"/>
                    <a:pt x="5246527" y="384451"/>
                    <a:pt x="5217238" y="385490"/>
                  </a:cubicBezTo>
                  <a:cubicBezTo>
                    <a:pt x="5187949" y="386528"/>
                    <a:pt x="5160383" y="388605"/>
                    <a:pt x="5129371" y="389643"/>
                  </a:cubicBezTo>
                  <a:cubicBezTo>
                    <a:pt x="5120757" y="367836"/>
                    <a:pt x="5112142" y="347068"/>
                    <a:pt x="5105251" y="326299"/>
                  </a:cubicBezTo>
                  <a:cubicBezTo>
                    <a:pt x="5108697" y="325261"/>
                    <a:pt x="5112142" y="324222"/>
                    <a:pt x="5115588" y="324222"/>
                  </a:cubicBezTo>
                  <a:cubicBezTo>
                    <a:pt x="5110420" y="320069"/>
                    <a:pt x="5103528" y="315915"/>
                    <a:pt x="5101805" y="311761"/>
                  </a:cubicBezTo>
                  <a:cubicBezTo>
                    <a:pt x="5100082" y="305531"/>
                    <a:pt x="5101805" y="299300"/>
                    <a:pt x="5101805" y="295146"/>
                  </a:cubicBezTo>
                  <a:cubicBezTo>
                    <a:pt x="5089745" y="293069"/>
                    <a:pt x="5082854" y="292031"/>
                    <a:pt x="5074239" y="290992"/>
                  </a:cubicBezTo>
                  <a:cubicBezTo>
                    <a:pt x="5075962" y="290992"/>
                    <a:pt x="5077685" y="289954"/>
                    <a:pt x="5081131" y="289954"/>
                  </a:cubicBezTo>
                  <a:cubicBezTo>
                    <a:pt x="5079408" y="282685"/>
                    <a:pt x="5075962" y="274378"/>
                    <a:pt x="5074239" y="263993"/>
                  </a:cubicBezTo>
                  <a:lnTo>
                    <a:pt x="5046673" y="263993"/>
                  </a:lnTo>
                  <a:cubicBezTo>
                    <a:pt x="5041504" y="263993"/>
                    <a:pt x="5036336" y="261916"/>
                    <a:pt x="5034613" y="260878"/>
                  </a:cubicBezTo>
                  <a:cubicBezTo>
                    <a:pt x="5027721" y="248417"/>
                    <a:pt x="5012215" y="244263"/>
                    <a:pt x="4991541" y="247378"/>
                  </a:cubicBezTo>
                  <a:cubicBezTo>
                    <a:pt x="4982927" y="248417"/>
                    <a:pt x="4972589" y="248417"/>
                    <a:pt x="4963975" y="248417"/>
                  </a:cubicBezTo>
                  <a:lnTo>
                    <a:pt x="4943300" y="248417"/>
                  </a:lnTo>
                  <a:cubicBezTo>
                    <a:pt x="4936409" y="248417"/>
                    <a:pt x="4929517" y="249455"/>
                    <a:pt x="4922626" y="250494"/>
                  </a:cubicBezTo>
                  <a:cubicBezTo>
                    <a:pt x="4920903" y="253609"/>
                    <a:pt x="4920903" y="256724"/>
                    <a:pt x="4919180" y="260878"/>
                  </a:cubicBezTo>
                  <a:cubicBezTo>
                    <a:pt x="4914011" y="260878"/>
                    <a:pt x="4910566" y="261916"/>
                    <a:pt x="4905397" y="261916"/>
                  </a:cubicBezTo>
                  <a:cubicBezTo>
                    <a:pt x="4872662" y="263993"/>
                    <a:pt x="4838205" y="267108"/>
                    <a:pt x="4803747" y="269185"/>
                  </a:cubicBezTo>
                  <a:cubicBezTo>
                    <a:pt x="4803747" y="269185"/>
                    <a:pt x="4802024" y="267108"/>
                    <a:pt x="4800302" y="263993"/>
                  </a:cubicBezTo>
                  <a:cubicBezTo>
                    <a:pt x="4805470" y="262955"/>
                    <a:pt x="4808916" y="261916"/>
                    <a:pt x="4812362" y="260878"/>
                  </a:cubicBezTo>
                  <a:cubicBezTo>
                    <a:pt x="4798579" y="252571"/>
                    <a:pt x="4779627" y="251532"/>
                    <a:pt x="4767567" y="257763"/>
                  </a:cubicBezTo>
                  <a:cubicBezTo>
                    <a:pt x="4774458" y="260878"/>
                    <a:pt x="4779627" y="262955"/>
                    <a:pt x="4788241" y="266070"/>
                  </a:cubicBezTo>
                  <a:lnTo>
                    <a:pt x="4783073" y="269185"/>
                  </a:lnTo>
                  <a:lnTo>
                    <a:pt x="4769290" y="269185"/>
                  </a:lnTo>
                  <a:lnTo>
                    <a:pt x="4769290" y="270224"/>
                  </a:lnTo>
                  <a:cubicBezTo>
                    <a:pt x="4762398" y="269185"/>
                    <a:pt x="4757230" y="267108"/>
                    <a:pt x="4750338" y="270224"/>
                  </a:cubicBezTo>
                  <a:lnTo>
                    <a:pt x="4743447" y="270224"/>
                  </a:lnTo>
                  <a:lnTo>
                    <a:pt x="4683146" y="268147"/>
                  </a:lnTo>
                  <a:cubicBezTo>
                    <a:pt x="4676254" y="268147"/>
                    <a:pt x="4672809" y="269185"/>
                    <a:pt x="4669363" y="271262"/>
                  </a:cubicBezTo>
                  <a:cubicBezTo>
                    <a:pt x="4660748" y="262955"/>
                    <a:pt x="4653857" y="255686"/>
                    <a:pt x="4645242" y="246340"/>
                  </a:cubicBezTo>
                  <a:cubicBezTo>
                    <a:pt x="4646965" y="246340"/>
                    <a:pt x="4650411" y="245301"/>
                    <a:pt x="4653857" y="245301"/>
                  </a:cubicBezTo>
                  <a:cubicBezTo>
                    <a:pt x="4631459" y="223494"/>
                    <a:pt x="4617677" y="200649"/>
                    <a:pt x="4638351" y="175727"/>
                  </a:cubicBezTo>
                  <a:cubicBezTo>
                    <a:pt x="4636628" y="167419"/>
                    <a:pt x="4633182" y="159112"/>
                    <a:pt x="4631459" y="148727"/>
                  </a:cubicBezTo>
                  <a:lnTo>
                    <a:pt x="4614231" y="148727"/>
                  </a:lnTo>
                  <a:cubicBezTo>
                    <a:pt x="4617677" y="143535"/>
                    <a:pt x="4621122" y="140420"/>
                    <a:pt x="4622845" y="137305"/>
                  </a:cubicBezTo>
                  <a:cubicBezTo>
                    <a:pt x="4622845" y="132112"/>
                    <a:pt x="4603893" y="130036"/>
                    <a:pt x="4617677" y="122766"/>
                  </a:cubicBezTo>
                  <a:lnTo>
                    <a:pt x="4614231" y="118613"/>
                  </a:lnTo>
                  <a:cubicBezTo>
                    <a:pt x="4597002" y="105113"/>
                    <a:pt x="4578050" y="92652"/>
                    <a:pt x="4559099" y="77076"/>
                  </a:cubicBezTo>
                  <a:cubicBezTo>
                    <a:pt x="4572882" y="72922"/>
                    <a:pt x="4584942" y="68768"/>
                    <a:pt x="4600448" y="64614"/>
                  </a:cubicBezTo>
                  <a:cubicBezTo>
                    <a:pt x="4584942" y="63576"/>
                    <a:pt x="4583219" y="58384"/>
                    <a:pt x="4588388" y="51115"/>
                  </a:cubicBezTo>
                  <a:cubicBezTo>
                    <a:pt x="4590110" y="49038"/>
                    <a:pt x="4586665" y="43846"/>
                    <a:pt x="4584942" y="42807"/>
                  </a:cubicBezTo>
                  <a:cubicBezTo>
                    <a:pt x="4565990" y="39692"/>
                    <a:pt x="4548761" y="28269"/>
                    <a:pt x="4526364" y="32423"/>
                  </a:cubicBezTo>
                  <a:cubicBezTo>
                    <a:pt x="4526364" y="30346"/>
                    <a:pt x="4528087" y="27231"/>
                    <a:pt x="4529810" y="26192"/>
                  </a:cubicBezTo>
                  <a:cubicBezTo>
                    <a:pt x="4543593" y="22039"/>
                    <a:pt x="4557376" y="18923"/>
                    <a:pt x="4571159" y="14770"/>
                  </a:cubicBezTo>
                  <a:lnTo>
                    <a:pt x="4550484" y="8539"/>
                  </a:lnTo>
                  <a:cubicBezTo>
                    <a:pt x="4547038" y="11654"/>
                    <a:pt x="4545316" y="14770"/>
                    <a:pt x="4541870" y="17885"/>
                  </a:cubicBezTo>
                  <a:cubicBezTo>
                    <a:pt x="4531533" y="14770"/>
                    <a:pt x="4522918" y="12693"/>
                    <a:pt x="4512581" y="9578"/>
                  </a:cubicBezTo>
                  <a:cubicBezTo>
                    <a:pt x="4517750" y="7501"/>
                    <a:pt x="4521195" y="6462"/>
                    <a:pt x="4524641" y="5424"/>
                  </a:cubicBezTo>
                  <a:cubicBezTo>
                    <a:pt x="4521195" y="4386"/>
                    <a:pt x="4517750" y="2309"/>
                    <a:pt x="4512581" y="1270"/>
                  </a:cubicBezTo>
                  <a:cubicBezTo>
                    <a:pt x="4507412" y="0"/>
                    <a:pt x="4502244" y="1270"/>
                    <a:pt x="4498798" y="0"/>
                  </a:cubicBezTo>
                  <a:cubicBezTo>
                    <a:pt x="4490183" y="5424"/>
                    <a:pt x="4483292" y="11654"/>
                    <a:pt x="4474678" y="14770"/>
                  </a:cubicBezTo>
                  <a:cubicBezTo>
                    <a:pt x="4464340" y="17885"/>
                    <a:pt x="4183511" y="35538"/>
                    <a:pt x="4173174" y="36577"/>
                  </a:cubicBezTo>
                  <a:cubicBezTo>
                    <a:pt x="4159391" y="37615"/>
                    <a:pt x="4143885" y="36577"/>
                    <a:pt x="4130102" y="35538"/>
                  </a:cubicBezTo>
                  <a:lnTo>
                    <a:pt x="4166282" y="26192"/>
                  </a:lnTo>
                  <a:lnTo>
                    <a:pt x="4161114" y="19962"/>
                  </a:lnTo>
                  <a:cubicBezTo>
                    <a:pt x="4143885" y="21000"/>
                    <a:pt x="4130102" y="21000"/>
                    <a:pt x="4116319" y="23077"/>
                  </a:cubicBezTo>
                  <a:cubicBezTo>
                    <a:pt x="4107705" y="24116"/>
                    <a:pt x="4093922" y="23077"/>
                    <a:pt x="4092199" y="31385"/>
                  </a:cubicBezTo>
                  <a:cubicBezTo>
                    <a:pt x="4080139" y="26192"/>
                    <a:pt x="4068078" y="25154"/>
                    <a:pt x="4052573" y="29308"/>
                  </a:cubicBezTo>
                  <a:cubicBezTo>
                    <a:pt x="4043958" y="31385"/>
                    <a:pt x="4033621" y="31385"/>
                    <a:pt x="4025006" y="32423"/>
                  </a:cubicBezTo>
                  <a:cubicBezTo>
                    <a:pt x="4004332" y="33461"/>
                    <a:pt x="3983657" y="34500"/>
                    <a:pt x="3962983" y="36577"/>
                  </a:cubicBezTo>
                  <a:lnTo>
                    <a:pt x="3942308" y="36577"/>
                  </a:lnTo>
                  <a:cubicBezTo>
                    <a:pt x="3940585" y="38654"/>
                    <a:pt x="3940585" y="41769"/>
                    <a:pt x="3940585" y="41769"/>
                  </a:cubicBezTo>
                  <a:cubicBezTo>
                    <a:pt x="3921634" y="41769"/>
                    <a:pt x="3906128" y="40731"/>
                    <a:pt x="3888899" y="40731"/>
                  </a:cubicBezTo>
                  <a:cubicBezTo>
                    <a:pt x="3869947" y="40731"/>
                    <a:pt x="3861333" y="48000"/>
                    <a:pt x="3868225" y="59422"/>
                  </a:cubicBezTo>
                  <a:cubicBezTo>
                    <a:pt x="3863056" y="59422"/>
                    <a:pt x="3856164" y="58384"/>
                    <a:pt x="3852719" y="58384"/>
                  </a:cubicBezTo>
                  <a:cubicBezTo>
                    <a:pt x="3850996" y="54230"/>
                    <a:pt x="3852719" y="49038"/>
                    <a:pt x="3849273" y="48000"/>
                  </a:cubicBezTo>
                  <a:cubicBezTo>
                    <a:pt x="3844104" y="45923"/>
                    <a:pt x="3835490" y="45923"/>
                    <a:pt x="3828599" y="46961"/>
                  </a:cubicBezTo>
                  <a:cubicBezTo>
                    <a:pt x="3819984" y="48000"/>
                    <a:pt x="3809647" y="53192"/>
                    <a:pt x="3806201" y="51115"/>
                  </a:cubicBezTo>
                  <a:cubicBezTo>
                    <a:pt x="3788972" y="42807"/>
                    <a:pt x="3776912" y="50076"/>
                    <a:pt x="3768298" y="54230"/>
                  </a:cubicBezTo>
                  <a:cubicBezTo>
                    <a:pt x="3761406" y="53192"/>
                    <a:pt x="3757960" y="50076"/>
                    <a:pt x="3754515" y="51115"/>
                  </a:cubicBezTo>
                  <a:cubicBezTo>
                    <a:pt x="3745900" y="52153"/>
                    <a:pt x="3735563" y="53192"/>
                    <a:pt x="3726949" y="54230"/>
                  </a:cubicBezTo>
                  <a:cubicBezTo>
                    <a:pt x="3707997" y="57345"/>
                    <a:pt x="3687322" y="59422"/>
                    <a:pt x="3668371" y="59422"/>
                  </a:cubicBezTo>
                  <a:cubicBezTo>
                    <a:pt x="3642528" y="60461"/>
                    <a:pt x="3618407" y="64614"/>
                    <a:pt x="3592564" y="65653"/>
                  </a:cubicBezTo>
                  <a:cubicBezTo>
                    <a:pt x="3580504" y="66691"/>
                    <a:pt x="3568444" y="64614"/>
                    <a:pt x="3556384" y="63576"/>
                  </a:cubicBezTo>
                  <a:cubicBezTo>
                    <a:pt x="3552938" y="63576"/>
                    <a:pt x="3547769" y="63576"/>
                    <a:pt x="3547769" y="64614"/>
                  </a:cubicBezTo>
                  <a:cubicBezTo>
                    <a:pt x="3547769" y="74999"/>
                    <a:pt x="3520203" y="69807"/>
                    <a:pt x="3523649" y="81229"/>
                  </a:cubicBezTo>
                  <a:cubicBezTo>
                    <a:pt x="3520203" y="80191"/>
                    <a:pt x="3516757" y="80191"/>
                    <a:pt x="3515035" y="78114"/>
                  </a:cubicBezTo>
                  <a:cubicBezTo>
                    <a:pt x="3509866" y="74999"/>
                    <a:pt x="3506420" y="71884"/>
                    <a:pt x="3501252" y="68768"/>
                  </a:cubicBezTo>
                  <a:cubicBezTo>
                    <a:pt x="3501252" y="72922"/>
                    <a:pt x="3501252" y="76037"/>
                    <a:pt x="3502975" y="80191"/>
                  </a:cubicBezTo>
                  <a:cubicBezTo>
                    <a:pt x="3485746" y="74999"/>
                    <a:pt x="3468517" y="69807"/>
                    <a:pt x="3456457" y="65653"/>
                  </a:cubicBezTo>
                  <a:cubicBezTo>
                    <a:pt x="3444397" y="70845"/>
                    <a:pt x="3434059" y="72922"/>
                    <a:pt x="3427168" y="78114"/>
                  </a:cubicBezTo>
                  <a:cubicBezTo>
                    <a:pt x="3420277" y="84345"/>
                    <a:pt x="3421999" y="85383"/>
                    <a:pt x="3409939" y="80191"/>
                  </a:cubicBezTo>
                  <a:cubicBezTo>
                    <a:pt x="3411662" y="79152"/>
                    <a:pt x="3415108" y="78114"/>
                    <a:pt x="3418554" y="76037"/>
                  </a:cubicBezTo>
                  <a:cubicBezTo>
                    <a:pt x="3397879" y="79152"/>
                    <a:pt x="3378927" y="85383"/>
                    <a:pt x="3358253" y="84345"/>
                  </a:cubicBezTo>
                  <a:cubicBezTo>
                    <a:pt x="3337578" y="84345"/>
                    <a:pt x="3316904" y="82268"/>
                    <a:pt x="3297952" y="89537"/>
                  </a:cubicBezTo>
                  <a:cubicBezTo>
                    <a:pt x="3296229" y="86421"/>
                    <a:pt x="3296229" y="83306"/>
                    <a:pt x="3292783" y="82268"/>
                  </a:cubicBezTo>
                  <a:cubicBezTo>
                    <a:pt x="3287615" y="80191"/>
                    <a:pt x="3279000" y="79152"/>
                    <a:pt x="3277278" y="80191"/>
                  </a:cubicBezTo>
                  <a:cubicBezTo>
                    <a:pt x="3266940" y="89537"/>
                    <a:pt x="3249711" y="88498"/>
                    <a:pt x="3239374" y="83306"/>
                  </a:cubicBezTo>
                  <a:cubicBezTo>
                    <a:pt x="3225591" y="77076"/>
                    <a:pt x="3216977" y="82268"/>
                    <a:pt x="3204917" y="83306"/>
                  </a:cubicBezTo>
                  <a:cubicBezTo>
                    <a:pt x="3215254" y="86421"/>
                    <a:pt x="3223868" y="89537"/>
                    <a:pt x="3232483" y="91614"/>
                  </a:cubicBezTo>
                  <a:cubicBezTo>
                    <a:pt x="3230760" y="92652"/>
                    <a:pt x="3230760" y="93691"/>
                    <a:pt x="3229037" y="94729"/>
                  </a:cubicBezTo>
                  <a:cubicBezTo>
                    <a:pt x="3223868" y="93691"/>
                    <a:pt x="3216977" y="92652"/>
                    <a:pt x="3211808" y="90575"/>
                  </a:cubicBezTo>
                  <a:cubicBezTo>
                    <a:pt x="3210085" y="94729"/>
                    <a:pt x="3206639" y="97844"/>
                    <a:pt x="3204917" y="100959"/>
                  </a:cubicBezTo>
                  <a:cubicBezTo>
                    <a:pt x="3187688" y="95767"/>
                    <a:pt x="3172182" y="91614"/>
                    <a:pt x="3153230" y="98883"/>
                  </a:cubicBezTo>
                  <a:cubicBezTo>
                    <a:pt x="3149785" y="99921"/>
                    <a:pt x="3136002" y="106152"/>
                    <a:pt x="3139447" y="95767"/>
                  </a:cubicBezTo>
                  <a:cubicBezTo>
                    <a:pt x="3148062" y="92652"/>
                    <a:pt x="3156676" y="89537"/>
                    <a:pt x="3165291" y="87460"/>
                  </a:cubicBezTo>
                  <a:cubicBezTo>
                    <a:pt x="3165291" y="86421"/>
                    <a:pt x="3163568" y="86421"/>
                    <a:pt x="3163568" y="85383"/>
                  </a:cubicBezTo>
                  <a:cubicBezTo>
                    <a:pt x="3153230" y="86421"/>
                    <a:pt x="3141170" y="87460"/>
                    <a:pt x="3129110" y="88498"/>
                  </a:cubicBezTo>
                  <a:cubicBezTo>
                    <a:pt x="3132556" y="91614"/>
                    <a:pt x="3134279" y="93691"/>
                    <a:pt x="3136002" y="95767"/>
                  </a:cubicBezTo>
                  <a:cubicBezTo>
                    <a:pt x="3123941" y="94729"/>
                    <a:pt x="3110158" y="93691"/>
                    <a:pt x="3098098" y="94729"/>
                  </a:cubicBezTo>
                  <a:cubicBezTo>
                    <a:pt x="3072255" y="95767"/>
                    <a:pt x="3053303" y="111344"/>
                    <a:pt x="3022292" y="105113"/>
                  </a:cubicBezTo>
                  <a:cubicBezTo>
                    <a:pt x="3011954" y="103036"/>
                    <a:pt x="2987834" y="105113"/>
                    <a:pt x="2986111" y="118613"/>
                  </a:cubicBezTo>
                  <a:cubicBezTo>
                    <a:pt x="2986111" y="115498"/>
                    <a:pt x="2986111" y="111344"/>
                    <a:pt x="2984388" y="109267"/>
                  </a:cubicBezTo>
                  <a:cubicBezTo>
                    <a:pt x="2967160" y="112382"/>
                    <a:pt x="2951654" y="115498"/>
                    <a:pt x="2934425" y="118613"/>
                  </a:cubicBezTo>
                  <a:cubicBezTo>
                    <a:pt x="2934425" y="117574"/>
                    <a:pt x="2937871" y="114459"/>
                    <a:pt x="2936148" y="112382"/>
                  </a:cubicBezTo>
                  <a:cubicBezTo>
                    <a:pt x="2936148" y="109267"/>
                    <a:pt x="2932702" y="106152"/>
                    <a:pt x="2929256" y="104075"/>
                  </a:cubicBezTo>
                  <a:cubicBezTo>
                    <a:pt x="2927533" y="103036"/>
                    <a:pt x="2918919" y="104075"/>
                    <a:pt x="2918919" y="105113"/>
                  </a:cubicBezTo>
                  <a:cubicBezTo>
                    <a:pt x="2915473" y="114459"/>
                    <a:pt x="2903413" y="113421"/>
                    <a:pt x="2891353" y="113421"/>
                  </a:cubicBezTo>
                  <a:cubicBezTo>
                    <a:pt x="2881016" y="113421"/>
                    <a:pt x="2868956" y="114459"/>
                    <a:pt x="2856895" y="115498"/>
                  </a:cubicBezTo>
                  <a:cubicBezTo>
                    <a:pt x="2851727" y="120690"/>
                    <a:pt x="2848281" y="128997"/>
                    <a:pt x="2831052" y="118613"/>
                  </a:cubicBezTo>
                  <a:cubicBezTo>
                    <a:pt x="2824161" y="114459"/>
                    <a:pt x="2806932" y="115498"/>
                    <a:pt x="2805209" y="123805"/>
                  </a:cubicBezTo>
                  <a:lnTo>
                    <a:pt x="2732848" y="123805"/>
                  </a:lnTo>
                  <a:lnTo>
                    <a:pt x="2732848" y="121728"/>
                  </a:lnTo>
                  <a:cubicBezTo>
                    <a:pt x="2724234" y="122766"/>
                    <a:pt x="2715619" y="124843"/>
                    <a:pt x="2708728" y="125882"/>
                  </a:cubicBezTo>
                  <a:cubicBezTo>
                    <a:pt x="2703559" y="120690"/>
                    <a:pt x="2698391" y="115498"/>
                    <a:pt x="2691499" y="109267"/>
                  </a:cubicBezTo>
                  <a:cubicBezTo>
                    <a:pt x="2679439" y="128997"/>
                    <a:pt x="2665656" y="133151"/>
                    <a:pt x="2641536" y="125882"/>
                  </a:cubicBezTo>
                  <a:cubicBezTo>
                    <a:pt x="2638090" y="124843"/>
                    <a:pt x="2638090" y="119651"/>
                    <a:pt x="2636367" y="115498"/>
                  </a:cubicBezTo>
                  <a:cubicBezTo>
                    <a:pt x="2634644" y="116536"/>
                    <a:pt x="2624307" y="118613"/>
                    <a:pt x="2624307" y="119651"/>
                  </a:cubicBezTo>
                  <a:cubicBezTo>
                    <a:pt x="2626030" y="127959"/>
                    <a:pt x="2607078" y="121728"/>
                    <a:pt x="2608801" y="127959"/>
                  </a:cubicBezTo>
                  <a:cubicBezTo>
                    <a:pt x="2593295" y="123805"/>
                    <a:pt x="2589849" y="130036"/>
                    <a:pt x="2586403" y="134189"/>
                  </a:cubicBezTo>
                  <a:cubicBezTo>
                    <a:pt x="2593295" y="137305"/>
                    <a:pt x="2596741" y="139382"/>
                    <a:pt x="2601909" y="142497"/>
                  </a:cubicBezTo>
                  <a:cubicBezTo>
                    <a:pt x="2600186" y="143535"/>
                    <a:pt x="2600186" y="144574"/>
                    <a:pt x="2598464" y="145612"/>
                  </a:cubicBezTo>
                  <a:cubicBezTo>
                    <a:pt x="2584681" y="140420"/>
                    <a:pt x="2570898" y="135228"/>
                    <a:pt x="2562283" y="132112"/>
                  </a:cubicBezTo>
                  <a:cubicBezTo>
                    <a:pt x="2548500" y="133151"/>
                    <a:pt x="2536440" y="133151"/>
                    <a:pt x="2524380" y="134189"/>
                  </a:cubicBezTo>
                  <a:cubicBezTo>
                    <a:pt x="2512320" y="135228"/>
                    <a:pt x="2500260" y="138343"/>
                    <a:pt x="2486477" y="140420"/>
                  </a:cubicBezTo>
                  <a:cubicBezTo>
                    <a:pt x="2484754" y="138343"/>
                    <a:pt x="2483031" y="137305"/>
                    <a:pt x="2481308" y="135228"/>
                  </a:cubicBezTo>
                  <a:cubicBezTo>
                    <a:pt x="2476139" y="139382"/>
                    <a:pt x="2472694" y="143535"/>
                    <a:pt x="2465802" y="150804"/>
                  </a:cubicBezTo>
                  <a:lnTo>
                    <a:pt x="2465802" y="134189"/>
                  </a:lnTo>
                  <a:cubicBezTo>
                    <a:pt x="2450296" y="140420"/>
                    <a:pt x="2438236" y="145612"/>
                    <a:pt x="2427899" y="150804"/>
                  </a:cubicBezTo>
                  <a:cubicBezTo>
                    <a:pt x="2421007" y="143535"/>
                    <a:pt x="2415839" y="136266"/>
                    <a:pt x="2410670" y="130036"/>
                  </a:cubicBezTo>
                  <a:cubicBezTo>
                    <a:pt x="2408947" y="130036"/>
                    <a:pt x="2408947" y="131074"/>
                    <a:pt x="2407224" y="131074"/>
                  </a:cubicBezTo>
                  <a:cubicBezTo>
                    <a:pt x="2408947" y="135228"/>
                    <a:pt x="2410670" y="139382"/>
                    <a:pt x="2414116" y="144574"/>
                  </a:cubicBezTo>
                  <a:lnTo>
                    <a:pt x="2326249" y="144574"/>
                  </a:lnTo>
                  <a:cubicBezTo>
                    <a:pt x="2317635" y="153919"/>
                    <a:pt x="2298683" y="154958"/>
                    <a:pt x="2283177" y="145612"/>
                  </a:cubicBezTo>
                  <a:cubicBezTo>
                    <a:pt x="2260779" y="132112"/>
                    <a:pt x="2257334" y="132112"/>
                    <a:pt x="2243551" y="151843"/>
                  </a:cubicBezTo>
                  <a:cubicBezTo>
                    <a:pt x="2236659" y="149766"/>
                    <a:pt x="2229768" y="147689"/>
                    <a:pt x="2221153" y="144574"/>
                  </a:cubicBezTo>
                  <a:cubicBezTo>
                    <a:pt x="2210816" y="158073"/>
                    <a:pt x="2193587" y="158073"/>
                    <a:pt x="2172913" y="153919"/>
                  </a:cubicBezTo>
                  <a:cubicBezTo>
                    <a:pt x="2162576" y="151843"/>
                    <a:pt x="2150515" y="155996"/>
                    <a:pt x="2138455" y="158073"/>
                  </a:cubicBezTo>
                  <a:lnTo>
                    <a:pt x="2129841" y="152881"/>
                  </a:lnTo>
                  <a:cubicBezTo>
                    <a:pt x="2119504" y="154958"/>
                    <a:pt x="2110889" y="155996"/>
                    <a:pt x="2102275" y="158073"/>
                  </a:cubicBezTo>
                  <a:cubicBezTo>
                    <a:pt x="2100552" y="154958"/>
                    <a:pt x="2100552" y="152881"/>
                    <a:pt x="2098829" y="147689"/>
                  </a:cubicBezTo>
                  <a:cubicBezTo>
                    <a:pt x="2091937" y="151843"/>
                    <a:pt x="2086769" y="155996"/>
                    <a:pt x="2078155" y="161189"/>
                  </a:cubicBezTo>
                  <a:cubicBezTo>
                    <a:pt x="2071263" y="155996"/>
                    <a:pt x="2066094" y="150804"/>
                    <a:pt x="2059203" y="145612"/>
                  </a:cubicBezTo>
                  <a:cubicBezTo>
                    <a:pt x="2047143" y="145612"/>
                    <a:pt x="2028191" y="139382"/>
                    <a:pt x="2024745" y="155996"/>
                  </a:cubicBezTo>
                  <a:cubicBezTo>
                    <a:pt x="2024745" y="158073"/>
                    <a:pt x="2014408" y="161189"/>
                    <a:pt x="2009239" y="162227"/>
                  </a:cubicBezTo>
                  <a:cubicBezTo>
                    <a:pt x="1998902" y="163265"/>
                    <a:pt x="1988565" y="164304"/>
                    <a:pt x="1978227" y="164304"/>
                  </a:cubicBezTo>
                  <a:cubicBezTo>
                    <a:pt x="1981674" y="168457"/>
                    <a:pt x="1985119" y="171573"/>
                    <a:pt x="1990288" y="176765"/>
                  </a:cubicBezTo>
                  <a:cubicBezTo>
                    <a:pt x="1976505" y="174688"/>
                    <a:pt x="1966168" y="174688"/>
                    <a:pt x="1957553" y="172611"/>
                  </a:cubicBezTo>
                  <a:cubicBezTo>
                    <a:pt x="1938601" y="167419"/>
                    <a:pt x="1923095" y="167419"/>
                    <a:pt x="1904144" y="175727"/>
                  </a:cubicBezTo>
                  <a:cubicBezTo>
                    <a:pt x="1907590" y="176765"/>
                    <a:pt x="1911035" y="178842"/>
                    <a:pt x="1914481" y="179880"/>
                  </a:cubicBezTo>
                  <a:cubicBezTo>
                    <a:pt x="1912758" y="182996"/>
                    <a:pt x="1909313" y="186111"/>
                    <a:pt x="1907590" y="189226"/>
                  </a:cubicBezTo>
                  <a:cubicBezTo>
                    <a:pt x="1900698" y="201687"/>
                    <a:pt x="1883469" y="193380"/>
                    <a:pt x="1871409" y="196495"/>
                  </a:cubicBezTo>
                  <a:cubicBezTo>
                    <a:pt x="1871409" y="196495"/>
                    <a:pt x="1864518" y="192341"/>
                    <a:pt x="1862795" y="189226"/>
                  </a:cubicBezTo>
                  <a:cubicBezTo>
                    <a:pt x="1857626" y="182996"/>
                    <a:pt x="1854180" y="175727"/>
                    <a:pt x="1849012" y="168457"/>
                  </a:cubicBezTo>
                  <a:cubicBezTo>
                    <a:pt x="1818000" y="179880"/>
                    <a:pt x="1790434" y="175727"/>
                    <a:pt x="1762868" y="173650"/>
                  </a:cubicBezTo>
                  <a:cubicBezTo>
                    <a:pt x="1769759" y="175727"/>
                    <a:pt x="1774928" y="177803"/>
                    <a:pt x="1780096" y="179880"/>
                  </a:cubicBezTo>
                  <a:cubicBezTo>
                    <a:pt x="1780096" y="180919"/>
                    <a:pt x="1778374" y="181957"/>
                    <a:pt x="1778374" y="182996"/>
                  </a:cubicBezTo>
                  <a:cubicBezTo>
                    <a:pt x="1771482" y="181957"/>
                    <a:pt x="1762868" y="179880"/>
                    <a:pt x="1755977" y="178842"/>
                  </a:cubicBezTo>
                  <a:cubicBezTo>
                    <a:pt x="1755977" y="179880"/>
                    <a:pt x="1755977" y="180919"/>
                    <a:pt x="1757699" y="181957"/>
                  </a:cubicBezTo>
                  <a:cubicBezTo>
                    <a:pt x="1752531" y="182996"/>
                    <a:pt x="1743916" y="185072"/>
                    <a:pt x="1742193" y="184034"/>
                  </a:cubicBezTo>
                  <a:cubicBezTo>
                    <a:pt x="1731856" y="171573"/>
                    <a:pt x="1714628" y="180919"/>
                    <a:pt x="1699122" y="177803"/>
                  </a:cubicBezTo>
                  <a:cubicBezTo>
                    <a:pt x="1702567" y="186111"/>
                    <a:pt x="1704290" y="192341"/>
                    <a:pt x="1706013" y="196495"/>
                  </a:cubicBezTo>
                  <a:cubicBezTo>
                    <a:pt x="1699122" y="200649"/>
                    <a:pt x="1692230" y="203764"/>
                    <a:pt x="1681893" y="207918"/>
                  </a:cubicBezTo>
                  <a:cubicBezTo>
                    <a:pt x="1681893" y="202726"/>
                    <a:pt x="1683615" y="197534"/>
                    <a:pt x="1683615" y="192341"/>
                  </a:cubicBezTo>
                  <a:cubicBezTo>
                    <a:pt x="1683615" y="187149"/>
                    <a:pt x="1681893" y="181957"/>
                    <a:pt x="1678447" y="178842"/>
                  </a:cubicBezTo>
                  <a:cubicBezTo>
                    <a:pt x="1676724" y="176765"/>
                    <a:pt x="1666387" y="178842"/>
                    <a:pt x="1659495" y="179880"/>
                  </a:cubicBezTo>
                  <a:cubicBezTo>
                    <a:pt x="1647435" y="182996"/>
                    <a:pt x="1635375" y="187149"/>
                    <a:pt x="1623315" y="178842"/>
                  </a:cubicBezTo>
                  <a:cubicBezTo>
                    <a:pt x="1621592" y="177803"/>
                    <a:pt x="1614700" y="178842"/>
                    <a:pt x="1611255" y="180919"/>
                  </a:cubicBezTo>
                  <a:cubicBezTo>
                    <a:pt x="1602640" y="186111"/>
                    <a:pt x="1595749" y="193380"/>
                    <a:pt x="1585412" y="181957"/>
                  </a:cubicBezTo>
                  <a:cubicBezTo>
                    <a:pt x="1583689" y="180919"/>
                    <a:pt x="1573351" y="180919"/>
                    <a:pt x="1568183" y="181957"/>
                  </a:cubicBezTo>
                  <a:cubicBezTo>
                    <a:pt x="1556122" y="185072"/>
                    <a:pt x="1545786" y="188188"/>
                    <a:pt x="1533725" y="192341"/>
                  </a:cubicBezTo>
                  <a:cubicBezTo>
                    <a:pt x="1535448" y="189226"/>
                    <a:pt x="1537171" y="187149"/>
                    <a:pt x="1537171" y="185072"/>
                  </a:cubicBezTo>
                  <a:cubicBezTo>
                    <a:pt x="1523388" y="180919"/>
                    <a:pt x="1511328" y="178842"/>
                    <a:pt x="1500991" y="188188"/>
                  </a:cubicBezTo>
                  <a:cubicBezTo>
                    <a:pt x="1497545" y="191303"/>
                    <a:pt x="1485485" y="191303"/>
                    <a:pt x="1476870" y="192341"/>
                  </a:cubicBezTo>
                  <a:cubicBezTo>
                    <a:pt x="1482039" y="195457"/>
                    <a:pt x="1488930" y="197534"/>
                    <a:pt x="1495822" y="200649"/>
                  </a:cubicBezTo>
                  <a:cubicBezTo>
                    <a:pt x="1466533" y="211033"/>
                    <a:pt x="1463087" y="209995"/>
                    <a:pt x="1463087" y="195457"/>
                  </a:cubicBezTo>
                  <a:cubicBezTo>
                    <a:pt x="1459642" y="199610"/>
                    <a:pt x="1457918" y="202726"/>
                    <a:pt x="1452750" y="208956"/>
                  </a:cubicBezTo>
                  <a:cubicBezTo>
                    <a:pt x="1426907" y="207918"/>
                    <a:pt x="1401063" y="205841"/>
                    <a:pt x="1373498" y="204803"/>
                  </a:cubicBezTo>
                  <a:lnTo>
                    <a:pt x="1373498" y="199610"/>
                  </a:lnTo>
                  <a:lnTo>
                    <a:pt x="1383835" y="199610"/>
                  </a:lnTo>
                  <a:cubicBezTo>
                    <a:pt x="1404509" y="198572"/>
                    <a:pt x="1425184" y="198572"/>
                    <a:pt x="1445858" y="197534"/>
                  </a:cubicBezTo>
                  <a:cubicBezTo>
                    <a:pt x="1438967" y="195457"/>
                    <a:pt x="1430353" y="192341"/>
                    <a:pt x="1423461" y="190265"/>
                  </a:cubicBezTo>
                  <a:cubicBezTo>
                    <a:pt x="1420015" y="195457"/>
                    <a:pt x="1418292" y="194418"/>
                    <a:pt x="1409678" y="192341"/>
                  </a:cubicBezTo>
                  <a:cubicBezTo>
                    <a:pt x="1397618" y="190265"/>
                    <a:pt x="1383835" y="190265"/>
                    <a:pt x="1370052" y="189226"/>
                  </a:cubicBezTo>
                  <a:cubicBezTo>
                    <a:pt x="1363160" y="189226"/>
                    <a:pt x="1356269" y="188188"/>
                    <a:pt x="1347655" y="187149"/>
                  </a:cubicBezTo>
                  <a:cubicBezTo>
                    <a:pt x="1345931" y="190265"/>
                    <a:pt x="1342486" y="194418"/>
                    <a:pt x="1339040" y="199610"/>
                  </a:cubicBezTo>
                  <a:cubicBezTo>
                    <a:pt x="1320088" y="180919"/>
                    <a:pt x="1306305" y="181957"/>
                    <a:pt x="1283908" y="200649"/>
                  </a:cubicBezTo>
                  <a:cubicBezTo>
                    <a:pt x="1283908" y="197534"/>
                    <a:pt x="1282185" y="195457"/>
                    <a:pt x="1282185" y="193380"/>
                  </a:cubicBezTo>
                  <a:cubicBezTo>
                    <a:pt x="1275294" y="193380"/>
                    <a:pt x="1270125" y="193380"/>
                    <a:pt x="1263233" y="194418"/>
                  </a:cubicBezTo>
                  <a:cubicBezTo>
                    <a:pt x="1264956" y="192341"/>
                    <a:pt x="1266679" y="190265"/>
                    <a:pt x="1268402" y="189226"/>
                  </a:cubicBezTo>
                  <a:lnTo>
                    <a:pt x="1264956" y="187149"/>
                  </a:lnTo>
                  <a:cubicBezTo>
                    <a:pt x="1259788" y="190265"/>
                    <a:pt x="1254619" y="193380"/>
                    <a:pt x="1246005" y="197534"/>
                  </a:cubicBezTo>
                  <a:cubicBezTo>
                    <a:pt x="1239113" y="195457"/>
                    <a:pt x="1230499" y="193380"/>
                    <a:pt x="1223607" y="191303"/>
                  </a:cubicBezTo>
                  <a:cubicBezTo>
                    <a:pt x="1216716" y="194418"/>
                    <a:pt x="1208101" y="197534"/>
                    <a:pt x="1199487" y="200649"/>
                  </a:cubicBezTo>
                  <a:cubicBezTo>
                    <a:pt x="1187427" y="186111"/>
                    <a:pt x="1171921" y="184034"/>
                    <a:pt x="1158137" y="194418"/>
                  </a:cubicBezTo>
                  <a:cubicBezTo>
                    <a:pt x="1137464" y="193380"/>
                    <a:pt x="1120235" y="192341"/>
                    <a:pt x="1108174" y="192341"/>
                  </a:cubicBezTo>
                  <a:cubicBezTo>
                    <a:pt x="1106451" y="199610"/>
                    <a:pt x="1104729" y="204803"/>
                    <a:pt x="1103006" y="209995"/>
                  </a:cubicBezTo>
                  <a:cubicBezTo>
                    <a:pt x="1096115" y="208956"/>
                    <a:pt x="1090945" y="207918"/>
                    <a:pt x="1084054" y="206880"/>
                  </a:cubicBezTo>
                  <a:cubicBezTo>
                    <a:pt x="1080608" y="205841"/>
                    <a:pt x="1077163" y="203764"/>
                    <a:pt x="1073717" y="202726"/>
                  </a:cubicBezTo>
                  <a:cubicBezTo>
                    <a:pt x="1078886" y="201687"/>
                    <a:pt x="1084054" y="201687"/>
                    <a:pt x="1089222" y="200649"/>
                  </a:cubicBezTo>
                  <a:cubicBezTo>
                    <a:pt x="1073717" y="192341"/>
                    <a:pt x="1061657" y="194418"/>
                    <a:pt x="1049596" y="200649"/>
                  </a:cubicBezTo>
                  <a:cubicBezTo>
                    <a:pt x="1054765" y="192341"/>
                    <a:pt x="1039259" y="193380"/>
                    <a:pt x="1037536" y="193380"/>
                  </a:cubicBezTo>
                  <a:cubicBezTo>
                    <a:pt x="1015139" y="198572"/>
                    <a:pt x="994464" y="201687"/>
                    <a:pt x="970344" y="193380"/>
                  </a:cubicBezTo>
                  <a:cubicBezTo>
                    <a:pt x="966899" y="203764"/>
                    <a:pt x="963452" y="212072"/>
                    <a:pt x="961730" y="220379"/>
                  </a:cubicBezTo>
                  <a:cubicBezTo>
                    <a:pt x="953115" y="219341"/>
                    <a:pt x="946224" y="219341"/>
                    <a:pt x="937609" y="218302"/>
                  </a:cubicBezTo>
                  <a:cubicBezTo>
                    <a:pt x="930718" y="218302"/>
                    <a:pt x="923827" y="217264"/>
                    <a:pt x="916935" y="217264"/>
                  </a:cubicBezTo>
                  <a:lnTo>
                    <a:pt x="916935" y="214148"/>
                  </a:lnTo>
                  <a:cubicBezTo>
                    <a:pt x="923827" y="213110"/>
                    <a:pt x="928995" y="212072"/>
                    <a:pt x="935886" y="211033"/>
                  </a:cubicBezTo>
                  <a:lnTo>
                    <a:pt x="935886" y="207918"/>
                  </a:lnTo>
                  <a:cubicBezTo>
                    <a:pt x="911766" y="204803"/>
                    <a:pt x="889369" y="201687"/>
                    <a:pt x="865248" y="199610"/>
                  </a:cubicBezTo>
                  <a:cubicBezTo>
                    <a:pt x="860080" y="198572"/>
                    <a:pt x="853189" y="201687"/>
                    <a:pt x="844574" y="204803"/>
                  </a:cubicBezTo>
                  <a:cubicBezTo>
                    <a:pt x="841128" y="203764"/>
                    <a:pt x="832514" y="201687"/>
                    <a:pt x="822177" y="200649"/>
                  </a:cubicBezTo>
                  <a:cubicBezTo>
                    <a:pt x="796333" y="198572"/>
                    <a:pt x="768767" y="196495"/>
                    <a:pt x="748093" y="209995"/>
                  </a:cubicBezTo>
                  <a:cubicBezTo>
                    <a:pt x="746370" y="198572"/>
                    <a:pt x="729141" y="205841"/>
                    <a:pt x="720527" y="201687"/>
                  </a:cubicBezTo>
                  <a:cubicBezTo>
                    <a:pt x="720527" y="201687"/>
                    <a:pt x="711912" y="205841"/>
                    <a:pt x="708467" y="207918"/>
                  </a:cubicBezTo>
                  <a:cubicBezTo>
                    <a:pt x="708467" y="207918"/>
                    <a:pt x="710189" y="208956"/>
                    <a:pt x="710189" y="209995"/>
                  </a:cubicBezTo>
                  <a:cubicBezTo>
                    <a:pt x="706744" y="208956"/>
                    <a:pt x="705021" y="205841"/>
                    <a:pt x="701575" y="206880"/>
                  </a:cubicBezTo>
                  <a:cubicBezTo>
                    <a:pt x="686069" y="206880"/>
                    <a:pt x="672287" y="207918"/>
                    <a:pt x="661949" y="207918"/>
                  </a:cubicBezTo>
                  <a:cubicBezTo>
                    <a:pt x="653335" y="204803"/>
                    <a:pt x="648166" y="201687"/>
                    <a:pt x="644720" y="202726"/>
                  </a:cubicBezTo>
                  <a:cubicBezTo>
                    <a:pt x="624045" y="203764"/>
                    <a:pt x="605094" y="206880"/>
                    <a:pt x="586143" y="206880"/>
                  </a:cubicBezTo>
                  <a:cubicBezTo>
                    <a:pt x="567191" y="200649"/>
                    <a:pt x="570637" y="212072"/>
                    <a:pt x="574082" y="218302"/>
                  </a:cubicBezTo>
                  <a:cubicBezTo>
                    <a:pt x="567191" y="222456"/>
                    <a:pt x="560299" y="225571"/>
                    <a:pt x="558576" y="226610"/>
                  </a:cubicBezTo>
                  <a:cubicBezTo>
                    <a:pt x="548239" y="226610"/>
                    <a:pt x="541348" y="225571"/>
                    <a:pt x="536179" y="226610"/>
                  </a:cubicBezTo>
                  <a:cubicBezTo>
                    <a:pt x="529287" y="229725"/>
                    <a:pt x="524119" y="234917"/>
                    <a:pt x="515504" y="241148"/>
                  </a:cubicBezTo>
                  <a:cubicBezTo>
                    <a:pt x="505167" y="242186"/>
                    <a:pt x="487938" y="244263"/>
                    <a:pt x="468987" y="246340"/>
                  </a:cubicBezTo>
                  <a:cubicBezTo>
                    <a:pt x="468987" y="246340"/>
                    <a:pt x="468987" y="248417"/>
                    <a:pt x="467264" y="250494"/>
                  </a:cubicBezTo>
                  <a:cubicBezTo>
                    <a:pt x="460372" y="256724"/>
                    <a:pt x="443143" y="258801"/>
                    <a:pt x="453481" y="270224"/>
                  </a:cubicBezTo>
                  <a:cubicBezTo>
                    <a:pt x="455204" y="272301"/>
                    <a:pt x="455204" y="278531"/>
                    <a:pt x="451758" y="280608"/>
                  </a:cubicBezTo>
                  <a:cubicBezTo>
                    <a:pt x="439698" y="289954"/>
                    <a:pt x="439698" y="290992"/>
                    <a:pt x="460372" y="295146"/>
                  </a:cubicBezTo>
                  <a:cubicBezTo>
                    <a:pt x="458650" y="302415"/>
                    <a:pt x="470709" y="311761"/>
                    <a:pt x="453481" y="312800"/>
                  </a:cubicBezTo>
                  <a:cubicBezTo>
                    <a:pt x="448312" y="319030"/>
                    <a:pt x="446589" y="322145"/>
                    <a:pt x="443143" y="325261"/>
                  </a:cubicBezTo>
                  <a:cubicBezTo>
                    <a:pt x="441421" y="327338"/>
                    <a:pt x="436252" y="329414"/>
                    <a:pt x="436252" y="331491"/>
                  </a:cubicBezTo>
                  <a:cubicBezTo>
                    <a:pt x="436252" y="335645"/>
                    <a:pt x="439698" y="340837"/>
                    <a:pt x="437975" y="343952"/>
                  </a:cubicBezTo>
                  <a:cubicBezTo>
                    <a:pt x="432807" y="355375"/>
                    <a:pt x="431083" y="365759"/>
                    <a:pt x="462095" y="369913"/>
                  </a:cubicBezTo>
                  <a:cubicBezTo>
                    <a:pt x="450035" y="373029"/>
                    <a:pt x="444866" y="375105"/>
                    <a:pt x="436252" y="377182"/>
                  </a:cubicBezTo>
                  <a:cubicBezTo>
                    <a:pt x="450035" y="381336"/>
                    <a:pt x="462095" y="384451"/>
                    <a:pt x="477601" y="388605"/>
                  </a:cubicBezTo>
                  <a:lnTo>
                    <a:pt x="462095" y="388605"/>
                  </a:lnTo>
                  <a:lnTo>
                    <a:pt x="462095" y="391720"/>
                  </a:lnTo>
                  <a:cubicBezTo>
                    <a:pt x="470709" y="391720"/>
                    <a:pt x="477601" y="392759"/>
                    <a:pt x="486215" y="392759"/>
                  </a:cubicBezTo>
                  <a:cubicBezTo>
                    <a:pt x="486215" y="391720"/>
                    <a:pt x="486215" y="390682"/>
                    <a:pt x="487938" y="389643"/>
                  </a:cubicBezTo>
                  <a:cubicBezTo>
                    <a:pt x="489661" y="391720"/>
                    <a:pt x="491384" y="393797"/>
                    <a:pt x="493107" y="396912"/>
                  </a:cubicBezTo>
                  <a:cubicBezTo>
                    <a:pt x="448312" y="403143"/>
                    <a:pt x="148532" y="422873"/>
                    <a:pt x="176097" y="425988"/>
                  </a:cubicBezTo>
                  <a:cubicBezTo>
                    <a:pt x="162315" y="433257"/>
                    <a:pt x="167483" y="445719"/>
                    <a:pt x="143363" y="446757"/>
                  </a:cubicBezTo>
                  <a:cubicBezTo>
                    <a:pt x="136471" y="446757"/>
                    <a:pt x="124411" y="454026"/>
                    <a:pt x="122688" y="459218"/>
                  </a:cubicBezTo>
                  <a:cubicBezTo>
                    <a:pt x="119242" y="466487"/>
                    <a:pt x="122688" y="475833"/>
                    <a:pt x="119242" y="483102"/>
                  </a:cubicBezTo>
                  <a:cubicBezTo>
                    <a:pt x="115796" y="493486"/>
                    <a:pt x="108905" y="503871"/>
                    <a:pt x="103737" y="512178"/>
                  </a:cubicBezTo>
                  <a:cubicBezTo>
                    <a:pt x="108905" y="517370"/>
                    <a:pt x="114074" y="522563"/>
                    <a:pt x="117520" y="525678"/>
                  </a:cubicBezTo>
                  <a:cubicBezTo>
                    <a:pt x="110628" y="528793"/>
                    <a:pt x="107182" y="530870"/>
                    <a:pt x="102014" y="531909"/>
                  </a:cubicBezTo>
                  <a:cubicBezTo>
                    <a:pt x="103737" y="532947"/>
                    <a:pt x="103737" y="533986"/>
                    <a:pt x="105459" y="535024"/>
                  </a:cubicBezTo>
                  <a:cubicBezTo>
                    <a:pt x="110628" y="533986"/>
                    <a:pt x="115796" y="532947"/>
                    <a:pt x="120966" y="531909"/>
                  </a:cubicBezTo>
                  <a:cubicBezTo>
                    <a:pt x="91676" y="546447"/>
                    <a:pt x="84785" y="573446"/>
                    <a:pt x="108905" y="585907"/>
                  </a:cubicBezTo>
                  <a:cubicBezTo>
                    <a:pt x="110628" y="583830"/>
                    <a:pt x="114074" y="581753"/>
                    <a:pt x="115796" y="579676"/>
                  </a:cubicBezTo>
                  <a:cubicBezTo>
                    <a:pt x="122688" y="586945"/>
                    <a:pt x="141640" y="589022"/>
                    <a:pt x="133025" y="600445"/>
                  </a:cubicBezTo>
                  <a:cubicBezTo>
                    <a:pt x="133025" y="600445"/>
                    <a:pt x="134748" y="602522"/>
                    <a:pt x="136471" y="602522"/>
                  </a:cubicBezTo>
                  <a:cubicBezTo>
                    <a:pt x="145086" y="604599"/>
                    <a:pt x="143363" y="607714"/>
                    <a:pt x="146809" y="611868"/>
                  </a:cubicBezTo>
                  <a:cubicBezTo>
                    <a:pt x="151977" y="621214"/>
                    <a:pt x="150254" y="630560"/>
                    <a:pt x="150254" y="638867"/>
                  </a:cubicBezTo>
                  <a:lnTo>
                    <a:pt x="150254" y="676251"/>
                  </a:lnTo>
                  <a:cubicBezTo>
                    <a:pt x="150254" y="684558"/>
                    <a:pt x="143363" y="688712"/>
                    <a:pt x="129580" y="686635"/>
                  </a:cubicBezTo>
                  <a:cubicBezTo>
                    <a:pt x="129580" y="686635"/>
                    <a:pt x="127857" y="687673"/>
                    <a:pt x="126134" y="687673"/>
                  </a:cubicBezTo>
                  <a:cubicBezTo>
                    <a:pt x="131303" y="689750"/>
                    <a:pt x="134748" y="690789"/>
                    <a:pt x="138194" y="692865"/>
                  </a:cubicBezTo>
                  <a:cubicBezTo>
                    <a:pt x="138194" y="693904"/>
                    <a:pt x="136471" y="694942"/>
                    <a:pt x="136471" y="695981"/>
                  </a:cubicBezTo>
                  <a:cubicBezTo>
                    <a:pt x="124411" y="693904"/>
                    <a:pt x="112351" y="690789"/>
                    <a:pt x="103737" y="688712"/>
                  </a:cubicBezTo>
                  <a:cubicBezTo>
                    <a:pt x="93399" y="697019"/>
                    <a:pt x="84785" y="703250"/>
                    <a:pt x="77893" y="707403"/>
                  </a:cubicBezTo>
                  <a:lnTo>
                    <a:pt x="77893" y="726095"/>
                  </a:lnTo>
                  <a:cubicBezTo>
                    <a:pt x="81339" y="726095"/>
                    <a:pt x="86508" y="725057"/>
                    <a:pt x="91676" y="725057"/>
                  </a:cubicBezTo>
                  <a:cubicBezTo>
                    <a:pt x="95122" y="730249"/>
                    <a:pt x="96845" y="735441"/>
                    <a:pt x="100291" y="742710"/>
                  </a:cubicBezTo>
                  <a:cubicBezTo>
                    <a:pt x="91676" y="739595"/>
                    <a:pt x="88231" y="737518"/>
                    <a:pt x="84785" y="736480"/>
                  </a:cubicBezTo>
                  <a:cubicBezTo>
                    <a:pt x="81339" y="737518"/>
                    <a:pt x="76171" y="738556"/>
                    <a:pt x="71002" y="740633"/>
                  </a:cubicBezTo>
                  <a:cubicBezTo>
                    <a:pt x="72725" y="741672"/>
                    <a:pt x="74447" y="742710"/>
                    <a:pt x="74447" y="743749"/>
                  </a:cubicBezTo>
                  <a:cubicBezTo>
                    <a:pt x="79616" y="743749"/>
                    <a:pt x="84785" y="744787"/>
                    <a:pt x="86508" y="744787"/>
                  </a:cubicBezTo>
                  <a:cubicBezTo>
                    <a:pt x="83062" y="751018"/>
                    <a:pt x="76171" y="757248"/>
                    <a:pt x="79616" y="760363"/>
                  </a:cubicBezTo>
                  <a:cubicBezTo>
                    <a:pt x="88231" y="773863"/>
                    <a:pt x="79616" y="784247"/>
                    <a:pt x="71002" y="795670"/>
                  </a:cubicBezTo>
                  <a:cubicBezTo>
                    <a:pt x="69279" y="798785"/>
                    <a:pt x="71002" y="801901"/>
                    <a:pt x="71002" y="805016"/>
                  </a:cubicBezTo>
                  <a:cubicBezTo>
                    <a:pt x="69279" y="818516"/>
                    <a:pt x="67556" y="830977"/>
                    <a:pt x="65833" y="849669"/>
                  </a:cubicBezTo>
                  <a:cubicBezTo>
                    <a:pt x="72725" y="851745"/>
                    <a:pt x="83062" y="856938"/>
                    <a:pt x="95122" y="861091"/>
                  </a:cubicBezTo>
                  <a:cubicBezTo>
                    <a:pt x="105459" y="864206"/>
                    <a:pt x="115796" y="865245"/>
                    <a:pt x="126134" y="867322"/>
                  </a:cubicBezTo>
                  <a:cubicBezTo>
                    <a:pt x="131303" y="868360"/>
                    <a:pt x="138194" y="867322"/>
                    <a:pt x="143363" y="868360"/>
                  </a:cubicBezTo>
                  <a:cubicBezTo>
                    <a:pt x="186435" y="871476"/>
                    <a:pt x="231230" y="875629"/>
                    <a:pt x="274302" y="878745"/>
                  </a:cubicBezTo>
                  <a:cubicBezTo>
                    <a:pt x="310482" y="881860"/>
                    <a:pt x="346663" y="884975"/>
                    <a:pt x="381120" y="888090"/>
                  </a:cubicBezTo>
                  <a:cubicBezTo>
                    <a:pt x="389734" y="889129"/>
                    <a:pt x="398349" y="891206"/>
                    <a:pt x="408686" y="891206"/>
                  </a:cubicBezTo>
                  <a:cubicBezTo>
                    <a:pt x="431083" y="892244"/>
                    <a:pt x="455204" y="892244"/>
                    <a:pt x="477601" y="892244"/>
                  </a:cubicBezTo>
                  <a:cubicBezTo>
                    <a:pt x="489661" y="892244"/>
                    <a:pt x="499999" y="892244"/>
                    <a:pt x="512058" y="893283"/>
                  </a:cubicBezTo>
                  <a:cubicBezTo>
                    <a:pt x="532733" y="894321"/>
                    <a:pt x="553408" y="896398"/>
                    <a:pt x="574082" y="897436"/>
                  </a:cubicBezTo>
                  <a:lnTo>
                    <a:pt x="574082" y="900552"/>
                  </a:lnTo>
                  <a:cubicBezTo>
                    <a:pt x="522396" y="902629"/>
                    <a:pt x="468987" y="905744"/>
                    <a:pt x="415578" y="899513"/>
                  </a:cubicBezTo>
                  <a:cubicBezTo>
                    <a:pt x="417300" y="902629"/>
                    <a:pt x="419023" y="905744"/>
                    <a:pt x="420746" y="907821"/>
                  </a:cubicBezTo>
                  <a:cubicBezTo>
                    <a:pt x="408686" y="908859"/>
                    <a:pt x="400071" y="915090"/>
                    <a:pt x="388012" y="907821"/>
                  </a:cubicBezTo>
                  <a:cubicBezTo>
                    <a:pt x="386288" y="906782"/>
                    <a:pt x="375951" y="909898"/>
                    <a:pt x="369060" y="910936"/>
                  </a:cubicBezTo>
                  <a:lnTo>
                    <a:pt x="369060" y="913013"/>
                  </a:lnTo>
                  <a:lnTo>
                    <a:pt x="384566" y="913013"/>
                  </a:lnTo>
                  <a:cubicBezTo>
                    <a:pt x="367337" y="921320"/>
                    <a:pt x="355277" y="928589"/>
                    <a:pt x="343217" y="933782"/>
                  </a:cubicBezTo>
                  <a:cubicBezTo>
                    <a:pt x="332879" y="932743"/>
                    <a:pt x="322542" y="931705"/>
                    <a:pt x="315651" y="930666"/>
                  </a:cubicBezTo>
                  <a:cubicBezTo>
                    <a:pt x="313927" y="950396"/>
                    <a:pt x="341494" y="951435"/>
                    <a:pt x="362168" y="959742"/>
                  </a:cubicBezTo>
                  <a:cubicBezTo>
                    <a:pt x="353554" y="962858"/>
                    <a:pt x="348385" y="965973"/>
                    <a:pt x="341494" y="967011"/>
                  </a:cubicBezTo>
                  <a:cubicBezTo>
                    <a:pt x="322542" y="970127"/>
                    <a:pt x="298422" y="961819"/>
                    <a:pt x="286362" y="979473"/>
                  </a:cubicBezTo>
                  <a:cubicBezTo>
                    <a:pt x="284639" y="980511"/>
                    <a:pt x="279470" y="980511"/>
                    <a:pt x="270856" y="982588"/>
                  </a:cubicBezTo>
                  <a:cubicBezTo>
                    <a:pt x="276025" y="985703"/>
                    <a:pt x="281193" y="987780"/>
                    <a:pt x="284639" y="989857"/>
                  </a:cubicBezTo>
                  <a:cubicBezTo>
                    <a:pt x="281193" y="990895"/>
                    <a:pt x="276025" y="991934"/>
                    <a:pt x="276025" y="991934"/>
                  </a:cubicBezTo>
                  <a:cubicBezTo>
                    <a:pt x="263964" y="986741"/>
                    <a:pt x="255350" y="982588"/>
                    <a:pt x="245012" y="978434"/>
                  </a:cubicBezTo>
                  <a:cubicBezTo>
                    <a:pt x="243290" y="979473"/>
                    <a:pt x="241567" y="980511"/>
                    <a:pt x="239844" y="982588"/>
                  </a:cubicBezTo>
                  <a:cubicBezTo>
                    <a:pt x="245012" y="986741"/>
                    <a:pt x="248459" y="990895"/>
                    <a:pt x="253627" y="995049"/>
                  </a:cubicBezTo>
                  <a:cubicBezTo>
                    <a:pt x="231230" y="1004395"/>
                    <a:pt x="229507" y="1009587"/>
                    <a:pt x="246735" y="1035548"/>
                  </a:cubicBezTo>
                  <a:cubicBezTo>
                    <a:pt x="234676" y="1036586"/>
                    <a:pt x="222615" y="1038663"/>
                    <a:pt x="212278" y="1039701"/>
                  </a:cubicBezTo>
                  <a:cubicBezTo>
                    <a:pt x="210555" y="1046971"/>
                    <a:pt x="203664" y="1054239"/>
                    <a:pt x="205386" y="1060470"/>
                  </a:cubicBezTo>
                  <a:cubicBezTo>
                    <a:pt x="210555" y="1079162"/>
                    <a:pt x="179543" y="1087469"/>
                    <a:pt x="172652" y="1103046"/>
                  </a:cubicBezTo>
                  <a:cubicBezTo>
                    <a:pt x="172652" y="1104084"/>
                    <a:pt x="165760" y="1105123"/>
                    <a:pt x="164037" y="1104084"/>
                  </a:cubicBezTo>
                  <a:cubicBezTo>
                    <a:pt x="148532" y="1100969"/>
                    <a:pt x="143363" y="1108238"/>
                    <a:pt x="138194" y="1113430"/>
                  </a:cubicBezTo>
                  <a:cubicBezTo>
                    <a:pt x="136471" y="1115507"/>
                    <a:pt x="134748" y="1117584"/>
                    <a:pt x="133025" y="1118622"/>
                  </a:cubicBezTo>
                  <a:cubicBezTo>
                    <a:pt x="117520" y="1123814"/>
                    <a:pt x="102014" y="1127968"/>
                    <a:pt x="84785" y="1133160"/>
                  </a:cubicBezTo>
                  <a:cubicBezTo>
                    <a:pt x="102014" y="1148737"/>
                    <a:pt x="124411" y="1141468"/>
                    <a:pt x="143363" y="1143545"/>
                  </a:cubicBezTo>
                  <a:lnTo>
                    <a:pt x="143363" y="1147698"/>
                  </a:lnTo>
                  <a:cubicBezTo>
                    <a:pt x="131303" y="1148737"/>
                    <a:pt x="119242" y="1149775"/>
                    <a:pt x="105459" y="1150814"/>
                  </a:cubicBezTo>
                  <a:cubicBezTo>
                    <a:pt x="114074" y="1151852"/>
                    <a:pt x="120966" y="1152891"/>
                    <a:pt x="127857" y="1153929"/>
                  </a:cubicBezTo>
                  <a:cubicBezTo>
                    <a:pt x="119242" y="1159121"/>
                    <a:pt x="112351" y="1164313"/>
                    <a:pt x="103737" y="1168467"/>
                  </a:cubicBezTo>
                  <a:cubicBezTo>
                    <a:pt x="102014" y="1169505"/>
                    <a:pt x="96845" y="1170544"/>
                    <a:pt x="95122" y="1170544"/>
                  </a:cubicBezTo>
                  <a:cubicBezTo>
                    <a:pt x="89953" y="1169505"/>
                    <a:pt x="84785" y="1166390"/>
                    <a:pt x="81339" y="1164313"/>
                  </a:cubicBezTo>
                  <a:cubicBezTo>
                    <a:pt x="79616" y="1167429"/>
                    <a:pt x="77893" y="1171582"/>
                    <a:pt x="74447" y="1174698"/>
                  </a:cubicBezTo>
                  <a:cubicBezTo>
                    <a:pt x="67556" y="1179890"/>
                    <a:pt x="58942" y="1184043"/>
                    <a:pt x="52050" y="1188197"/>
                  </a:cubicBezTo>
                  <a:cubicBezTo>
                    <a:pt x="43436" y="1181967"/>
                    <a:pt x="34822" y="1175736"/>
                    <a:pt x="26207" y="1168467"/>
                  </a:cubicBezTo>
                  <a:cubicBezTo>
                    <a:pt x="24484" y="1168467"/>
                    <a:pt x="22761" y="1169505"/>
                    <a:pt x="22761" y="1169505"/>
                  </a:cubicBezTo>
                  <a:cubicBezTo>
                    <a:pt x="24484" y="1179890"/>
                    <a:pt x="24484" y="1190274"/>
                    <a:pt x="26207" y="1200658"/>
                  </a:cubicBezTo>
                  <a:cubicBezTo>
                    <a:pt x="19316" y="1199620"/>
                    <a:pt x="14147" y="1199620"/>
                    <a:pt x="8979" y="1198582"/>
                  </a:cubicBezTo>
                  <a:cubicBezTo>
                    <a:pt x="7255" y="1199620"/>
                    <a:pt x="7255" y="1200658"/>
                    <a:pt x="5532" y="1200658"/>
                  </a:cubicBezTo>
                  <a:cubicBezTo>
                    <a:pt x="10701" y="1201697"/>
                    <a:pt x="14147" y="1202735"/>
                    <a:pt x="19316" y="1203774"/>
                  </a:cubicBezTo>
                  <a:cubicBezTo>
                    <a:pt x="10701" y="1210004"/>
                    <a:pt x="5532" y="1214158"/>
                    <a:pt x="3809" y="1215196"/>
                  </a:cubicBezTo>
                  <a:lnTo>
                    <a:pt x="3809" y="1234927"/>
                  </a:lnTo>
                  <a:cubicBezTo>
                    <a:pt x="7255" y="1235965"/>
                    <a:pt x="10701" y="1238042"/>
                    <a:pt x="15870" y="1239080"/>
                  </a:cubicBezTo>
                  <a:cubicBezTo>
                    <a:pt x="19316" y="1240119"/>
                    <a:pt x="22761" y="1241157"/>
                    <a:pt x="26207" y="1241157"/>
                  </a:cubicBezTo>
                  <a:cubicBezTo>
                    <a:pt x="22761" y="1243234"/>
                    <a:pt x="15870" y="1246349"/>
                    <a:pt x="14147" y="1246349"/>
                  </a:cubicBezTo>
                  <a:cubicBezTo>
                    <a:pt x="2540" y="1242196"/>
                    <a:pt x="5532" y="1253618"/>
                    <a:pt x="0" y="1252580"/>
                  </a:cubicBezTo>
                  <a:cubicBezTo>
                    <a:pt x="0" y="1255695"/>
                    <a:pt x="0" y="1261926"/>
                    <a:pt x="1270" y="1261926"/>
                  </a:cubicBezTo>
                  <a:cubicBezTo>
                    <a:pt x="22761" y="1267118"/>
                    <a:pt x="19316" y="1278541"/>
                    <a:pt x="24484" y="1285810"/>
                  </a:cubicBezTo>
                  <a:close/>
                  <a:moveTo>
                    <a:pt x="5398140" y="1711567"/>
                  </a:moveTo>
                  <a:lnTo>
                    <a:pt x="5348177" y="1711567"/>
                  </a:lnTo>
                  <a:cubicBezTo>
                    <a:pt x="5360237" y="1702221"/>
                    <a:pt x="5389526" y="1702221"/>
                    <a:pt x="5398140" y="1711567"/>
                  </a:cubicBezTo>
                  <a:close/>
                  <a:moveTo>
                    <a:pt x="5053564" y="1288925"/>
                  </a:moveTo>
                  <a:lnTo>
                    <a:pt x="5053564" y="1293079"/>
                  </a:lnTo>
                  <a:cubicBezTo>
                    <a:pt x="5031167" y="1294117"/>
                    <a:pt x="5007047" y="1295156"/>
                    <a:pt x="4984649" y="1295156"/>
                  </a:cubicBezTo>
                  <a:cubicBezTo>
                    <a:pt x="5008770" y="1295156"/>
                    <a:pt x="5029444" y="1282694"/>
                    <a:pt x="5053564" y="1288925"/>
                  </a:cubicBezTo>
                  <a:close/>
                  <a:moveTo>
                    <a:pt x="5468778" y="785286"/>
                  </a:moveTo>
                  <a:cubicBezTo>
                    <a:pt x="5458441" y="791516"/>
                    <a:pt x="5449826" y="795670"/>
                    <a:pt x="5446381" y="798785"/>
                  </a:cubicBezTo>
                  <a:cubicBezTo>
                    <a:pt x="5437766" y="794632"/>
                    <a:pt x="5432598" y="791516"/>
                    <a:pt x="5427429" y="788401"/>
                  </a:cubicBezTo>
                  <a:cubicBezTo>
                    <a:pt x="5439489" y="788401"/>
                    <a:pt x="5451549" y="787363"/>
                    <a:pt x="5468778" y="785286"/>
                  </a:cubicBezTo>
                  <a:close/>
                  <a:moveTo>
                    <a:pt x="5348177" y="790478"/>
                  </a:moveTo>
                  <a:lnTo>
                    <a:pt x="5392971" y="790478"/>
                  </a:lnTo>
                  <a:cubicBezTo>
                    <a:pt x="5394694" y="790478"/>
                    <a:pt x="5396417" y="794632"/>
                    <a:pt x="5399863" y="797747"/>
                  </a:cubicBezTo>
                  <a:cubicBezTo>
                    <a:pt x="5379188" y="796708"/>
                    <a:pt x="5363682" y="795670"/>
                    <a:pt x="5348177" y="794632"/>
                  </a:cubicBezTo>
                  <a:lnTo>
                    <a:pt x="5348177" y="790478"/>
                  </a:lnTo>
                  <a:close/>
                  <a:moveTo>
                    <a:pt x="5336116" y="791516"/>
                  </a:moveTo>
                  <a:cubicBezTo>
                    <a:pt x="5337839" y="792555"/>
                    <a:pt x="5337839" y="793593"/>
                    <a:pt x="5339562" y="793593"/>
                  </a:cubicBezTo>
                  <a:cubicBezTo>
                    <a:pt x="5332671" y="796708"/>
                    <a:pt x="5324056" y="798785"/>
                    <a:pt x="5317165" y="801901"/>
                  </a:cubicBezTo>
                  <a:cubicBezTo>
                    <a:pt x="5311996" y="805016"/>
                    <a:pt x="5310273" y="810208"/>
                    <a:pt x="5305105" y="815400"/>
                  </a:cubicBezTo>
                  <a:cubicBezTo>
                    <a:pt x="5291322" y="798785"/>
                    <a:pt x="5262033" y="803977"/>
                    <a:pt x="5236189" y="799824"/>
                  </a:cubicBezTo>
                  <a:cubicBezTo>
                    <a:pt x="5270647" y="797747"/>
                    <a:pt x="5303382" y="794632"/>
                    <a:pt x="5336116" y="791516"/>
                  </a:cubicBezTo>
                  <a:close/>
                  <a:moveTo>
                    <a:pt x="5561813" y="536062"/>
                  </a:moveTo>
                  <a:cubicBezTo>
                    <a:pt x="5560091" y="536062"/>
                    <a:pt x="5560091" y="536062"/>
                    <a:pt x="5561813" y="536062"/>
                  </a:cubicBezTo>
                  <a:close/>
                  <a:moveTo>
                    <a:pt x="5248250" y="387567"/>
                  </a:moveTo>
                  <a:cubicBezTo>
                    <a:pt x="5249973" y="394836"/>
                    <a:pt x="5251695" y="400028"/>
                    <a:pt x="5253418" y="407297"/>
                  </a:cubicBezTo>
                  <a:cubicBezTo>
                    <a:pt x="5241358" y="405220"/>
                    <a:pt x="5234467" y="404181"/>
                    <a:pt x="5227575" y="402104"/>
                  </a:cubicBezTo>
                  <a:cubicBezTo>
                    <a:pt x="5234467" y="397951"/>
                    <a:pt x="5239635" y="393797"/>
                    <a:pt x="5248250" y="387567"/>
                  </a:cubicBezTo>
                  <a:close/>
                  <a:moveTo>
                    <a:pt x="4853711" y="1662760"/>
                  </a:moveTo>
                  <a:cubicBezTo>
                    <a:pt x="4865771" y="1661722"/>
                    <a:pt x="4877831" y="1658607"/>
                    <a:pt x="4888168" y="1658607"/>
                  </a:cubicBezTo>
                  <a:cubicBezTo>
                    <a:pt x="4900228" y="1657568"/>
                    <a:pt x="4912289" y="1658607"/>
                    <a:pt x="4926072" y="1658607"/>
                  </a:cubicBezTo>
                  <a:cubicBezTo>
                    <a:pt x="4927794" y="1659645"/>
                    <a:pt x="4929517" y="1662760"/>
                    <a:pt x="4931240" y="1665876"/>
                  </a:cubicBezTo>
                  <a:cubicBezTo>
                    <a:pt x="4919180" y="1667953"/>
                    <a:pt x="4907120" y="1671068"/>
                    <a:pt x="4893337" y="1673145"/>
                  </a:cubicBezTo>
                  <a:cubicBezTo>
                    <a:pt x="4893337" y="1670029"/>
                    <a:pt x="4895060" y="1667953"/>
                    <a:pt x="4895060" y="1664837"/>
                  </a:cubicBezTo>
                  <a:cubicBezTo>
                    <a:pt x="4879554" y="1671068"/>
                    <a:pt x="4865771" y="1670029"/>
                    <a:pt x="4853711" y="1662760"/>
                  </a:cubicBezTo>
                  <a:cubicBezTo>
                    <a:pt x="4834759" y="1671068"/>
                    <a:pt x="4831313" y="1670029"/>
                    <a:pt x="4826145" y="1652376"/>
                  </a:cubicBezTo>
                  <a:cubicBezTo>
                    <a:pt x="4836482" y="1656530"/>
                    <a:pt x="4845096" y="1659645"/>
                    <a:pt x="4853711" y="1662760"/>
                  </a:cubicBezTo>
                  <a:close/>
                  <a:moveTo>
                    <a:pt x="4788241" y="1664837"/>
                  </a:moveTo>
                  <a:cubicBezTo>
                    <a:pt x="4784795" y="1666914"/>
                    <a:pt x="4781350" y="1668991"/>
                    <a:pt x="4779627" y="1671068"/>
                  </a:cubicBezTo>
                  <a:cubicBezTo>
                    <a:pt x="4767567" y="1661722"/>
                    <a:pt x="4767567" y="1661722"/>
                    <a:pt x="4793410" y="1654453"/>
                  </a:cubicBezTo>
                  <a:lnTo>
                    <a:pt x="4819253" y="1666914"/>
                  </a:lnTo>
                  <a:cubicBezTo>
                    <a:pt x="4802024" y="1675222"/>
                    <a:pt x="4791687" y="1675222"/>
                    <a:pt x="4788241" y="1664837"/>
                  </a:cubicBezTo>
                  <a:close/>
                  <a:moveTo>
                    <a:pt x="4774458" y="277493"/>
                  </a:moveTo>
                  <a:cubicBezTo>
                    <a:pt x="4772735" y="278531"/>
                    <a:pt x="4771013" y="278531"/>
                    <a:pt x="4769290" y="279570"/>
                  </a:cubicBezTo>
                  <a:cubicBezTo>
                    <a:pt x="4767567" y="277493"/>
                    <a:pt x="4764121" y="275416"/>
                    <a:pt x="4760675" y="272301"/>
                  </a:cubicBezTo>
                  <a:cubicBezTo>
                    <a:pt x="4764121" y="272301"/>
                    <a:pt x="4767567" y="272301"/>
                    <a:pt x="4771013" y="271262"/>
                  </a:cubicBezTo>
                  <a:cubicBezTo>
                    <a:pt x="4772735" y="274377"/>
                    <a:pt x="4772735" y="276454"/>
                    <a:pt x="4774458" y="277493"/>
                  </a:cubicBezTo>
                  <a:close/>
                  <a:moveTo>
                    <a:pt x="4669363" y="284762"/>
                  </a:moveTo>
                  <a:cubicBezTo>
                    <a:pt x="4667640" y="281647"/>
                    <a:pt x="4665917" y="279570"/>
                    <a:pt x="4662471" y="277493"/>
                  </a:cubicBezTo>
                  <a:lnTo>
                    <a:pt x="4667640" y="277493"/>
                  </a:lnTo>
                  <a:cubicBezTo>
                    <a:pt x="4667640" y="279570"/>
                    <a:pt x="4667640" y="281647"/>
                    <a:pt x="4669363" y="284762"/>
                  </a:cubicBezTo>
                  <a:close/>
                  <a:moveTo>
                    <a:pt x="4528087" y="53192"/>
                  </a:moveTo>
                  <a:cubicBezTo>
                    <a:pt x="4533255" y="58384"/>
                    <a:pt x="4536701" y="62538"/>
                    <a:pt x="4540147" y="66691"/>
                  </a:cubicBezTo>
                  <a:lnTo>
                    <a:pt x="4531533" y="71883"/>
                  </a:lnTo>
                  <a:cubicBezTo>
                    <a:pt x="4519472" y="66691"/>
                    <a:pt x="4517749" y="58384"/>
                    <a:pt x="4528087" y="53192"/>
                  </a:cubicBezTo>
                  <a:close/>
                  <a:moveTo>
                    <a:pt x="4090476" y="32423"/>
                  </a:moveTo>
                  <a:cubicBezTo>
                    <a:pt x="4097367" y="34500"/>
                    <a:pt x="4104259" y="35538"/>
                    <a:pt x="4111150" y="37615"/>
                  </a:cubicBezTo>
                  <a:cubicBezTo>
                    <a:pt x="4104259" y="41769"/>
                    <a:pt x="4097367" y="45923"/>
                    <a:pt x="4092199" y="48000"/>
                  </a:cubicBezTo>
                  <a:lnTo>
                    <a:pt x="4071524" y="38654"/>
                  </a:lnTo>
                  <a:cubicBezTo>
                    <a:pt x="4076693" y="36577"/>
                    <a:pt x="4083584" y="34500"/>
                    <a:pt x="4090476" y="32423"/>
                  </a:cubicBezTo>
                  <a:close/>
                  <a:moveTo>
                    <a:pt x="1042705" y="208956"/>
                  </a:moveTo>
                  <a:cubicBezTo>
                    <a:pt x="1044428" y="207918"/>
                    <a:pt x="1042705" y="205841"/>
                    <a:pt x="1042705" y="203764"/>
                  </a:cubicBezTo>
                  <a:lnTo>
                    <a:pt x="1068548" y="200649"/>
                  </a:lnTo>
                  <a:cubicBezTo>
                    <a:pt x="1071994" y="209995"/>
                    <a:pt x="1065102" y="215187"/>
                    <a:pt x="1049596" y="216225"/>
                  </a:cubicBezTo>
                  <a:cubicBezTo>
                    <a:pt x="1044428" y="216225"/>
                    <a:pt x="1037536" y="218302"/>
                    <a:pt x="1028922" y="218302"/>
                  </a:cubicBezTo>
                  <a:cubicBezTo>
                    <a:pt x="1034091" y="215187"/>
                    <a:pt x="1039259" y="213110"/>
                    <a:pt x="1042705" y="208956"/>
                  </a:cubicBezTo>
                  <a:close/>
                  <a:moveTo>
                    <a:pt x="1008247" y="211033"/>
                  </a:moveTo>
                  <a:cubicBezTo>
                    <a:pt x="1015139" y="212071"/>
                    <a:pt x="1020308" y="215187"/>
                    <a:pt x="1025476" y="217264"/>
                  </a:cubicBezTo>
                  <a:cubicBezTo>
                    <a:pt x="1018585" y="222456"/>
                    <a:pt x="1013416" y="225571"/>
                    <a:pt x="1009971" y="228687"/>
                  </a:cubicBezTo>
                  <a:cubicBezTo>
                    <a:pt x="1003079" y="223494"/>
                    <a:pt x="996187" y="219341"/>
                    <a:pt x="989296" y="213110"/>
                  </a:cubicBezTo>
                  <a:cubicBezTo>
                    <a:pt x="994464" y="212071"/>
                    <a:pt x="1001356" y="211033"/>
                    <a:pt x="1008247" y="211033"/>
                  </a:cubicBezTo>
                  <a:close/>
                  <a:moveTo>
                    <a:pt x="827345" y="913013"/>
                  </a:moveTo>
                  <a:cubicBezTo>
                    <a:pt x="827345" y="915090"/>
                    <a:pt x="827345" y="916128"/>
                    <a:pt x="829068" y="918205"/>
                  </a:cubicBezTo>
                  <a:lnTo>
                    <a:pt x="792888" y="921320"/>
                  </a:lnTo>
                  <a:cubicBezTo>
                    <a:pt x="792888" y="919243"/>
                    <a:pt x="791165" y="917167"/>
                    <a:pt x="791165" y="915090"/>
                  </a:cubicBezTo>
                  <a:cubicBezTo>
                    <a:pt x="804948" y="915090"/>
                    <a:pt x="817008" y="914051"/>
                    <a:pt x="827345" y="913013"/>
                  </a:cubicBezTo>
                  <a:close/>
                  <a:moveTo>
                    <a:pt x="737755" y="910936"/>
                  </a:moveTo>
                  <a:cubicBezTo>
                    <a:pt x="748093" y="910936"/>
                    <a:pt x="760153" y="910936"/>
                    <a:pt x="770490" y="913013"/>
                  </a:cubicBezTo>
                  <a:cubicBezTo>
                    <a:pt x="775659" y="914051"/>
                    <a:pt x="777382" y="918205"/>
                    <a:pt x="782550" y="920282"/>
                  </a:cubicBezTo>
                  <a:cubicBezTo>
                    <a:pt x="780828" y="921320"/>
                    <a:pt x="780828" y="922359"/>
                    <a:pt x="779104" y="923397"/>
                  </a:cubicBezTo>
                  <a:cubicBezTo>
                    <a:pt x="763599" y="921320"/>
                    <a:pt x="749816" y="920282"/>
                    <a:pt x="736033" y="918205"/>
                  </a:cubicBezTo>
                  <a:cubicBezTo>
                    <a:pt x="737755" y="915090"/>
                    <a:pt x="737755" y="911974"/>
                    <a:pt x="737755" y="910936"/>
                  </a:cubicBezTo>
                  <a:close/>
                  <a:moveTo>
                    <a:pt x="660226" y="911974"/>
                  </a:moveTo>
                  <a:cubicBezTo>
                    <a:pt x="672287" y="913013"/>
                    <a:pt x="684346" y="918205"/>
                    <a:pt x="696406" y="910936"/>
                  </a:cubicBezTo>
                  <a:cubicBezTo>
                    <a:pt x="698130" y="909898"/>
                    <a:pt x="708467" y="913013"/>
                    <a:pt x="713635" y="914051"/>
                  </a:cubicBezTo>
                  <a:cubicBezTo>
                    <a:pt x="713635" y="915090"/>
                    <a:pt x="711912" y="917167"/>
                    <a:pt x="711912" y="918205"/>
                  </a:cubicBezTo>
                  <a:lnTo>
                    <a:pt x="655058" y="918205"/>
                  </a:lnTo>
                  <a:cubicBezTo>
                    <a:pt x="653335" y="918205"/>
                    <a:pt x="651611" y="915090"/>
                    <a:pt x="649889" y="913013"/>
                  </a:cubicBezTo>
                  <a:cubicBezTo>
                    <a:pt x="655058" y="913013"/>
                    <a:pt x="658503" y="911974"/>
                    <a:pt x="660226" y="911974"/>
                  </a:cubicBezTo>
                  <a:close/>
                  <a:moveTo>
                    <a:pt x="496553" y="396912"/>
                  </a:moveTo>
                  <a:cubicBezTo>
                    <a:pt x="498275" y="395874"/>
                    <a:pt x="498275" y="394836"/>
                    <a:pt x="498275" y="395874"/>
                  </a:cubicBezTo>
                  <a:cubicBezTo>
                    <a:pt x="499999" y="395874"/>
                    <a:pt x="499999" y="396912"/>
                    <a:pt x="496553" y="396912"/>
                  </a:cubicBezTo>
                  <a:close/>
                  <a:moveTo>
                    <a:pt x="5537693" y="452988"/>
                  </a:moveTo>
                  <a:cubicBezTo>
                    <a:pt x="5539416" y="452988"/>
                    <a:pt x="5539416" y="451949"/>
                    <a:pt x="5541139" y="451949"/>
                  </a:cubicBezTo>
                  <a:cubicBezTo>
                    <a:pt x="5541139" y="451949"/>
                    <a:pt x="5539416" y="452988"/>
                    <a:pt x="5537693" y="452988"/>
                  </a:cubicBezTo>
                  <a:close/>
                  <a:moveTo>
                    <a:pt x="4881277" y="256724"/>
                  </a:moveTo>
                  <a:cubicBezTo>
                    <a:pt x="4874385" y="254647"/>
                    <a:pt x="4867494" y="252571"/>
                    <a:pt x="4862325" y="251532"/>
                  </a:cubicBezTo>
                  <a:cubicBezTo>
                    <a:pt x="4886446" y="243225"/>
                    <a:pt x="4901951" y="245301"/>
                    <a:pt x="4917457" y="259840"/>
                  </a:cubicBezTo>
                  <a:cubicBezTo>
                    <a:pt x="4912289" y="259840"/>
                    <a:pt x="4908843" y="260878"/>
                    <a:pt x="4903674" y="260878"/>
                  </a:cubicBezTo>
                  <a:cubicBezTo>
                    <a:pt x="4896783" y="259840"/>
                    <a:pt x="4888168" y="258801"/>
                    <a:pt x="4881277" y="256724"/>
                  </a:cubicBezTo>
                  <a:close/>
                  <a:moveTo>
                    <a:pt x="1869686" y="171573"/>
                  </a:moveTo>
                  <a:cubicBezTo>
                    <a:pt x="1874855" y="172611"/>
                    <a:pt x="1878301" y="172611"/>
                    <a:pt x="1885192" y="173650"/>
                  </a:cubicBezTo>
                  <a:cubicBezTo>
                    <a:pt x="1892084" y="174688"/>
                    <a:pt x="1900698" y="177803"/>
                    <a:pt x="1911035" y="179880"/>
                  </a:cubicBezTo>
                  <a:cubicBezTo>
                    <a:pt x="1904144" y="180919"/>
                    <a:pt x="1898975" y="182996"/>
                    <a:pt x="1892084" y="184034"/>
                  </a:cubicBezTo>
                  <a:cubicBezTo>
                    <a:pt x="1873132" y="187149"/>
                    <a:pt x="1864518" y="181957"/>
                    <a:pt x="1869686" y="171573"/>
                  </a:cubicBezTo>
                  <a:close/>
                  <a:moveTo>
                    <a:pt x="2202202" y="147689"/>
                  </a:moveTo>
                  <a:cubicBezTo>
                    <a:pt x="2191865" y="146650"/>
                    <a:pt x="2179805" y="146650"/>
                    <a:pt x="2167744" y="145612"/>
                  </a:cubicBezTo>
                  <a:cubicBezTo>
                    <a:pt x="2172913" y="135228"/>
                    <a:pt x="2186696" y="138343"/>
                    <a:pt x="2197033" y="139382"/>
                  </a:cubicBezTo>
                  <a:cubicBezTo>
                    <a:pt x="2200479" y="139382"/>
                    <a:pt x="2203925" y="143535"/>
                    <a:pt x="2207371" y="145612"/>
                  </a:cubicBezTo>
                  <a:cubicBezTo>
                    <a:pt x="2205648" y="146650"/>
                    <a:pt x="2203925" y="147689"/>
                    <a:pt x="2202202" y="147689"/>
                  </a:cubicBezTo>
                  <a:close/>
                  <a:moveTo>
                    <a:pt x="5418815" y="391720"/>
                  </a:moveTo>
                  <a:cubicBezTo>
                    <a:pt x="5417092" y="388605"/>
                    <a:pt x="5415369" y="386528"/>
                    <a:pt x="5413646" y="382374"/>
                  </a:cubicBezTo>
                  <a:cubicBezTo>
                    <a:pt x="5423983" y="382374"/>
                    <a:pt x="5432598" y="382374"/>
                    <a:pt x="5441212" y="383413"/>
                  </a:cubicBezTo>
                  <a:lnTo>
                    <a:pt x="5441212" y="390682"/>
                  </a:lnTo>
                  <a:cubicBezTo>
                    <a:pt x="5434321" y="390682"/>
                    <a:pt x="5427429" y="390682"/>
                    <a:pt x="5418815" y="391720"/>
                  </a:cubicBezTo>
                  <a:close/>
                  <a:moveTo>
                    <a:pt x="4746892" y="262955"/>
                  </a:moveTo>
                  <a:cubicBezTo>
                    <a:pt x="4736555" y="261916"/>
                    <a:pt x="4726218" y="261916"/>
                    <a:pt x="4714158" y="260878"/>
                  </a:cubicBezTo>
                  <a:cubicBezTo>
                    <a:pt x="4721049" y="256724"/>
                    <a:pt x="4748615" y="253609"/>
                    <a:pt x="4753784" y="256724"/>
                  </a:cubicBezTo>
                  <a:cubicBezTo>
                    <a:pt x="4753784" y="257763"/>
                    <a:pt x="4755507" y="259840"/>
                    <a:pt x="4753784" y="260878"/>
                  </a:cubicBezTo>
                  <a:cubicBezTo>
                    <a:pt x="4752061" y="261916"/>
                    <a:pt x="4748615" y="262955"/>
                    <a:pt x="4746892" y="262955"/>
                  </a:cubicBezTo>
                  <a:close/>
                </a:path>
              </a:pathLst>
            </a:custGeom>
            <a:blipFill>
              <a:blip r:embed="rId2">
                <a:alphaModFix amt="75000"/>
              </a:blip>
              <a:stretch>
                <a:fillRect l="-47681" t="-47106" r="-26820" b="-73417"/>
              </a:stretch>
            </a:blipFill>
          </p:spPr>
          <p:txBody>
            <a:bodyPr/>
            <a:lstStyle/>
            <a:p>
              <a:endParaRPr lang="en-GB"/>
            </a:p>
          </p:txBody>
        </p:sp>
      </p:grpSp>
      <p:sp>
        <p:nvSpPr>
          <p:cNvPr id="14" name="TextBox 14"/>
          <p:cNvSpPr txBox="1"/>
          <p:nvPr/>
        </p:nvSpPr>
        <p:spPr>
          <a:xfrm>
            <a:off x="1431180" y="5142825"/>
            <a:ext cx="3698455" cy="1505422"/>
          </a:xfrm>
          <a:prstGeom prst="rect">
            <a:avLst/>
          </a:prstGeom>
        </p:spPr>
        <p:txBody>
          <a:bodyPr lIns="0" tIns="0" rIns="0" bIns="0" rtlCol="0" anchor="t">
            <a:spAutoFit/>
          </a:bodyPr>
          <a:lstStyle/>
          <a:p>
            <a:pPr marL="0" lvl="0" indent="0" algn="ctr">
              <a:lnSpc>
                <a:spcPts val="3996"/>
              </a:lnSpc>
              <a:spcBef>
                <a:spcPct val="0"/>
              </a:spcBef>
            </a:pPr>
            <a:r>
              <a:rPr lang="en-US" sz="2896" b="1" spc="40">
                <a:solidFill>
                  <a:srgbClr val="040506"/>
                </a:solidFill>
                <a:latin typeface="Open Sauce Bold"/>
                <a:ea typeface="Open Sauce Bold"/>
                <a:cs typeface="Open Sauce Bold"/>
                <a:sym typeface="Open Sauce Bold"/>
              </a:rPr>
              <a:t>10,686 cases of feedback received in 24/25</a:t>
            </a:r>
          </a:p>
        </p:txBody>
      </p:sp>
      <p:sp>
        <p:nvSpPr>
          <p:cNvPr id="15" name="TextBox 15"/>
          <p:cNvSpPr txBox="1"/>
          <p:nvPr/>
        </p:nvSpPr>
        <p:spPr>
          <a:xfrm>
            <a:off x="6534237" y="7607832"/>
            <a:ext cx="9355659" cy="1837298"/>
          </a:xfrm>
          <a:prstGeom prst="rect">
            <a:avLst/>
          </a:prstGeom>
        </p:spPr>
        <p:txBody>
          <a:bodyPr wrap="square" lIns="0" tIns="0" rIns="0" bIns="0" rtlCol="0" anchor="t">
            <a:spAutoFit/>
          </a:bodyPr>
          <a:lstStyle/>
          <a:p>
            <a:pPr algn="l">
              <a:lnSpc>
                <a:spcPts val="2859"/>
              </a:lnSpc>
              <a:spcBef>
                <a:spcPct val="0"/>
              </a:spcBef>
            </a:pPr>
            <a:r>
              <a:rPr lang="en-US" sz="2400" dirty="0">
                <a:solidFill>
                  <a:srgbClr val="000000"/>
                </a:solidFill>
                <a:latin typeface="Open Sauce"/>
                <a:ea typeface="Open Sauce"/>
                <a:cs typeface="Open Sauce"/>
                <a:sym typeface="Open Sauce"/>
              </a:rPr>
              <a:t>The strikingly low percentage of interactions resulting in feedback underscores that most of our interactions with residents are handled effectively and without the need for formal complaints or feedback, reflecting a strong overall performance in service delivery.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grpSp>
        <p:nvGrpSpPr>
          <p:cNvPr id="2" name="Group 2"/>
          <p:cNvGrpSpPr/>
          <p:nvPr/>
        </p:nvGrpSpPr>
        <p:grpSpPr>
          <a:xfrm>
            <a:off x="2524268" y="6095413"/>
            <a:ext cx="3189627" cy="3722606"/>
            <a:chOff x="0" y="0"/>
            <a:chExt cx="840066" cy="2167467"/>
          </a:xfrm>
        </p:grpSpPr>
        <p:sp>
          <p:nvSpPr>
            <p:cNvPr id="3" name="Freeform 3"/>
            <p:cNvSpPr/>
            <p:nvPr/>
          </p:nvSpPr>
          <p:spPr>
            <a:xfrm>
              <a:off x="0" y="0"/>
              <a:ext cx="840066" cy="2167467"/>
            </a:xfrm>
            <a:custGeom>
              <a:avLst/>
              <a:gdLst/>
              <a:ahLst/>
              <a:cxnLst/>
              <a:rect l="l" t="t" r="r" b="b"/>
              <a:pathLst>
                <a:path w="840066" h="2167467">
                  <a:moveTo>
                    <a:pt x="60680" y="0"/>
                  </a:moveTo>
                  <a:lnTo>
                    <a:pt x="779386" y="0"/>
                  </a:lnTo>
                  <a:cubicBezTo>
                    <a:pt x="795479" y="0"/>
                    <a:pt x="810914" y="6393"/>
                    <a:pt x="822294" y="17773"/>
                  </a:cubicBezTo>
                  <a:cubicBezTo>
                    <a:pt x="833673" y="29153"/>
                    <a:pt x="840066" y="44587"/>
                    <a:pt x="840066" y="60680"/>
                  </a:cubicBezTo>
                  <a:lnTo>
                    <a:pt x="840066" y="2106786"/>
                  </a:lnTo>
                  <a:cubicBezTo>
                    <a:pt x="840066" y="2140299"/>
                    <a:pt x="812899" y="2167467"/>
                    <a:pt x="779386" y="2167467"/>
                  </a:cubicBezTo>
                  <a:lnTo>
                    <a:pt x="60680" y="2167467"/>
                  </a:lnTo>
                  <a:cubicBezTo>
                    <a:pt x="27168" y="2167467"/>
                    <a:pt x="0" y="2140299"/>
                    <a:pt x="0" y="2106786"/>
                  </a:cubicBezTo>
                  <a:lnTo>
                    <a:pt x="0" y="60680"/>
                  </a:lnTo>
                  <a:cubicBezTo>
                    <a:pt x="0" y="27168"/>
                    <a:pt x="27168" y="0"/>
                    <a:pt x="60680" y="0"/>
                  </a:cubicBezTo>
                  <a:close/>
                </a:path>
              </a:pathLst>
            </a:custGeom>
            <a:solidFill>
              <a:srgbClr val="FFFFFF">
                <a:alpha val="86667"/>
              </a:srgbClr>
            </a:solidFill>
            <a:ln cap="rnd">
              <a:noFill/>
              <a:prstDash val="solid"/>
              <a:round/>
            </a:ln>
          </p:spPr>
          <p:txBody>
            <a:bodyPr/>
            <a:lstStyle/>
            <a:p>
              <a:endParaRPr lang="en-GB"/>
            </a:p>
          </p:txBody>
        </p:sp>
        <p:sp>
          <p:nvSpPr>
            <p:cNvPr id="4" name="TextBox 4"/>
            <p:cNvSpPr txBox="1"/>
            <p:nvPr/>
          </p:nvSpPr>
          <p:spPr>
            <a:xfrm>
              <a:off x="0" y="-19050"/>
              <a:ext cx="840066" cy="2186517"/>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6967067" y="5209013"/>
            <a:ext cx="3189627" cy="4749708"/>
            <a:chOff x="0" y="0"/>
            <a:chExt cx="840066" cy="2167467"/>
          </a:xfrm>
        </p:grpSpPr>
        <p:sp>
          <p:nvSpPr>
            <p:cNvPr id="6" name="Freeform 6"/>
            <p:cNvSpPr/>
            <p:nvPr/>
          </p:nvSpPr>
          <p:spPr>
            <a:xfrm>
              <a:off x="0" y="0"/>
              <a:ext cx="840066" cy="2167467"/>
            </a:xfrm>
            <a:custGeom>
              <a:avLst/>
              <a:gdLst/>
              <a:ahLst/>
              <a:cxnLst/>
              <a:rect l="l" t="t" r="r" b="b"/>
              <a:pathLst>
                <a:path w="840066" h="2167467">
                  <a:moveTo>
                    <a:pt x="60680" y="0"/>
                  </a:moveTo>
                  <a:lnTo>
                    <a:pt x="779386" y="0"/>
                  </a:lnTo>
                  <a:cubicBezTo>
                    <a:pt x="795479" y="0"/>
                    <a:pt x="810914" y="6393"/>
                    <a:pt x="822294" y="17773"/>
                  </a:cubicBezTo>
                  <a:cubicBezTo>
                    <a:pt x="833673" y="29153"/>
                    <a:pt x="840066" y="44587"/>
                    <a:pt x="840066" y="60680"/>
                  </a:cubicBezTo>
                  <a:lnTo>
                    <a:pt x="840066" y="2106786"/>
                  </a:lnTo>
                  <a:cubicBezTo>
                    <a:pt x="840066" y="2140299"/>
                    <a:pt x="812899" y="2167467"/>
                    <a:pt x="779386" y="2167467"/>
                  </a:cubicBezTo>
                  <a:lnTo>
                    <a:pt x="60680" y="2167467"/>
                  </a:lnTo>
                  <a:cubicBezTo>
                    <a:pt x="27168" y="2167467"/>
                    <a:pt x="0" y="2140299"/>
                    <a:pt x="0" y="2106786"/>
                  </a:cubicBezTo>
                  <a:lnTo>
                    <a:pt x="0" y="60680"/>
                  </a:lnTo>
                  <a:cubicBezTo>
                    <a:pt x="0" y="27168"/>
                    <a:pt x="27168" y="0"/>
                    <a:pt x="60680" y="0"/>
                  </a:cubicBezTo>
                  <a:close/>
                </a:path>
              </a:pathLst>
            </a:custGeom>
            <a:solidFill>
              <a:srgbClr val="FFFFFF">
                <a:alpha val="86667"/>
              </a:srgbClr>
            </a:solidFill>
            <a:ln cap="rnd">
              <a:noFill/>
              <a:prstDash val="solid"/>
              <a:round/>
            </a:ln>
          </p:spPr>
          <p:txBody>
            <a:bodyPr/>
            <a:lstStyle/>
            <a:p>
              <a:endParaRPr lang="en-GB"/>
            </a:p>
          </p:txBody>
        </p:sp>
        <p:sp>
          <p:nvSpPr>
            <p:cNvPr id="7" name="TextBox 7"/>
            <p:cNvSpPr txBox="1"/>
            <p:nvPr/>
          </p:nvSpPr>
          <p:spPr>
            <a:xfrm>
              <a:off x="0" y="-19050"/>
              <a:ext cx="840066" cy="2186517"/>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8" name="Group 8"/>
          <p:cNvGrpSpPr/>
          <p:nvPr/>
        </p:nvGrpSpPr>
        <p:grpSpPr>
          <a:xfrm>
            <a:off x="11387768" y="4833425"/>
            <a:ext cx="3189627" cy="5125296"/>
            <a:chOff x="0" y="0"/>
            <a:chExt cx="840066" cy="1921732"/>
          </a:xfrm>
        </p:grpSpPr>
        <p:sp>
          <p:nvSpPr>
            <p:cNvPr id="9" name="Freeform 9"/>
            <p:cNvSpPr/>
            <p:nvPr/>
          </p:nvSpPr>
          <p:spPr>
            <a:xfrm>
              <a:off x="0" y="0"/>
              <a:ext cx="840066" cy="1921732"/>
            </a:xfrm>
            <a:custGeom>
              <a:avLst/>
              <a:gdLst/>
              <a:ahLst/>
              <a:cxnLst/>
              <a:rect l="l" t="t" r="r" b="b"/>
              <a:pathLst>
                <a:path w="840066" h="1921732">
                  <a:moveTo>
                    <a:pt x="60680" y="0"/>
                  </a:moveTo>
                  <a:lnTo>
                    <a:pt x="779386" y="0"/>
                  </a:lnTo>
                  <a:cubicBezTo>
                    <a:pt x="795479" y="0"/>
                    <a:pt x="810914" y="6393"/>
                    <a:pt x="822294" y="17773"/>
                  </a:cubicBezTo>
                  <a:cubicBezTo>
                    <a:pt x="833673" y="29153"/>
                    <a:pt x="840066" y="44587"/>
                    <a:pt x="840066" y="60680"/>
                  </a:cubicBezTo>
                  <a:lnTo>
                    <a:pt x="840066" y="1861051"/>
                  </a:lnTo>
                  <a:cubicBezTo>
                    <a:pt x="840066" y="1894564"/>
                    <a:pt x="812899" y="1921732"/>
                    <a:pt x="779386" y="1921732"/>
                  </a:cubicBezTo>
                  <a:lnTo>
                    <a:pt x="60680" y="1921732"/>
                  </a:lnTo>
                  <a:cubicBezTo>
                    <a:pt x="27168" y="1921732"/>
                    <a:pt x="0" y="1894564"/>
                    <a:pt x="0" y="1861051"/>
                  </a:cubicBezTo>
                  <a:lnTo>
                    <a:pt x="0" y="60680"/>
                  </a:lnTo>
                  <a:cubicBezTo>
                    <a:pt x="0" y="27168"/>
                    <a:pt x="27168" y="0"/>
                    <a:pt x="60680" y="0"/>
                  </a:cubicBezTo>
                  <a:close/>
                </a:path>
              </a:pathLst>
            </a:custGeom>
            <a:solidFill>
              <a:srgbClr val="FFFFFF">
                <a:alpha val="86667"/>
              </a:srgbClr>
            </a:solidFill>
            <a:ln cap="rnd">
              <a:noFill/>
              <a:prstDash val="solid"/>
              <a:round/>
            </a:ln>
          </p:spPr>
          <p:txBody>
            <a:bodyPr/>
            <a:lstStyle/>
            <a:p>
              <a:endParaRPr lang="en-GB"/>
            </a:p>
          </p:txBody>
        </p:sp>
        <p:sp>
          <p:nvSpPr>
            <p:cNvPr id="10" name="TextBox 10"/>
            <p:cNvSpPr txBox="1"/>
            <p:nvPr/>
          </p:nvSpPr>
          <p:spPr>
            <a:xfrm>
              <a:off x="0" y="-19050"/>
              <a:ext cx="840066" cy="1940782"/>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4" name="TextBox 14"/>
          <p:cNvSpPr txBox="1"/>
          <p:nvPr/>
        </p:nvSpPr>
        <p:spPr>
          <a:xfrm>
            <a:off x="-1371600" y="328279"/>
            <a:ext cx="14656509" cy="848634"/>
          </a:xfrm>
          <a:prstGeom prst="rect">
            <a:avLst/>
          </a:prstGeom>
        </p:spPr>
        <p:txBody>
          <a:bodyPr lIns="0" tIns="0" rIns="0" bIns="0" rtlCol="0" anchor="t">
            <a:spAutoFit/>
          </a:bodyPr>
          <a:lstStyle/>
          <a:p>
            <a:pPr marL="0" lvl="0" indent="0" algn="ctr">
              <a:lnSpc>
                <a:spcPts val="6845"/>
              </a:lnSpc>
              <a:spcBef>
                <a:spcPct val="0"/>
              </a:spcBef>
            </a:pPr>
            <a:r>
              <a:rPr lang="en-US" sz="4960" spc="173" dirty="0">
                <a:solidFill>
                  <a:srgbClr val="010101"/>
                </a:solidFill>
                <a:latin typeface="Archivo Black"/>
                <a:ea typeface="Archivo Black"/>
                <a:cs typeface="Archivo Black"/>
                <a:sym typeface="Archivo Black"/>
              </a:rPr>
              <a:t>PERFORMANCE COMPARISON</a:t>
            </a:r>
          </a:p>
        </p:txBody>
      </p:sp>
      <p:sp>
        <p:nvSpPr>
          <p:cNvPr id="15" name="Freeform 15"/>
          <p:cNvSpPr/>
          <p:nvPr/>
        </p:nvSpPr>
        <p:spPr>
          <a:xfrm>
            <a:off x="3465899" y="8128182"/>
            <a:ext cx="1105276" cy="1327297"/>
          </a:xfrm>
          <a:custGeom>
            <a:avLst/>
            <a:gdLst/>
            <a:ahLst/>
            <a:cxnLst/>
            <a:rect l="l" t="t" r="r" b="b"/>
            <a:pathLst>
              <a:path w="1105276" h="1327297">
                <a:moveTo>
                  <a:pt x="0" y="0"/>
                </a:moveTo>
                <a:lnTo>
                  <a:pt x="1105276" y="0"/>
                </a:lnTo>
                <a:lnTo>
                  <a:pt x="1105276" y="1327297"/>
                </a:lnTo>
                <a:lnTo>
                  <a:pt x="0" y="13272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TextBox 16"/>
          <p:cNvSpPr txBox="1"/>
          <p:nvPr/>
        </p:nvSpPr>
        <p:spPr>
          <a:xfrm>
            <a:off x="457200" y="1849031"/>
            <a:ext cx="15736177" cy="4048481"/>
          </a:xfrm>
          <a:prstGeom prst="rect">
            <a:avLst/>
          </a:prstGeom>
        </p:spPr>
        <p:txBody>
          <a:bodyPr lIns="0" tIns="0" rIns="0" bIns="0" rtlCol="0" anchor="t">
            <a:spAutoFit/>
          </a:bodyPr>
          <a:lstStyle/>
          <a:p>
            <a:pPr algn="l">
              <a:lnSpc>
                <a:spcPts val="3118"/>
              </a:lnSpc>
            </a:pPr>
            <a:r>
              <a:rPr lang="en-US" sz="2500" spc="31" dirty="0">
                <a:solidFill>
                  <a:srgbClr val="040506"/>
                </a:solidFill>
                <a:latin typeface="Open Sauce"/>
                <a:ea typeface="Open Sauce"/>
                <a:cs typeface="Open Sauce"/>
                <a:sym typeface="Open Sauce"/>
              </a:rPr>
              <a:t>In the 2024/25 financial year, </a:t>
            </a:r>
            <a:r>
              <a:rPr lang="en-US" sz="2500" b="1" spc="31" dirty="0">
                <a:solidFill>
                  <a:srgbClr val="040506"/>
                </a:solidFill>
                <a:latin typeface="Open Sauce"/>
                <a:ea typeface="Open Sauce"/>
                <a:cs typeface="Open Sauce"/>
                <a:sym typeface="Open Sauce"/>
              </a:rPr>
              <a:t>65% of all complaints </a:t>
            </a:r>
            <a:r>
              <a:rPr lang="en-US" sz="2500" spc="31" dirty="0">
                <a:solidFill>
                  <a:srgbClr val="040506"/>
                </a:solidFill>
                <a:latin typeface="Open Sauce"/>
                <a:ea typeface="Open Sauce"/>
                <a:cs typeface="Open Sauce"/>
                <a:sym typeface="Open Sauce"/>
              </a:rPr>
              <a:t>received by the Council were responded to within the target timeframes set by their Service Level Agreements (SLAs)</a:t>
            </a:r>
          </a:p>
          <a:p>
            <a:pPr algn="l">
              <a:lnSpc>
                <a:spcPts val="3118"/>
              </a:lnSpc>
            </a:pPr>
            <a:endParaRPr lang="en-US" sz="2500" spc="31" dirty="0">
              <a:solidFill>
                <a:srgbClr val="040506"/>
              </a:solidFill>
              <a:latin typeface="Open Sauce"/>
              <a:ea typeface="Open Sauce"/>
              <a:cs typeface="Open Sauce"/>
              <a:sym typeface="Open Sauce"/>
            </a:endParaRPr>
          </a:p>
          <a:p>
            <a:pPr algn="l">
              <a:lnSpc>
                <a:spcPts val="3118"/>
              </a:lnSpc>
            </a:pPr>
            <a:r>
              <a:rPr lang="en-US" sz="2500" spc="31" dirty="0">
                <a:solidFill>
                  <a:srgbClr val="040506"/>
                </a:solidFill>
                <a:latin typeface="Open Sauce"/>
                <a:ea typeface="Open Sauce"/>
                <a:cs typeface="Open Sauce"/>
                <a:sym typeface="Open Sauce"/>
              </a:rPr>
              <a:t>While this represents a slight decline from the previous year, when 69% of complaints met the SLA and the average response time was 15 working days, it highlights the ongoing need for a much more focused effort by all service area to meet the SLA target.  </a:t>
            </a:r>
          </a:p>
          <a:p>
            <a:pPr algn="l">
              <a:lnSpc>
                <a:spcPts val="3118"/>
              </a:lnSpc>
            </a:pPr>
            <a:endParaRPr lang="en-US" sz="2259" spc="31" dirty="0">
              <a:solidFill>
                <a:srgbClr val="040506"/>
              </a:solidFill>
              <a:latin typeface="Open Sauce"/>
              <a:ea typeface="Open Sauce"/>
              <a:cs typeface="Open Sauce"/>
              <a:sym typeface="Open Sauce"/>
            </a:endParaRPr>
          </a:p>
          <a:p>
            <a:pPr algn="ctr">
              <a:lnSpc>
                <a:spcPts val="3394"/>
              </a:lnSpc>
            </a:pPr>
            <a:endParaRPr lang="en-US" sz="2259" spc="31" dirty="0">
              <a:solidFill>
                <a:srgbClr val="040506"/>
              </a:solidFill>
              <a:latin typeface="Open Sauce"/>
              <a:ea typeface="Open Sauce"/>
              <a:cs typeface="Open Sauce"/>
              <a:sym typeface="Open Sauce"/>
            </a:endParaRPr>
          </a:p>
          <a:p>
            <a:pPr algn="ctr">
              <a:lnSpc>
                <a:spcPts val="3394"/>
              </a:lnSpc>
            </a:pPr>
            <a:endParaRPr lang="en-US" sz="2259" spc="31" dirty="0">
              <a:solidFill>
                <a:srgbClr val="040506"/>
              </a:solidFill>
              <a:latin typeface="Open Sauce"/>
              <a:ea typeface="Open Sauce"/>
              <a:cs typeface="Open Sauce"/>
              <a:sym typeface="Open Sauce"/>
            </a:endParaRPr>
          </a:p>
          <a:p>
            <a:pPr algn="ctr">
              <a:lnSpc>
                <a:spcPts val="3394"/>
              </a:lnSpc>
            </a:pPr>
            <a:endParaRPr lang="en-US" sz="2259" spc="31" dirty="0">
              <a:solidFill>
                <a:srgbClr val="040506"/>
              </a:solidFill>
              <a:latin typeface="Open Sauce"/>
              <a:ea typeface="Open Sauce"/>
              <a:cs typeface="Open Sauce"/>
              <a:sym typeface="Open Sauce"/>
            </a:endParaRPr>
          </a:p>
        </p:txBody>
      </p:sp>
      <p:sp>
        <p:nvSpPr>
          <p:cNvPr id="17" name="TextBox 17"/>
          <p:cNvSpPr txBox="1"/>
          <p:nvPr/>
        </p:nvSpPr>
        <p:spPr>
          <a:xfrm>
            <a:off x="2696401" y="6351836"/>
            <a:ext cx="2641047" cy="1921163"/>
          </a:xfrm>
          <a:prstGeom prst="rect">
            <a:avLst/>
          </a:prstGeom>
        </p:spPr>
        <p:txBody>
          <a:bodyPr lIns="0" tIns="0" rIns="0" bIns="0" rtlCol="0" anchor="t">
            <a:spAutoFit/>
          </a:bodyPr>
          <a:lstStyle/>
          <a:p>
            <a:pPr algn="ctr">
              <a:lnSpc>
                <a:spcPts val="3118"/>
              </a:lnSpc>
            </a:pPr>
            <a:r>
              <a:rPr lang="en-US" sz="2259" spc="31">
                <a:solidFill>
                  <a:srgbClr val="040506"/>
                </a:solidFill>
                <a:latin typeface="Open Sauce"/>
                <a:ea typeface="Open Sauce"/>
                <a:cs typeface="Open Sauce"/>
                <a:sym typeface="Open Sauce"/>
              </a:rPr>
              <a:t>The overall average response time was 16 working days.</a:t>
            </a:r>
          </a:p>
          <a:p>
            <a:pPr marL="0" lvl="0" indent="0" algn="ctr">
              <a:lnSpc>
                <a:spcPts val="2980"/>
              </a:lnSpc>
              <a:spcBef>
                <a:spcPct val="0"/>
              </a:spcBef>
            </a:pPr>
            <a:endParaRPr lang="en-US" sz="2259" spc="31">
              <a:solidFill>
                <a:srgbClr val="040506"/>
              </a:solidFill>
              <a:latin typeface="Open Sauce"/>
              <a:ea typeface="Open Sauce"/>
              <a:cs typeface="Open Sauce"/>
              <a:sym typeface="Open Sauce"/>
            </a:endParaRPr>
          </a:p>
        </p:txBody>
      </p:sp>
      <p:sp>
        <p:nvSpPr>
          <p:cNvPr id="18" name="Freeform 18"/>
          <p:cNvSpPr/>
          <p:nvPr/>
        </p:nvSpPr>
        <p:spPr>
          <a:xfrm>
            <a:off x="7985821" y="8319269"/>
            <a:ext cx="1152117" cy="1466816"/>
          </a:xfrm>
          <a:custGeom>
            <a:avLst/>
            <a:gdLst/>
            <a:ahLst/>
            <a:cxnLst/>
            <a:rect l="l" t="t" r="r" b="b"/>
            <a:pathLst>
              <a:path w="1152117" h="1466816">
                <a:moveTo>
                  <a:pt x="0" y="0"/>
                </a:moveTo>
                <a:lnTo>
                  <a:pt x="1152117" y="0"/>
                </a:lnTo>
                <a:lnTo>
                  <a:pt x="1152117" y="1466815"/>
                </a:lnTo>
                <a:lnTo>
                  <a:pt x="0" y="1466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Freeform 19"/>
          <p:cNvSpPr/>
          <p:nvPr/>
        </p:nvSpPr>
        <p:spPr>
          <a:xfrm>
            <a:off x="12443687" y="8235769"/>
            <a:ext cx="1244554" cy="1262924"/>
          </a:xfrm>
          <a:custGeom>
            <a:avLst/>
            <a:gdLst/>
            <a:ahLst/>
            <a:cxnLst/>
            <a:rect l="l" t="t" r="r" b="b"/>
            <a:pathLst>
              <a:path w="1244554" h="1262924">
                <a:moveTo>
                  <a:pt x="0" y="0"/>
                </a:moveTo>
                <a:lnTo>
                  <a:pt x="1244554" y="0"/>
                </a:lnTo>
                <a:lnTo>
                  <a:pt x="1244554" y="1262924"/>
                </a:lnTo>
                <a:lnTo>
                  <a:pt x="0" y="1262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20" name="Group 20"/>
          <p:cNvGrpSpPr/>
          <p:nvPr/>
        </p:nvGrpSpPr>
        <p:grpSpPr>
          <a:xfrm>
            <a:off x="15979754" y="0"/>
            <a:ext cx="2308246" cy="10400373"/>
            <a:chOff x="0" y="0"/>
            <a:chExt cx="2283028" cy="10286746"/>
          </a:xfrm>
        </p:grpSpPr>
        <p:sp>
          <p:nvSpPr>
            <p:cNvPr id="21" name="Freeform 21"/>
            <p:cNvSpPr/>
            <p:nvPr/>
          </p:nvSpPr>
          <p:spPr>
            <a:xfrm>
              <a:off x="-2794" y="-127"/>
              <a:ext cx="2285821" cy="10286873"/>
            </a:xfrm>
            <a:custGeom>
              <a:avLst/>
              <a:gdLst/>
              <a:ahLst/>
              <a:cxnLst/>
              <a:rect l="l" t="t" r="r" b="b"/>
              <a:pathLst>
                <a:path w="2285821" h="10286873">
                  <a:moveTo>
                    <a:pt x="2285822" y="10251440"/>
                  </a:moveTo>
                  <a:cubicBezTo>
                    <a:pt x="2285822" y="10284587"/>
                    <a:pt x="2282990" y="10286873"/>
                    <a:pt x="2275610" y="10286873"/>
                  </a:cubicBezTo>
                  <a:cubicBezTo>
                    <a:pt x="1518106" y="10286238"/>
                    <a:pt x="760635" y="10286238"/>
                    <a:pt x="3131" y="10286238"/>
                  </a:cubicBezTo>
                  <a:cubicBezTo>
                    <a:pt x="0" y="10272395"/>
                    <a:pt x="3738" y="10259822"/>
                    <a:pt x="4513" y="10246995"/>
                  </a:cubicBezTo>
                  <a:cubicBezTo>
                    <a:pt x="37810" y="9685401"/>
                    <a:pt x="71140" y="9123934"/>
                    <a:pt x="104538" y="8562467"/>
                  </a:cubicBezTo>
                  <a:cubicBezTo>
                    <a:pt x="152158" y="7761986"/>
                    <a:pt x="199879" y="6961632"/>
                    <a:pt x="247465" y="6161151"/>
                  </a:cubicBezTo>
                  <a:cubicBezTo>
                    <a:pt x="306241" y="5172583"/>
                    <a:pt x="364881" y="4184015"/>
                    <a:pt x="423622" y="3195574"/>
                  </a:cubicBezTo>
                  <a:cubicBezTo>
                    <a:pt x="483307" y="2191385"/>
                    <a:pt x="543026" y="1187323"/>
                    <a:pt x="602879" y="183261"/>
                  </a:cubicBezTo>
                  <a:cubicBezTo>
                    <a:pt x="606519" y="122174"/>
                    <a:pt x="608845" y="59690"/>
                    <a:pt x="614742" y="635"/>
                  </a:cubicBezTo>
                  <a:cubicBezTo>
                    <a:pt x="1168387" y="635"/>
                    <a:pt x="1722032" y="635"/>
                    <a:pt x="2275677" y="0"/>
                  </a:cubicBezTo>
                  <a:cubicBezTo>
                    <a:pt x="2283193" y="0"/>
                    <a:pt x="2285754" y="3429"/>
                    <a:pt x="2285754" y="35814"/>
                  </a:cubicBezTo>
                  <a:cubicBezTo>
                    <a:pt x="2285552" y="3441065"/>
                    <a:pt x="2285552" y="6846316"/>
                    <a:pt x="2285822" y="10251440"/>
                  </a:cubicBezTo>
                  <a:close/>
                </a:path>
              </a:pathLst>
            </a:custGeom>
            <a:blipFill>
              <a:blip r:embed="rId8"/>
              <a:stretch>
                <a:fillRect l="-501124" t="-1693" r="-219456"/>
              </a:stretch>
            </a:blipFill>
          </p:spPr>
          <p:txBody>
            <a:bodyPr/>
            <a:lstStyle/>
            <a:p>
              <a:endParaRPr lang="en-GB"/>
            </a:p>
          </p:txBody>
        </p:sp>
      </p:grpSp>
      <p:sp>
        <p:nvSpPr>
          <p:cNvPr id="22" name="TextBox 22"/>
          <p:cNvSpPr txBox="1"/>
          <p:nvPr/>
        </p:nvSpPr>
        <p:spPr>
          <a:xfrm>
            <a:off x="7229755" y="5621873"/>
            <a:ext cx="2658357" cy="2524760"/>
          </a:xfrm>
          <a:prstGeom prst="rect">
            <a:avLst/>
          </a:prstGeom>
        </p:spPr>
        <p:txBody>
          <a:bodyPr lIns="0" tIns="0" rIns="0" bIns="0" rtlCol="0" anchor="t">
            <a:spAutoFit/>
          </a:bodyPr>
          <a:lstStyle/>
          <a:p>
            <a:pPr algn="ctr">
              <a:lnSpc>
                <a:spcPts val="2859"/>
              </a:lnSpc>
              <a:spcBef>
                <a:spcPct val="0"/>
              </a:spcBef>
            </a:pPr>
            <a:r>
              <a:rPr lang="en-US" sz="2199" dirty="0">
                <a:solidFill>
                  <a:srgbClr val="000000"/>
                </a:solidFill>
                <a:latin typeface="Open Sauce"/>
                <a:ea typeface="Open Sauce"/>
                <a:cs typeface="Open Sauce"/>
                <a:sym typeface="Open Sauce"/>
              </a:rPr>
              <a:t>Stage 1 complaints: 66% were resolved within the 10-day SLA, with an average response time of 15 working days.</a:t>
            </a:r>
          </a:p>
        </p:txBody>
      </p:sp>
      <p:sp>
        <p:nvSpPr>
          <p:cNvPr id="23" name="TextBox 23"/>
          <p:cNvSpPr txBox="1"/>
          <p:nvPr/>
        </p:nvSpPr>
        <p:spPr>
          <a:xfrm>
            <a:off x="11533533" y="5333625"/>
            <a:ext cx="2898095" cy="1800860"/>
          </a:xfrm>
          <a:prstGeom prst="rect">
            <a:avLst/>
          </a:prstGeom>
        </p:spPr>
        <p:txBody>
          <a:bodyPr lIns="0" tIns="0" rIns="0" bIns="0" rtlCol="0" anchor="t">
            <a:spAutoFit/>
          </a:bodyPr>
          <a:lstStyle/>
          <a:p>
            <a:pPr algn="ctr">
              <a:lnSpc>
                <a:spcPts val="2859"/>
              </a:lnSpc>
              <a:spcBef>
                <a:spcPct val="0"/>
              </a:spcBef>
            </a:pPr>
            <a:r>
              <a:rPr lang="en-US" sz="2199" dirty="0">
                <a:solidFill>
                  <a:srgbClr val="000000"/>
                </a:solidFill>
                <a:latin typeface="Open Sauce"/>
                <a:ea typeface="Open Sauce"/>
                <a:cs typeface="Open Sauce"/>
                <a:sym typeface="Open Sauce"/>
              </a:rPr>
              <a:t>Stage 2 complaints: 51% met the 20-day SLA, with an average response time of 25 working days.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0" y="0"/>
            <a:ext cx="1868809" cy="10287000"/>
          </a:xfrm>
          <a:custGeom>
            <a:avLst/>
            <a:gdLst/>
            <a:ahLst/>
            <a:cxnLst/>
            <a:rect l="l" t="t" r="r" b="b"/>
            <a:pathLst>
              <a:path w="1868809" h="10287000">
                <a:moveTo>
                  <a:pt x="0" y="0"/>
                </a:moveTo>
                <a:lnTo>
                  <a:pt x="1868809" y="0"/>
                </a:lnTo>
                <a:lnTo>
                  <a:pt x="1868809" y="10287000"/>
                </a:lnTo>
                <a:lnTo>
                  <a:pt x="0" y="10287000"/>
                </a:lnTo>
                <a:lnTo>
                  <a:pt x="0" y="0"/>
                </a:lnTo>
                <a:close/>
              </a:path>
            </a:pathLst>
          </a:custGeom>
          <a:blipFill>
            <a:blip r:embed="rId2"/>
            <a:stretch>
              <a:fillRect l="-360087" r="-526074"/>
            </a:stretch>
          </a:blipFill>
        </p:spPr>
        <p:txBody>
          <a:bodyPr/>
          <a:lstStyle/>
          <a:p>
            <a:endParaRPr lang="en-GB">
              <a:latin typeface="Open Sauce" panose="020B0604020202020204" charset="0"/>
            </a:endParaRPr>
          </a:p>
        </p:txBody>
      </p:sp>
      <p:sp>
        <p:nvSpPr>
          <p:cNvPr id="7" name="Freeform 7"/>
          <p:cNvSpPr/>
          <p:nvPr/>
        </p:nvSpPr>
        <p:spPr>
          <a:xfrm>
            <a:off x="16159572" y="192098"/>
            <a:ext cx="2281956" cy="1668680"/>
          </a:xfrm>
          <a:custGeom>
            <a:avLst/>
            <a:gdLst/>
            <a:ahLst/>
            <a:cxnLst/>
            <a:rect l="l" t="t" r="r" b="b"/>
            <a:pathLst>
              <a:path w="2281956" h="1668680">
                <a:moveTo>
                  <a:pt x="0" y="0"/>
                </a:moveTo>
                <a:lnTo>
                  <a:pt x="2281955" y="0"/>
                </a:lnTo>
                <a:lnTo>
                  <a:pt x="2281955" y="1668680"/>
                </a:lnTo>
                <a:lnTo>
                  <a:pt x="0" y="16686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latin typeface="Open Sauce" panose="020B0604020202020204" charset="0"/>
            </a:endParaRPr>
          </a:p>
        </p:txBody>
      </p:sp>
      <p:sp>
        <p:nvSpPr>
          <p:cNvPr id="9" name="TextBox 9"/>
          <p:cNvSpPr txBox="1"/>
          <p:nvPr/>
        </p:nvSpPr>
        <p:spPr>
          <a:xfrm>
            <a:off x="2142043" y="130308"/>
            <a:ext cx="8527645" cy="857864"/>
          </a:xfrm>
          <a:prstGeom prst="rect">
            <a:avLst/>
          </a:prstGeom>
        </p:spPr>
        <p:txBody>
          <a:bodyPr lIns="0" tIns="0" rIns="0" bIns="0" rtlCol="0" anchor="t">
            <a:spAutoFit/>
          </a:bodyPr>
          <a:lstStyle/>
          <a:p>
            <a:pPr marL="0" lvl="0" indent="0" algn="l">
              <a:lnSpc>
                <a:spcPts val="7291"/>
              </a:lnSpc>
              <a:spcBef>
                <a:spcPct val="0"/>
              </a:spcBef>
            </a:pPr>
            <a:r>
              <a:rPr lang="en-US" sz="5283" spc="184">
                <a:solidFill>
                  <a:srgbClr val="010101"/>
                </a:solidFill>
                <a:latin typeface="Open Sauce" panose="020B0604020202020204" charset="0"/>
                <a:ea typeface="Archivo Black"/>
                <a:cs typeface="Archivo Black"/>
                <a:sym typeface="Archivo Black"/>
              </a:rPr>
              <a:t>COMPLAINTS</a:t>
            </a:r>
          </a:p>
        </p:txBody>
      </p:sp>
      <p:sp>
        <p:nvSpPr>
          <p:cNvPr id="11" name="Freeform 11"/>
          <p:cNvSpPr/>
          <p:nvPr/>
        </p:nvSpPr>
        <p:spPr>
          <a:xfrm>
            <a:off x="2151084" y="1333500"/>
            <a:ext cx="8527645" cy="5334000"/>
          </a:xfrm>
          <a:custGeom>
            <a:avLst/>
            <a:gdLst/>
            <a:ahLst/>
            <a:cxnLst/>
            <a:rect l="l" t="t" r="r" b="b"/>
            <a:pathLst>
              <a:path w="8280109" h="4636861">
                <a:moveTo>
                  <a:pt x="0" y="0"/>
                </a:moveTo>
                <a:lnTo>
                  <a:pt x="8280110" y="0"/>
                </a:lnTo>
                <a:lnTo>
                  <a:pt x="8280110" y="4636862"/>
                </a:lnTo>
                <a:lnTo>
                  <a:pt x="0" y="4636862"/>
                </a:lnTo>
                <a:lnTo>
                  <a:pt x="0" y="0"/>
                </a:lnTo>
                <a:close/>
              </a:path>
            </a:pathLst>
          </a:custGeom>
          <a:blipFill>
            <a:blip r:embed="rId5"/>
            <a:stretch>
              <a:fillRect/>
            </a:stretch>
          </a:blipFill>
        </p:spPr>
        <p:txBody>
          <a:bodyPr/>
          <a:lstStyle/>
          <a:p>
            <a:endParaRPr lang="en-GB">
              <a:latin typeface="Open Sauce" panose="020B0604020202020204" charset="0"/>
            </a:endParaRPr>
          </a:p>
        </p:txBody>
      </p:sp>
      <p:sp>
        <p:nvSpPr>
          <p:cNvPr id="12" name="TextBox 12"/>
          <p:cNvSpPr txBox="1"/>
          <p:nvPr/>
        </p:nvSpPr>
        <p:spPr>
          <a:xfrm>
            <a:off x="10961005" y="2705100"/>
            <a:ext cx="6945996" cy="1115690"/>
          </a:xfrm>
          <a:prstGeom prst="rect">
            <a:avLst/>
          </a:prstGeom>
        </p:spPr>
        <p:txBody>
          <a:bodyPr wrap="square" lIns="0" tIns="0" rIns="0" bIns="0" rtlCol="0" anchor="t">
            <a:spAutoFit/>
          </a:bodyPr>
          <a:lstStyle/>
          <a:p>
            <a:pPr algn="l">
              <a:lnSpc>
                <a:spcPts val="2859"/>
              </a:lnSpc>
              <a:spcBef>
                <a:spcPct val="0"/>
              </a:spcBef>
            </a:pPr>
            <a:r>
              <a:rPr lang="en-US" sz="2500" dirty="0">
                <a:solidFill>
                  <a:srgbClr val="010101"/>
                </a:solidFill>
                <a:latin typeface="Open Sauce" panose="020B0604020202020204" charset="0"/>
                <a:ea typeface="Open Sauce"/>
                <a:cs typeface="Open Sauce"/>
                <a:sym typeface="Open Sauce"/>
              </a:rPr>
              <a:t>Stage 1 and Stage 2 complaints compared with data from the previous two years.</a:t>
            </a:r>
          </a:p>
          <a:p>
            <a:pPr algn="l">
              <a:lnSpc>
                <a:spcPts val="2859"/>
              </a:lnSpc>
              <a:spcBef>
                <a:spcPct val="0"/>
              </a:spcBef>
            </a:pPr>
            <a:endParaRPr lang="en-US" sz="2500" dirty="0">
              <a:solidFill>
                <a:srgbClr val="010101"/>
              </a:solidFill>
              <a:latin typeface="Open Sauce" panose="020B0604020202020204" charset="0"/>
              <a:ea typeface="Open Sauce"/>
              <a:cs typeface="Open Sauce"/>
              <a:sym typeface="Open Sauce"/>
            </a:endParaRPr>
          </a:p>
        </p:txBody>
      </p:sp>
      <p:sp>
        <p:nvSpPr>
          <p:cNvPr id="3" name="TextBox 2">
            <a:extLst>
              <a:ext uri="{FF2B5EF4-FFF2-40B4-BE49-F238E27FC236}">
                <a16:creationId xmlns:a16="http://schemas.microsoft.com/office/drawing/2014/main" id="{A5446B4B-8EF2-886A-8262-148D69D0C6DE}"/>
              </a:ext>
            </a:extLst>
          </p:cNvPr>
          <p:cNvSpPr txBox="1"/>
          <p:nvPr/>
        </p:nvSpPr>
        <p:spPr>
          <a:xfrm>
            <a:off x="1752600" y="7148951"/>
            <a:ext cx="15938885" cy="1878078"/>
          </a:xfrm>
          <a:prstGeom prst="rect">
            <a:avLst/>
          </a:prstGeom>
          <a:noFill/>
        </p:spPr>
        <p:txBody>
          <a:bodyPr wrap="square">
            <a:spAutoFit/>
          </a:bodyPr>
          <a:lstStyle/>
          <a:p>
            <a:pPr marL="457200" algn="just">
              <a:lnSpc>
                <a:spcPct val="107000"/>
              </a:lnSpc>
              <a:spcAft>
                <a:spcPts val="800"/>
              </a:spcAft>
              <a:buNone/>
            </a:pPr>
            <a:r>
              <a:rPr lang="en-GB" sz="2200" kern="100" dirty="0">
                <a:effectLst/>
                <a:latin typeface="Open Sauce" panose="020B0604020202020204" charset="0"/>
                <a:ea typeface="Calibri" panose="020F0502020204030204" pitchFamily="34" charset="0"/>
                <a:cs typeface="Calibri" panose="020F0502020204030204" pitchFamily="34" charset="0"/>
              </a:rPr>
              <a:t>Over the past 12 months, we have seen a positive reduction in the proportion of complaints upheld following investigation. At Stage 1, 518 complaints (16%) were upheld, while at Stage 2, 72 complaints (19%) were upheld. This marks a notable improvement compared to the previous year, where 23% of complaints were upheld overall. These figures reflect the positive impact of our ongoing efforts to improve service delivery and decision-making across the Council</a:t>
            </a:r>
            <a:r>
              <a:rPr lang="en-GB" sz="2200" kern="100" dirty="0">
                <a:solidFill>
                  <a:srgbClr val="000000"/>
                </a:solidFill>
                <a:effectLst/>
                <a:latin typeface="Open Sauce" panose="020B0604020202020204" charset="0"/>
                <a:ea typeface="Calibri" panose="020F0502020204030204" pitchFamily="34" charset="0"/>
                <a:cs typeface="Calibri" panose="020F0502020204030204" pitchFamily="34" charset="0"/>
              </a:rPr>
              <a:t>.</a:t>
            </a:r>
            <a:endParaRPr lang="en-GB" sz="2200" kern="100" dirty="0">
              <a:effectLst/>
              <a:latin typeface="Open Sauce"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68889" y="2832232"/>
            <a:ext cx="2626325" cy="390550"/>
          </a:xfrm>
          <a:prstGeom prst="rect">
            <a:avLst/>
          </a:prstGeom>
        </p:spPr>
        <p:txBody>
          <a:bodyPr lIns="0" tIns="0" rIns="0" bIns="0" rtlCol="0" anchor="t">
            <a:spAutoFit/>
          </a:bodyPr>
          <a:lstStyle/>
          <a:p>
            <a:pPr marL="0" lvl="1" indent="0" algn="l">
              <a:lnSpc>
                <a:spcPts val="3148"/>
              </a:lnSpc>
              <a:spcBef>
                <a:spcPct val="0"/>
              </a:spcBef>
            </a:pPr>
            <a:r>
              <a:rPr lang="en-US" sz="2249" b="1">
                <a:solidFill>
                  <a:srgbClr val="000000"/>
                </a:solidFill>
                <a:latin typeface="Roboto Bold"/>
                <a:ea typeface="Roboto Bold"/>
                <a:cs typeface="Roboto Bold"/>
                <a:sym typeface="Roboto Bold"/>
              </a:rPr>
              <a:t>ENVIRONMENT</a:t>
            </a:r>
          </a:p>
        </p:txBody>
      </p:sp>
      <p:sp>
        <p:nvSpPr>
          <p:cNvPr id="3" name="AutoShape 3"/>
          <p:cNvSpPr/>
          <p:nvPr/>
        </p:nvSpPr>
        <p:spPr>
          <a:xfrm flipH="1">
            <a:off x="3287779" y="3377557"/>
            <a:ext cx="19050" cy="6623993"/>
          </a:xfrm>
          <a:prstGeom prst="line">
            <a:avLst/>
          </a:prstGeom>
          <a:ln w="38100" cap="flat">
            <a:solidFill>
              <a:srgbClr val="D94D4D"/>
            </a:solidFill>
            <a:prstDash val="solid"/>
            <a:headEnd type="none" w="sm" len="sm"/>
            <a:tailEnd type="none" w="sm" len="sm"/>
          </a:ln>
        </p:spPr>
        <p:txBody>
          <a:bodyPr/>
          <a:lstStyle/>
          <a:p>
            <a:endParaRPr lang="en-GB"/>
          </a:p>
        </p:txBody>
      </p:sp>
      <p:sp>
        <p:nvSpPr>
          <p:cNvPr id="4" name="AutoShape 4"/>
          <p:cNvSpPr/>
          <p:nvPr/>
        </p:nvSpPr>
        <p:spPr>
          <a:xfrm>
            <a:off x="10361541" y="3422820"/>
            <a:ext cx="0" cy="6578730"/>
          </a:xfrm>
          <a:prstGeom prst="line">
            <a:avLst/>
          </a:prstGeom>
          <a:ln w="38100" cap="flat">
            <a:solidFill>
              <a:srgbClr val="EA7C31"/>
            </a:solidFill>
            <a:prstDash val="solid"/>
            <a:headEnd type="none" w="sm" len="sm"/>
            <a:tailEnd type="none" w="sm" len="sm"/>
          </a:ln>
        </p:spPr>
        <p:txBody>
          <a:bodyPr/>
          <a:lstStyle/>
          <a:p>
            <a:endParaRPr lang="en-GB"/>
          </a:p>
        </p:txBody>
      </p:sp>
      <p:sp>
        <p:nvSpPr>
          <p:cNvPr id="5" name="AutoShape 5"/>
          <p:cNvSpPr/>
          <p:nvPr/>
        </p:nvSpPr>
        <p:spPr>
          <a:xfrm>
            <a:off x="6819064" y="3120438"/>
            <a:ext cx="9819" cy="6881112"/>
          </a:xfrm>
          <a:prstGeom prst="line">
            <a:avLst/>
          </a:prstGeom>
          <a:ln w="38100" cap="flat">
            <a:solidFill>
              <a:srgbClr val="EA7C31"/>
            </a:solidFill>
            <a:prstDash val="solid"/>
            <a:headEnd type="none" w="sm" len="sm"/>
            <a:tailEnd type="none" w="sm" len="sm"/>
          </a:ln>
        </p:spPr>
        <p:txBody>
          <a:bodyPr/>
          <a:lstStyle/>
          <a:p>
            <a:endParaRPr lang="en-GB"/>
          </a:p>
        </p:txBody>
      </p:sp>
      <p:sp>
        <p:nvSpPr>
          <p:cNvPr id="6" name="AutoShape 6"/>
          <p:cNvSpPr/>
          <p:nvPr/>
        </p:nvSpPr>
        <p:spPr>
          <a:xfrm>
            <a:off x="13885151" y="3120438"/>
            <a:ext cx="0" cy="6881112"/>
          </a:xfrm>
          <a:prstGeom prst="line">
            <a:avLst/>
          </a:prstGeom>
          <a:ln w="38100" cap="flat">
            <a:solidFill>
              <a:srgbClr val="00BF63"/>
            </a:solidFill>
            <a:prstDash val="solid"/>
            <a:headEnd type="none" w="sm" len="sm"/>
            <a:tailEnd type="none" w="sm" len="sm"/>
          </a:ln>
        </p:spPr>
        <p:txBody>
          <a:bodyPr/>
          <a:lstStyle/>
          <a:p>
            <a:endParaRPr lang="en-GB"/>
          </a:p>
        </p:txBody>
      </p:sp>
      <p:grpSp>
        <p:nvGrpSpPr>
          <p:cNvPr id="7" name="Group 7"/>
          <p:cNvGrpSpPr/>
          <p:nvPr/>
        </p:nvGrpSpPr>
        <p:grpSpPr>
          <a:xfrm>
            <a:off x="2948190" y="2743200"/>
            <a:ext cx="679178" cy="677803"/>
            <a:chOff x="0" y="0"/>
            <a:chExt cx="812800" cy="811155"/>
          </a:xfrm>
        </p:grpSpPr>
        <p:sp>
          <p:nvSpPr>
            <p:cNvPr id="8" name="Freeform 8"/>
            <p:cNvSpPr/>
            <p:nvPr/>
          </p:nvSpPr>
          <p:spPr>
            <a:xfrm>
              <a:off x="0" y="0"/>
              <a:ext cx="812800" cy="811155"/>
            </a:xfrm>
            <a:custGeom>
              <a:avLst/>
              <a:gdLst/>
              <a:ahLst/>
              <a:cxnLst/>
              <a:rect l="l" t="t" r="r" b="b"/>
              <a:pathLst>
                <a:path w="812800" h="811155">
                  <a:moveTo>
                    <a:pt x="406400" y="0"/>
                  </a:moveTo>
                  <a:cubicBezTo>
                    <a:pt x="181951" y="0"/>
                    <a:pt x="0" y="181583"/>
                    <a:pt x="0" y="405577"/>
                  </a:cubicBezTo>
                  <a:cubicBezTo>
                    <a:pt x="0" y="629572"/>
                    <a:pt x="181951" y="811155"/>
                    <a:pt x="406400" y="811155"/>
                  </a:cubicBezTo>
                  <a:cubicBezTo>
                    <a:pt x="630849" y="811155"/>
                    <a:pt x="812800" y="629572"/>
                    <a:pt x="812800" y="405577"/>
                  </a:cubicBezTo>
                  <a:cubicBezTo>
                    <a:pt x="812800" y="181583"/>
                    <a:pt x="630849" y="0"/>
                    <a:pt x="406400" y="0"/>
                  </a:cubicBezTo>
                  <a:close/>
                </a:path>
              </a:pathLst>
            </a:custGeom>
            <a:solidFill>
              <a:srgbClr val="D94D4D"/>
            </a:solidFill>
            <a:ln w="76200" cap="sq">
              <a:solidFill>
                <a:srgbClr val="FFFFFF"/>
              </a:solidFill>
              <a:prstDash val="solid"/>
              <a:miter/>
            </a:ln>
          </p:spPr>
          <p:txBody>
            <a:bodyPr/>
            <a:lstStyle/>
            <a:p>
              <a:endParaRPr lang="en-GB"/>
            </a:p>
          </p:txBody>
        </p:sp>
        <p:sp>
          <p:nvSpPr>
            <p:cNvPr id="9" name="TextBox 9"/>
            <p:cNvSpPr txBox="1"/>
            <p:nvPr/>
          </p:nvSpPr>
          <p:spPr>
            <a:xfrm>
              <a:off x="76200" y="28421"/>
              <a:ext cx="660400" cy="706688"/>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489295" y="2743200"/>
            <a:ext cx="679178" cy="677803"/>
            <a:chOff x="0" y="0"/>
            <a:chExt cx="812800" cy="811155"/>
          </a:xfrm>
        </p:grpSpPr>
        <p:sp>
          <p:nvSpPr>
            <p:cNvPr id="11" name="Freeform 11"/>
            <p:cNvSpPr/>
            <p:nvPr/>
          </p:nvSpPr>
          <p:spPr>
            <a:xfrm>
              <a:off x="0" y="0"/>
              <a:ext cx="812800" cy="811155"/>
            </a:xfrm>
            <a:custGeom>
              <a:avLst/>
              <a:gdLst/>
              <a:ahLst/>
              <a:cxnLst/>
              <a:rect l="l" t="t" r="r" b="b"/>
              <a:pathLst>
                <a:path w="812800" h="811155">
                  <a:moveTo>
                    <a:pt x="406400" y="0"/>
                  </a:moveTo>
                  <a:cubicBezTo>
                    <a:pt x="181951" y="0"/>
                    <a:pt x="0" y="181583"/>
                    <a:pt x="0" y="405577"/>
                  </a:cubicBezTo>
                  <a:cubicBezTo>
                    <a:pt x="0" y="629572"/>
                    <a:pt x="181951" y="811155"/>
                    <a:pt x="406400" y="811155"/>
                  </a:cubicBezTo>
                  <a:cubicBezTo>
                    <a:pt x="630849" y="811155"/>
                    <a:pt x="812800" y="629572"/>
                    <a:pt x="812800" y="405577"/>
                  </a:cubicBezTo>
                  <a:cubicBezTo>
                    <a:pt x="812800" y="181583"/>
                    <a:pt x="630849" y="0"/>
                    <a:pt x="406400" y="0"/>
                  </a:cubicBezTo>
                  <a:close/>
                </a:path>
              </a:pathLst>
            </a:custGeom>
            <a:solidFill>
              <a:srgbClr val="EA7C31"/>
            </a:solidFill>
            <a:ln w="76200" cap="sq">
              <a:solidFill>
                <a:srgbClr val="FFFFFF"/>
              </a:solidFill>
              <a:prstDash val="solid"/>
              <a:miter/>
            </a:ln>
          </p:spPr>
          <p:txBody>
            <a:bodyPr/>
            <a:lstStyle/>
            <a:p>
              <a:endParaRPr lang="en-GB"/>
            </a:p>
          </p:txBody>
        </p:sp>
        <p:sp>
          <p:nvSpPr>
            <p:cNvPr id="12" name="TextBox 12"/>
            <p:cNvSpPr txBox="1"/>
            <p:nvPr/>
          </p:nvSpPr>
          <p:spPr>
            <a:xfrm>
              <a:off x="76200" y="28421"/>
              <a:ext cx="660400" cy="706688"/>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02902" y="2743200"/>
            <a:ext cx="679178" cy="677803"/>
            <a:chOff x="0" y="0"/>
            <a:chExt cx="812800" cy="811155"/>
          </a:xfrm>
        </p:grpSpPr>
        <p:sp>
          <p:nvSpPr>
            <p:cNvPr id="14" name="Freeform 14"/>
            <p:cNvSpPr/>
            <p:nvPr/>
          </p:nvSpPr>
          <p:spPr>
            <a:xfrm>
              <a:off x="0" y="0"/>
              <a:ext cx="812800" cy="811155"/>
            </a:xfrm>
            <a:custGeom>
              <a:avLst/>
              <a:gdLst/>
              <a:ahLst/>
              <a:cxnLst/>
              <a:rect l="l" t="t" r="r" b="b"/>
              <a:pathLst>
                <a:path w="812800" h="811155">
                  <a:moveTo>
                    <a:pt x="406400" y="0"/>
                  </a:moveTo>
                  <a:cubicBezTo>
                    <a:pt x="181951" y="0"/>
                    <a:pt x="0" y="181583"/>
                    <a:pt x="0" y="405577"/>
                  </a:cubicBezTo>
                  <a:cubicBezTo>
                    <a:pt x="0" y="629572"/>
                    <a:pt x="181951" y="811155"/>
                    <a:pt x="406400" y="811155"/>
                  </a:cubicBezTo>
                  <a:cubicBezTo>
                    <a:pt x="630849" y="811155"/>
                    <a:pt x="812800" y="629572"/>
                    <a:pt x="812800" y="405577"/>
                  </a:cubicBezTo>
                  <a:cubicBezTo>
                    <a:pt x="812800" y="181583"/>
                    <a:pt x="630849" y="0"/>
                    <a:pt x="406400" y="0"/>
                  </a:cubicBezTo>
                  <a:close/>
                </a:path>
              </a:pathLst>
            </a:custGeom>
            <a:solidFill>
              <a:srgbClr val="EA7C31"/>
            </a:solidFill>
            <a:ln w="76200" cap="sq">
              <a:solidFill>
                <a:srgbClr val="FFFFFF"/>
              </a:solidFill>
              <a:prstDash val="solid"/>
              <a:miter/>
            </a:ln>
          </p:spPr>
          <p:txBody>
            <a:bodyPr/>
            <a:lstStyle/>
            <a:p>
              <a:endParaRPr lang="en-GB"/>
            </a:p>
          </p:txBody>
        </p:sp>
        <p:sp>
          <p:nvSpPr>
            <p:cNvPr id="15" name="TextBox 15"/>
            <p:cNvSpPr txBox="1"/>
            <p:nvPr/>
          </p:nvSpPr>
          <p:spPr>
            <a:xfrm>
              <a:off x="76200" y="28421"/>
              <a:ext cx="660400" cy="706688"/>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3545562" y="2743200"/>
            <a:ext cx="679178" cy="677803"/>
            <a:chOff x="0" y="0"/>
            <a:chExt cx="812800" cy="811155"/>
          </a:xfrm>
        </p:grpSpPr>
        <p:sp>
          <p:nvSpPr>
            <p:cNvPr id="17" name="Freeform 17"/>
            <p:cNvSpPr/>
            <p:nvPr/>
          </p:nvSpPr>
          <p:spPr>
            <a:xfrm>
              <a:off x="0" y="0"/>
              <a:ext cx="812800" cy="811155"/>
            </a:xfrm>
            <a:custGeom>
              <a:avLst/>
              <a:gdLst/>
              <a:ahLst/>
              <a:cxnLst/>
              <a:rect l="l" t="t" r="r" b="b"/>
              <a:pathLst>
                <a:path w="812800" h="811155">
                  <a:moveTo>
                    <a:pt x="406400" y="0"/>
                  </a:moveTo>
                  <a:cubicBezTo>
                    <a:pt x="181951" y="0"/>
                    <a:pt x="0" y="181583"/>
                    <a:pt x="0" y="405577"/>
                  </a:cubicBezTo>
                  <a:cubicBezTo>
                    <a:pt x="0" y="629572"/>
                    <a:pt x="181951" y="811155"/>
                    <a:pt x="406400" y="811155"/>
                  </a:cubicBezTo>
                  <a:cubicBezTo>
                    <a:pt x="630849" y="811155"/>
                    <a:pt x="812800" y="629572"/>
                    <a:pt x="812800" y="405577"/>
                  </a:cubicBezTo>
                  <a:cubicBezTo>
                    <a:pt x="812800" y="181583"/>
                    <a:pt x="630849" y="0"/>
                    <a:pt x="406400" y="0"/>
                  </a:cubicBezTo>
                  <a:close/>
                </a:path>
              </a:pathLst>
            </a:custGeom>
            <a:solidFill>
              <a:srgbClr val="00BF63"/>
            </a:solidFill>
            <a:ln w="76200" cap="sq">
              <a:solidFill>
                <a:srgbClr val="FFFFFF"/>
              </a:solidFill>
              <a:prstDash val="solid"/>
              <a:miter/>
            </a:ln>
          </p:spPr>
          <p:txBody>
            <a:bodyPr/>
            <a:lstStyle/>
            <a:p>
              <a:endParaRPr lang="en-GB"/>
            </a:p>
          </p:txBody>
        </p:sp>
        <p:sp>
          <p:nvSpPr>
            <p:cNvPr id="18" name="TextBox 18"/>
            <p:cNvSpPr txBox="1"/>
            <p:nvPr/>
          </p:nvSpPr>
          <p:spPr>
            <a:xfrm>
              <a:off x="76200" y="28421"/>
              <a:ext cx="660400" cy="706688"/>
            </a:xfrm>
            <a:prstGeom prst="rect">
              <a:avLst/>
            </a:prstGeom>
          </p:spPr>
          <p:txBody>
            <a:bodyPr lIns="50800" tIns="50800" rIns="50800" bIns="50800" rtlCol="0" anchor="ctr"/>
            <a:lstStyle/>
            <a:p>
              <a:pPr algn="ctr">
                <a:lnSpc>
                  <a:spcPts val="2659"/>
                </a:lnSpc>
              </a:pPr>
              <a:endParaRPr/>
            </a:p>
          </p:txBody>
        </p:sp>
      </p:grpSp>
      <p:sp>
        <p:nvSpPr>
          <p:cNvPr id="19" name="AutoShape 19"/>
          <p:cNvSpPr/>
          <p:nvPr/>
        </p:nvSpPr>
        <p:spPr>
          <a:xfrm flipH="1">
            <a:off x="17407117" y="3120438"/>
            <a:ext cx="0" cy="6881112"/>
          </a:xfrm>
          <a:prstGeom prst="line">
            <a:avLst/>
          </a:prstGeom>
          <a:ln w="38100" cap="flat">
            <a:solidFill>
              <a:srgbClr val="00BF63"/>
            </a:solidFill>
            <a:prstDash val="solid"/>
            <a:headEnd type="none" w="sm" len="sm"/>
            <a:tailEnd type="none" w="sm" len="sm"/>
          </a:ln>
        </p:spPr>
        <p:txBody>
          <a:bodyPr/>
          <a:lstStyle/>
          <a:p>
            <a:endParaRPr lang="en-GB"/>
          </a:p>
        </p:txBody>
      </p:sp>
      <p:grpSp>
        <p:nvGrpSpPr>
          <p:cNvPr id="20" name="Group 20"/>
          <p:cNvGrpSpPr/>
          <p:nvPr/>
        </p:nvGrpSpPr>
        <p:grpSpPr>
          <a:xfrm>
            <a:off x="17067528" y="2743200"/>
            <a:ext cx="679178" cy="677803"/>
            <a:chOff x="0" y="0"/>
            <a:chExt cx="812800" cy="811155"/>
          </a:xfrm>
        </p:grpSpPr>
        <p:sp>
          <p:nvSpPr>
            <p:cNvPr id="21" name="Freeform 21"/>
            <p:cNvSpPr/>
            <p:nvPr/>
          </p:nvSpPr>
          <p:spPr>
            <a:xfrm>
              <a:off x="0" y="0"/>
              <a:ext cx="812800" cy="811155"/>
            </a:xfrm>
            <a:custGeom>
              <a:avLst/>
              <a:gdLst/>
              <a:ahLst/>
              <a:cxnLst/>
              <a:rect l="l" t="t" r="r" b="b"/>
              <a:pathLst>
                <a:path w="812800" h="811155">
                  <a:moveTo>
                    <a:pt x="406400" y="0"/>
                  </a:moveTo>
                  <a:cubicBezTo>
                    <a:pt x="181951" y="0"/>
                    <a:pt x="0" y="181583"/>
                    <a:pt x="0" y="405577"/>
                  </a:cubicBezTo>
                  <a:cubicBezTo>
                    <a:pt x="0" y="629572"/>
                    <a:pt x="181951" y="811155"/>
                    <a:pt x="406400" y="811155"/>
                  </a:cubicBezTo>
                  <a:cubicBezTo>
                    <a:pt x="630849" y="811155"/>
                    <a:pt x="812800" y="629572"/>
                    <a:pt x="812800" y="405577"/>
                  </a:cubicBezTo>
                  <a:cubicBezTo>
                    <a:pt x="812800" y="181583"/>
                    <a:pt x="630849" y="0"/>
                    <a:pt x="406400" y="0"/>
                  </a:cubicBezTo>
                  <a:close/>
                </a:path>
              </a:pathLst>
            </a:custGeom>
            <a:solidFill>
              <a:srgbClr val="00BF63"/>
            </a:solidFill>
            <a:ln w="76200" cap="sq">
              <a:solidFill>
                <a:srgbClr val="FFFFFF"/>
              </a:solidFill>
              <a:prstDash val="solid"/>
              <a:miter/>
            </a:ln>
          </p:spPr>
          <p:txBody>
            <a:bodyPr/>
            <a:lstStyle/>
            <a:p>
              <a:endParaRPr lang="en-GB"/>
            </a:p>
          </p:txBody>
        </p:sp>
        <p:sp>
          <p:nvSpPr>
            <p:cNvPr id="22" name="TextBox 22"/>
            <p:cNvSpPr txBox="1"/>
            <p:nvPr/>
          </p:nvSpPr>
          <p:spPr>
            <a:xfrm>
              <a:off x="76200" y="28421"/>
              <a:ext cx="660400" cy="706688"/>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400069" y="1283797"/>
            <a:ext cx="16230600" cy="715010"/>
          </a:xfrm>
          <a:prstGeom prst="rect">
            <a:avLst/>
          </a:prstGeom>
        </p:spPr>
        <p:txBody>
          <a:bodyPr lIns="0" tIns="0" rIns="0" bIns="0" rtlCol="0" anchor="t">
            <a:spAutoFit/>
          </a:bodyPr>
          <a:lstStyle/>
          <a:p>
            <a:pPr algn="ctr">
              <a:lnSpc>
                <a:spcPts val="2859"/>
              </a:lnSpc>
              <a:spcBef>
                <a:spcPct val="0"/>
              </a:spcBef>
            </a:pPr>
            <a:r>
              <a:rPr lang="en-US" sz="2199">
                <a:solidFill>
                  <a:srgbClr val="000000"/>
                </a:solidFill>
                <a:latin typeface="Open Sauce"/>
                <a:ea typeface="Open Sauce"/>
                <a:cs typeface="Open Sauce"/>
                <a:sym typeface="Open Sauce"/>
              </a:rPr>
              <a:t>An overview of performance across Directorates in meeting complaint response times (SLA compliance) shows varying levels of success, with several standout performers and areas requiring attention.</a:t>
            </a:r>
          </a:p>
        </p:txBody>
      </p:sp>
      <p:sp>
        <p:nvSpPr>
          <p:cNvPr id="26" name="Freeform 26"/>
          <p:cNvSpPr/>
          <p:nvPr/>
        </p:nvSpPr>
        <p:spPr>
          <a:xfrm>
            <a:off x="9283694" y="8920642"/>
            <a:ext cx="8927961" cy="1383834"/>
          </a:xfrm>
          <a:custGeom>
            <a:avLst/>
            <a:gdLst/>
            <a:ahLst/>
            <a:cxnLst/>
            <a:rect l="l" t="t" r="r" b="b"/>
            <a:pathLst>
              <a:path w="8927961" h="1383834">
                <a:moveTo>
                  <a:pt x="0" y="0"/>
                </a:moveTo>
                <a:lnTo>
                  <a:pt x="8927961" y="0"/>
                </a:lnTo>
                <a:lnTo>
                  <a:pt x="8927961" y="1383834"/>
                </a:lnTo>
                <a:lnTo>
                  <a:pt x="0" y="1383834"/>
                </a:lnTo>
                <a:lnTo>
                  <a:pt x="0" y="0"/>
                </a:lnTo>
                <a:close/>
              </a:path>
            </a:pathLst>
          </a:custGeom>
          <a:blipFill>
            <a:blip r:embed="rId2"/>
            <a:stretch>
              <a:fillRect/>
            </a:stretch>
          </a:blipFill>
        </p:spPr>
        <p:txBody>
          <a:bodyPr/>
          <a:lstStyle/>
          <a:p>
            <a:endParaRPr lang="en-GB"/>
          </a:p>
        </p:txBody>
      </p:sp>
      <p:sp>
        <p:nvSpPr>
          <p:cNvPr id="27" name="TextBox 27"/>
          <p:cNvSpPr txBox="1"/>
          <p:nvPr/>
        </p:nvSpPr>
        <p:spPr>
          <a:xfrm>
            <a:off x="2362816" y="322724"/>
            <a:ext cx="13468045" cy="680085"/>
          </a:xfrm>
          <a:prstGeom prst="rect">
            <a:avLst/>
          </a:prstGeom>
        </p:spPr>
        <p:txBody>
          <a:bodyPr lIns="0" tIns="0" rIns="0" bIns="0" rtlCol="0" anchor="t">
            <a:spAutoFit/>
          </a:bodyPr>
          <a:lstStyle/>
          <a:p>
            <a:pPr algn="ctr">
              <a:lnSpc>
                <a:spcPts val="5460"/>
              </a:lnSpc>
            </a:pPr>
            <a:r>
              <a:rPr lang="en-US" sz="4200" b="1" dirty="0">
                <a:solidFill>
                  <a:srgbClr val="000000"/>
                </a:solidFill>
                <a:latin typeface="Roboto Bold"/>
                <a:ea typeface="Roboto Bold"/>
                <a:cs typeface="Roboto Bold"/>
                <a:sym typeface="Roboto Bold"/>
              </a:rPr>
              <a:t>Performance Against Complaint Response SLAs</a:t>
            </a:r>
          </a:p>
        </p:txBody>
      </p:sp>
      <p:sp>
        <p:nvSpPr>
          <p:cNvPr id="28" name="TextBox 28"/>
          <p:cNvSpPr txBox="1"/>
          <p:nvPr/>
        </p:nvSpPr>
        <p:spPr>
          <a:xfrm>
            <a:off x="322159" y="4578193"/>
            <a:ext cx="2919458" cy="5160259"/>
          </a:xfrm>
          <a:prstGeom prst="rect">
            <a:avLst/>
          </a:prstGeom>
        </p:spPr>
        <p:txBody>
          <a:bodyPr wrap="square" lIns="0" tIns="0" rIns="0" bIns="0" rtlCol="0" anchor="t">
            <a:spAutoFit/>
          </a:bodyPr>
          <a:lstStyle/>
          <a:p>
            <a:pPr algn="l">
              <a:lnSpc>
                <a:spcPts val="2698"/>
              </a:lnSpc>
            </a:pPr>
            <a:r>
              <a:rPr lang="en-US" sz="1799" dirty="0">
                <a:solidFill>
                  <a:srgbClr val="000000"/>
                </a:solidFill>
                <a:latin typeface="Open Sauce" panose="020B0604020202020204" charset="0"/>
                <a:ea typeface="Roboto"/>
                <a:cs typeface="Roboto"/>
                <a:sym typeface="Roboto"/>
              </a:rPr>
              <a:t>Housing Resolutions received the highest number of complaints (763), but only 25% were responded to within the SLA timeframe, highlighting a key area for improvement.</a:t>
            </a:r>
          </a:p>
          <a:p>
            <a:pPr marL="0" lvl="0" indent="0" algn="l">
              <a:lnSpc>
                <a:spcPts val="2698"/>
              </a:lnSpc>
            </a:pPr>
            <a:r>
              <a:rPr lang="en-US" sz="1799" dirty="0">
                <a:solidFill>
                  <a:srgbClr val="000000"/>
                </a:solidFill>
                <a:latin typeface="Open Sauce" panose="020B0604020202020204" charset="0"/>
                <a:ea typeface="Roboto"/>
                <a:cs typeface="Roboto"/>
                <a:sym typeface="Roboto"/>
              </a:rPr>
              <a:t>Homes &amp; Communities, while handling a smaller volume of complaints (26), achieved strong performance with 96% of responses meeting the SLA.</a:t>
            </a:r>
          </a:p>
        </p:txBody>
      </p:sp>
      <p:sp>
        <p:nvSpPr>
          <p:cNvPr id="29" name="TextBox 29"/>
          <p:cNvSpPr txBox="1"/>
          <p:nvPr/>
        </p:nvSpPr>
        <p:spPr>
          <a:xfrm>
            <a:off x="7202206" y="4578193"/>
            <a:ext cx="2626325" cy="3088666"/>
          </a:xfrm>
          <a:prstGeom prst="rect">
            <a:avLst/>
          </a:prstGeom>
        </p:spPr>
        <p:txBody>
          <a:bodyPr lIns="0" tIns="0" rIns="0" bIns="0" rtlCol="0" anchor="t">
            <a:spAutoFit/>
          </a:bodyPr>
          <a:lstStyle/>
          <a:p>
            <a:pPr marL="0" lvl="0" indent="0" algn="l">
              <a:lnSpc>
                <a:spcPts val="2698"/>
              </a:lnSpc>
            </a:pPr>
            <a:r>
              <a:rPr lang="en-US" sz="2000" dirty="0">
                <a:solidFill>
                  <a:srgbClr val="000000"/>
                </a:solidFill>
                <a:latin typeface="Open Sauce" panose="020B0604020202020204" charset="0"/>
                <a:ea typeface="Roboto"/>
                <a:cs typeface="Roboto"/>
                <a:sym typeface="Roboto"/>
              </a:rPr>
              <a:t>The Council Tax Billing service area received the most complaints (159) and performed on par with the Directorate average, also achieving 84% SLA compliance.</a:t>
            </a:r>
          </a:p>
        </p:txBody>
      </p:sp>
      <p:sp>
        <p:nvSpPr>
          <p:cNvPr id="30" name="TextBox 30"/>
          <p:cNvSpPr txBox="1"/>
          <p:nvPr/>
        </p:nvSpPr>
        <p:spPr>
          <a:xfrm>
            <a:off x="3813971" y="4636424"/>
            <a:ext cx="2626325" cy="2396169"/>
          </a:xfrm>
          <a:prstGeom prst="rect">
            <a:avLst/>
          </a:prstGeom>
        </p:spPr>
        <p:txBody>
          <a:bodyPr lIns="0" tIns="0" rIns="0" bIns="0" rtlCol="0" anchor="t">
            <a:spAutoFit/>
          </a:bodyPr>
          <a:lstStyle/>
          <a:p>
            <a:pPr marL="0" lvl="0" indent="0" algn="l">
              <a:lnSpc>
                <a:spcPts val="2698"/>
              </a:lnSpc>
            </a:pPr>
            <a:r>
              <a:rPr lang="en-US" sz="2000" dirty="0">
                <a:solidFill>
                  <a:srgbClr val="000000"/>
                </a:solidFill>
                <a:latin typeface="Open Sauce" panose="020B0604020202020204" charset="0"/>
                <a:ea typeface="Roboto"/>
                <a:cs typeface="Roboto"/>
                <a:sym typeface="Roboto"/>
              </a:rPr>
              <a:t>Borough Economy delivered a solid performance, especially considering complaint volume with a total of 1,494</a:t>
            </a:r>
          </a:p>
        </p:txBody>
      </p:sp>
      <p:sp>
        <p:nvSpPr>
          <p:cNvPr id="31" name="TextBox 31"/>
          <p:cNvSpPr txBox="1"/>
          <p:nvPr/>
        </p:nvSpPr>
        <p:spPr>
          <a:xfrm>
            <a:off x="10806346" y="4623091"/>
            <a:ext cx="2626325" cy="3088666"/>
          </a:xfrm>
          <a:prstGeom prst="rect">
            <a:avLst/>
          </a:prstGeom>
        </p:spPr>
        <p:txBody>
          <a:bodyPr lIns="0" tIns="0" rIns="0" bIns="0" rtlCol="0" anchor="t">
            <a:spAutoFit/>
          </a:bodyPr>
          <a:lstStyle/>
          <a:p>
            <a:pPr marL="0" lvl="0" indent="0" algn="l">
              <a:lnSpc>
                <a:spcPts val="2698"/>
              </a:lnSpc>
            </a:pPr>
            <a:r>
              <a:rPr lang="en-US" sz="2000" dirty="0">
                <a:solidFill>
                  <a:srgbClr val="000000"/>
                </a:solidFill>
                <a:latin typeface="Open Sauce" panose="020B0604020202020204" charset="0"/>
                <a:ea typeface="Roboto"/>
                <a:cs typeface="Roboto"/>
                <a:sym typeface="Roboto"/>
              </a:rPr>
              <a:t>Refuse and Recycling, which generated the highest number of complaints in this Directorate (863), maintained a commendable 87% SLA compliance rate.</a:t>
            </a:r>
          </a:p>
        </p:txBody>
      </p:sp>
      <p:sp>
        <p:nvSpPr>
          <p:cNvPr id="32" name="TextBox 32"/>
          <p:cNvSpPr txBox="1"/>
          <p:nvPr/>
        </p:nvSpPr>
        <p:spPr>
          <a:xfrm>
            <a:off x="207565" y="2832232"/>
            <a:ext cx="2626325" cy="390550"/>
          </a:xfrm>
          <a:prstGeom prst="rect">
            <a:avLst/>
          </a:prstGeom>
        </p:spPr>
        <p:txBody>
          <a:bodyPr lIns="0" tIns="0" rIns="0" bIns="0" rtlCol="0" anchor="t">
            <a:spAutoFit/>
          </a:bodyPr>
          <a:lstStyle/>
          <a:p>
            <a:pPr marL="0" lvl="1" indent="0" algn="l">
              <a:lnSpc>
                <a:spcPts val="3148"/>
              </a:lnSpc>
              <a:spcBef>
                <a:spcPct val="0"/>
              </a:spcBef>
            </a:pPr>
            <a:r>
              <a:rPr lang="en-US" sz="2249" b="1">
                <a:solidFill>
                  <a:srgbClr val="000000"/>
                </a:solidFill>
                <a:latin typeface="Roboto Bold"/>
                <a:ea typeface="Roboto Bold"/>
                <a:cs typeface="Roboto Bold"/>
                <a:sym typeface="Roboto Bold"/>
              </a:rPr>
              <a:t>HOUSING</a:t>
            </a:r>
          </a:p>
        </p:txBody>
      </p:sp>
      <p:sp>
        <p:nvSpPr>
          <p:cNvPr id="33" name="TextBox 33"/>
          <p:cNvSpPr txBox="1"/>
          <p:nvPr/>
        </p:nvSpPr>
        <p:spPr>
          <a:xfrm>
            <a:off x="7225623" y="2639928"/>
            <a:ext cx="2626325" cy="781075"/>
          </a:xfrm>
          <a:prstGeom prst="rect">
            <a:avLst/>
          </a:prstGeom>
        </p:spPr>
        <p:txBody>
          <a:bodyPr lIns="0" tIns="0" rIns="0" bIns="0" rtlCol="0" anchor="t">
            <a:spAutoFit/>
          </a:bodyPr>
          <a:lstStyle/>
          <a:p>
            <a:pPr marL="0" lvl="1" indent="0" algn="l">
              <a:lnSpc>
                <a:spcPts val="3148"/>
              </a:lnSpc>
              <a:spcBef>
                <a:spcPct val="0"/>
              </a:spcBef>
            </a:pPr>
            <a:r>
              <a:rPr lang="en-US" sz="2249" b="1">
                <a:solidFill>
                  <a:srgbClr val="000000"/>
                </a:solidFill>
                <a:latin typeface="Roboto Bold"/>
                <a:ea typeface="Roboto Bold"/>
                <a:cs typeface="Roboto Bold"/>
                <a:sym typeface="Roboto Bold"/>
              </a:rPr>
              <a:t>FINANCE &amp; TRANSFORMATION</a:t>
            </a:r>
          </a:p>
        </p:txBody>
      </p:sp>
      <p:sp>
        <p:nvSpPr>
          <p:cNvPr id="34" name="TextBox 34"/>
          <p:cNvSpPr txBox="1"/>
          <p:nvPr/>
        </p:nvSpPr>
        <p:spPr>
          <a:xfrm>
            <a:off x="10772671" y="2560782"/>
            <a:ext cx="2626325" cy="781075"/>
          </a:xfrm>
          <a:prstGeom prst="rect">
            <a:avLst/>
          </a:prstGeom>
        </p:spPr>
        <p:txBody>
          <a:bodyPr lIns="0" tIns="0" rIns="0" bIns="0" rtlCol="0" anchor="t">
            <a:spAutoFit/>
          </a:bodyPr>
          <a:lstStyle/>
          <a:p>
            <a:pPr marL="0" lvl="1" indent="0" algn="l">
              <a:lnSpc>
                <a:spcPts val="3148"/>
              </a:lnSpc>
              <a:spcBef>
                <a:spcPct val="0"/>
              </a:spcBef>
            </a:pPr>
            <a:r>
              <a:rPr lang="en-US" sz="2249" b="1" spc="71">
                <a:solidFill>
                  <a:srgbClr val="000000"/>
                </a:solidFill>
                <a:latin typeface="Roboto Bold"/>
                <a:ea typeface="Roboto Bold"/>
                <a:cs typeface="Roboto Bold"/>
                <a:sym typeface="Roboto Bold"/>
              </a:rPr>
              <a:t>REGENERATION % GROWTH</a:t>
            </a:r>
          </a:p>
        </p:txBody>
      </p:sp>
      <p:sp>
        <p:nvSpPr>
          <p:cNvPr id="35" name="TextBox 35"/>
          <p:cNvSpPr txBox="1"/>
          <p:nvPr/>
        </p:nvSpPr>
        <p:spPr>
          <a:xfrm>
            <a:off x="14237576" y="4636424"/>
            <a:ext cx="2626325" cy="3088666"/>
          </a:xfrm>
          <a:prstGeom prst="rect">
            <a:avLst/>
          </a:prstGeom>
        </p:spPr>
        <p:txBody>
          <a:bodyPr lIns="0" tIns="0" rIns="0" bIns="0" rtlCol="0" anchor="t">
            <a:spAutoFit/>
          </a:bodyPr>
          <a:lstStyle/>
          <a:p>
            <a:pPr marL="0" lvl="0" indent="0" algn="l">
              <a:lnSpc>
                <a:spcPts val="2698"/>
              </a:lnSpc>
            </a:pPr>
            <a:r>
              <a:rPr lang="en-US" sz="2000" dirty="0">
                <a:solidFill>
                  <a:srgbClr val="000000"/>
                </a:solidFill>
                <a:latin typeface="Open Sauce" panose="020B0604020202020204" charset="0"/>
                <a:ea typeface="Roboto"/>
                <a:cs typeface="Roboto"/>
                <a:sym typeface="Roboto"/>
              </a:rPr>
              <a:t>Though complaint volumes were comparatively low, the Customer Contact Centre stood out, handling 54 complaints with an impressive 96% SLA compliance rate.</a:t>
            </a:r>
          </a:p>
        </p:txBody>
      </p:sp>
      <p:sp>
        <p:nvSpPr>
          <p:cNvPr id="36" name="TextBox 36"/>
          <p:cNvSpPr txBox="1"/>
          <p:nvPr/>
        </p:nvSpPr>
        <p:spPr>
          <a:xfrm>
            <a:off x="14326731" y="2641745"/>
            <a:ext cx="2626325" cy="781075"/>
          </a:xfrm>
          <a:prstGeom prst="rect">
            <a:avLst/>
          </a:prstGeom>
        </p:spPr>
        <p:txBody>
          <a:bodyPr lIns="0" tIns="0" rIns="0" bIns="0" rtlCol="0" anchor="t">
            <a:spAutoFit/>
          </a:bodyPr>
          <a:lstStyle/>
          <a:p>
            <a:pPr marL="0" lvl="1" indent="0" algn="l">
              <a:lnSpc>
                <a:spcPts val="3148"/>
              </a:lnSpc>
              <a:spcBef>
                <a:spcPct val="0"/>
              </a:spcBef>
            </a:pPr>
            <a:r>
              <a:rPr lang="en-US" sz="2249" b="1" spc="71">
                <a:solidFill>
                  <a:srgbClr val="000000"/>
                </a:solidFill>
                <a:latin typeface="Roboto Bold"/>
                <a:ea typeface="Roboto Bold"/>
                <a:cs typeface="Roboto Bold"/>
                <a:sym typeface="Roboto Bold"/>
              </a:rPr>
              <a:t>ASSISTANT CHIEF EXECUTIVE</a:t>
            </a:r>
          </a:p>
        </p:txBody>
      </p:sp>
      <p:sp>
        <p:nvSpPr>
          <p:cNvPr id="37" name="TextBox 37"/>
          <p:cNvSpPr txBox="1"/>
          <p:nvPr/>
        </p:nvSpPr>
        <p:spPr>
          <a:xfrm>
            <a:off x="215663" y="3541883"/>
            <a:ext cx="2919458" cy="276182"/>
          </a:xfrm>
          <a:prstGeom prst="rect">
            <a:avLst/>
          </a:prstGeom>
        </p:spPr>
        <p:txBody>
          <a:bodyPr lIns="0" tIns="0" rIns="0" bIns="0" rtlCol="0" anchor="t">
            <a:spAutoFit/>
          </a:bodyPr>
          <a:lstStyle/>
          <a:p>
            <a:pPr algn="l">
              <a:lnSpc>
                <a:spcPts val="2302"/>
              </a:lnSpc>
              <a:spcBef>
                <a:spcPct val="0"/>
              </a:spcBef>
            </a:pPr>
            <a:r>
              <a:rPr lang="en-US" sz="1668" spc="163">
                <a:solidFill>
                  <a:srgbClr val="000000"/>
                </a:solidFill>
                <a:latin typeface="Montserrat"/>
                <a:ea typeface="Montserrat"/>
                <a:cs typeface="Montserrat"/>
                <a:sym typeface="Montserrat"/>
              </a:rPr>
              <a:t>44% SLA COMPLIANCE</a:t>
            </a:r>
          </a:p>
        </p:txBody>
      </p:sp>
      <p:sp>
        <p:nvSpPr>
          <p:cNvPr id="38" name="TextBox 38"/>
          <p:cNvSpPr txBox="1"/>
          <p:nvPr/>
        </p:nvSpPr>
        <p:spPr>
          <a:xfrm>
            <a:off x="215663" y="4013600"/>
            <a:ext cx="2919458" cy="276182"/>
          </a:xfrm>
          <a:prstGeom prst="rect">
            <a:avLst/>
          </a:prstGeom>
        </p:spPr>
        <p:txBody>
          <a:bodyPr lIns="0" tIns="0" rIns="0" bIns="0" rtlCol="0" anchor="t">
            <a:spAutoFit/>
          </a:bodyPr>
          <a:lstStyle/>
          <a:p>
            <a:pPr algn="l">
              <a:lnSpc>
                <a:spcPts val="2302"/>
              </a:lnSpc>
              <a:spcBef>
                <a:spcPct val="0"/>
              </a:spcBef>
            </a:pPr>
            <a:r>
              <a:rPr lang="en-US" sz="1668" spc="163">
                <a:solidFill>
                  <a:srgbClr val="000000"/>
                </a:solidFill>
                <a:latin typeface="Montserrat"/>
                <a:ea typeface="Montserrat"/>
                <a:cs typeface="Montserrat"/>
                <a:sym typeface="Montserrat"/>
              </a:rPr>
              <a:t>1506 COMPLAINTS</a:t>
            </a:r>
          </a:p>
        </p:txBody>
      </p:sp>
      <p:sp>
        <p:nvSpPr>
          <p:cNvPr id="39" name="TextBox 39"/>
          <p:cNvSpPr txBox="1"/>
          <p:nvPr/>
        </p:nvSpPr>
        <p:spPr>
          <a:xfrm>
            <a:off x="3775927" y="3553916"/>
            <a:ext cx="2919458" cy="276182"/>
          </a:xfrm>
          <a:prstGeom prst="rect">
            <a:avLst/>
          </a:prstGeom>
        </p:spPr>
        <p:txBody>
          <a:bodyPr lIns="0" tIns="0" rIns="0" bIns="0" rtlCol="0" anchor="t">
            <a:spAutoFit/>
          </a:bodyPr>
          <a:lstStyle/>
          <a:p>
            <a:pPr algn="l">
              <a:lnSpc>
                <a:spcPts val="2302"/>
              </a:lnSpc>
              <a:spcBef>
                <a:spcPct val="0"/>
              </a:spcBef>
            </a:pPr>
            <a:r>
              <a:rPr lang="en-US" sz="1668" spc="163">
                <a:solidFill>
                  <a:srgbClr val="000000"/>
                </a:solidFill>
                <a:latin typeface="Montserrat"/>
                <a:ea typeface="Montserrat"/>
                <a:cs typeface="Montserrat"/>
                <a:sym typeface="Montserrat"/>
              </a:rPr>
              <a:t>84% SLA COMPLIANCE</a:t>
            </a:r>
          </a:p>
        </p:txBody>
      </p:sp>
      <p:sp>
        <p:nvSpPr>
          <p:cNvPr id="40" name="TextBox 40"/>
          <p:cNvSpPr txBox="1"/>
          <p:nvPr/>
        </p:nvSpPr>
        <p:spPr>
          <a:xfrm>
            <a:off x="3813971" y="4013600"/>
            <a:ext cx="2919458" cy="276182"/>
          </a:xfrm>
          <a:prstGeom prst="rect">
            <a:avLst/>
          </a:prstGeom>
        </p:spPr>
        <p:txBody>
          <a:bodyPr lIns="0" tIns="0" rIns="0" bIns="0" rtlCol="0" anchor="t">
            <a:spAutoFit/>
          </a:bodyPr>
          <a:lstStyle/>
          <a:p>
            <a:pPr algn="l">
              <a:lnSpc>
                <a:spcPts val="2302"/>
              </a:lnSpc>
              <a:spcBef>
                <a:spcPct val="0"/>
              </a:spcBef>
            </a:pPr>
            <a:r>
              <a:rPr lang="en-US" sz="1668" spc="163">
                <a:solidFill>
                  <a:srgbClr val="000000"/>
                </a:solidFill>
                <a:latin typeface="Montserrat"/>
                <a:ea typeface="Montserrat"/>
                <a:cs typeface="Montserrat"/>
                <a:sym typeface="Montserrat"/>
              </a:rPr>
              <a:t>52 COMPLAINTS</a:t>
            </a:r>
          </a:p>
        </p:txBody>
      </p:sp>
      <p:sp>
        <p:nvSpPr>
          <p:cNvPr id="41" name="TextBox 41"/>
          <p:cNvSpPr txBox="1"/>
          <p:nvPr/>
        </p:nvSpPr>
        <p:spPr>
          <a:xfrm>
            <a:off x="7168473" y="3541883"/>
            <a:ext cx="2919458" cy="276182"/>
          </a:xfrm>
          <a:prstGeom prst="rect">
            <a:avLst/>
          </a:prstGeom>
        </p:spPr>
        <p:txBody>
          <a:bodyPr lIns="0" tIns="0" rIns="0" bIns="0" rtlCol="0" anchor="t">
            <a:spAutoFit/>
          </a:bodyPr>
          <a:lstStyle/>
          <a:p>
            <a:pPr algn="l">
              <a:lnSpc>
                <a:spcPts val="2302"/>
              </a:lnSpc>
              <a:spcBef>
                <a:spcPct val="0"/>
              </a:spcBef>
            </a:pPr>
            <a:r>
              <a:rPr lang="en-US" sz="1668" spc="163">
                <a:solidFill>
                  <a:srgbClr val="000000"/>
                </a:solidFill>
                <a:latin typeface="Montserrat"/>
                <a:ea typeface="Montserrat"/>
                <a:cs typeface="Montserrat"/>
                <a:sym typeface="Montserrat"/>
              </a:rPr>
              <a:t>84% SLA COMPLIANCE</a:t>
            </a:r>
          </a:p>
        </p:txBody>
      </p:sp>
      <p:sp>
        <p:nvSpPr>
          <p:cNvPr id="42" name="TextBox 42"/>
          <p:cNvSpPr txBox="1"/>
          <p:nvPr/>
        </p:nvSpPr>
        <p:spPr>
          <a:xfrm>
            <a:off x="7202206" y="4013600"/>
            <a:ext cx="2919458" cy="276182"/>
          </a:xfrm>
          <a:prstGeom prst="rect">
            <a:avLst/>
          </a:prstGeom>
        </p:spPr>
        <p:txBody>
          <a:bodyPr lIns="0" tIns="0" rIns="0" bIns="0" rtlCol="0" anchor="t">
            <a:spAutoFit/>
          </a:bodyPr>
          <a:lstStyle/>
          <a:p>
            <a:pPr algn="l">
              <a:lnSpc>
                <a:spcPts val="2302"/>
              </a:lnSpc>
              <a:spcBef>
                <a:spcPct val="0"/>
              </a:spcBef>
            </a:pPr>
            <a:r>
              <a:rPr lang="en-US" sz="1668" spc="163">
                <a:solidFill>
                  <a:srgbClr val="000000"/>
                </a:solidFill>
                <a:latin typeface="Montserrat"/>
                <a:ea typeface="Montserrat"/>
                <a:cs typeface="Montserrat"/>
                <a:sym typeface="Montserrat"/>
              </a:rPr>
              <a:t>407 COMPLAINTS</a:t>
            </a:r>
          </a:p>
        </p:txBody>
      </p:sp>
      <p:sp>
        <p:nvSpPr>
          <p:cNvPr id="43" name="TextBox 43"/>
          <p:cNvSpPr txBox="1"/>
          <p:nvPr/>
        </p:nvSpPr>
        <p:spPr>
          <a:xfrm>
            <a:off x="10772671" y="3541883"/>
            <a:ext cx="2919458" cy="276182"/>
          </a:xfrm>
          <a:prstGeom prst="rect">
            <a:avLst/>
          </a:prstGeom>
        </p:spPr>
        <p:txBody>
          <a:bodyPr lIns="0" tIns="0" rIns="0" bIns="0" rtlCol="0" anchor="t">
            <a:spAutoFit/>
          </a:bodyPr>
          <a:lstStyle/>
          <a:p>
            <a:pPr algn="l">
              <a:lnSpc>
                <a:spcPts val="2302"/>
              </a:lnSpc>
              <a:spcBef>
                <a:spcPct val="0"/>
              </a:spcBef>
            </a:pPr>
            <a:r>
              <a:rPr lang="en-US" sz="1668" spc="163">
                <a:solidFill>
                  <a:srgbClr val="000000"/>
                </a:solidFill>
                <a:latin typeface="Montserrat"/>
                <a:ea typeface="Montserrat"/>
                <a:cs typeface="Montserrat"/>
                <a:sym typeface="Montserrat"/>
              </a:rPr>
              <a:t>96% SLA COMPLIANCE</a:t>
            </a:r>
          </a:p>
        </p:txBody>
      </p:sp>
      <p:sp>
        <p:nvSpPr>
          <p:cNvPr id="44" name="TextBox 44"/>
          <p:cNvSpPr txBox="1"/>
          <p:nvPr/>
        </p:nvSpPr>
        <p:spPr>
          <a:xfrm>
            <a:off x="10772671" y="4013600"/>
            <a:ext cx="2919458" cy="276182"/>
          </a:xfrm>
          <a:prstGeom prst="rect">
            <a:avLst/>
          </a:prstGeom>
        </p:spPr>
        <p:txBody>
          <a:bodyPr lIns="0" tIns="0" rIns="0" bIns="0" rtlCol="0" anchor="t">
            <a:spAutoFit/>
          </a:bodyPr>
          <a:lstStyle/>
          <a:p>
            <a:pPr algn="l">
              <a:lnSpc>
                <a:spcPts val="2302"/>
              </a:lnSpc>
              <a:spcBef>
                <a:spcPct val="0"/>
              </a:spcBef>
            </a:pPr>
            <a:r>
              <a:rPr lang="en-US" sz="1668" spc="163">
                <a:solidFill>
                  <a:srgbClr val="000000"/>
                </a:solidFill>
                <a:latin typeface="Montserrat"/>
                <a:ea typeface="Montserrat"/>
                <a:cs typeface="Montserrat"/>
                <a:sym typeface="Montserrat"/>
              </a:rPr>
              <a:t>52 COMPLAINTS</a:t>
            </a:r>
          </a:p>
        </p:txBody>
      </p:sp>
      <p:sp>
        <p:nvSpPr>
          <p:cNvPr id="45" name="TextBox 45"/>
          <p:cNvSpPr txBox="1"/>
          <p:nvPr/>
        </p:nvSpPr>
        <p:spPr>
          <a:xfrm>
            <a:off x="14326731" y="3553916"/>
            <a:ext cx="2919458" cy="276182"/>
          </a:xfrm>
          <a:prstGeom prst="rect">
            <a:avLst/>
          </a:prstGeom>
        </p:spPr>
        <p:txBody>
          <a:bodyPr lIns="0" tIns="0" rIns="0" bIns="0" rtlCol="0" anchor="t">
            <a:spAutoFit/>
          </a:bodyPr>
          <a:lstStyle/>
          <a:p>
            <a:pPr algn="l">
              <a:lnSpc>
                <a:spcPts val="2302"/>
              </a:lnSpc>
              <a:spcBef>
                <a:spcPct val="0"/>
              </a:spcBef>
            </a:pPr>
            <a:r>
              <a:rPr lang="en-US" sz="1668" spc="163">
                <a:solidFill>
                  <a:srgbClr val="000000"/>
                </a:solidFill>
                <a:latin typeface="Montserrat"/>
                <a:ea typeface="Montserrat"/>
                <a:cs typeface="Montserrat"/>
                <a:sym typeface="Montserrat"/>
              </a:rPr>
              <a:t>95% SLA COMPLIANCE</a:t>
            </a:r>
          </a:p>
        </p:txBody>
      </p:sp>
      <p:sp>
        <p:nvSpPr>
          <p:cNvPr id="46" name="TextBox 46"/>
          <p:cNvSpPr txBox="1"/>
          <p:nvPr/>
        </p:nvSpPr>
        <p:spPr>
          <a:xfrm>
            <a:off x="14402024" y="4013600"/>
            <a:ext cx="2919458" cy="276182"/>
          </a:xfrm>
          <a:prstGeom prst="rect">
            <a:avLst/>
          </a:prstGeom>
        </p:spPr>
        <p:txBody>
          <a:bodyPr lIns="0" tIns="0" rIns="0" bIns="0" rtlCol="0" anchor="t">
            <a:spAutoFit/>
          </a:bodyPr>
          <a:lstStyle/>
          <a:p>
            <a:pPr algn="l">
              <a:lnSpc>
                <a:spcPts val="2302"/>
              </a:lnSpc>
              <a:spcBef>
                <a:spcPct val="0"/>
              </a:spcBef>
            </a:pPr>
            <a:r>
              <a:rPr lang="en-US" sz="1668" spc="163">
                <a:solidFill>
                  <a:srgbClr val="000000"/>
                </a:solidFill>
                <a:latin typeface="Montserrat"/>
                <a:ea typeface="Montserrat"/>
                <a:cs typeface="Montserrat"/>
                <a:sym typeface="Montserrat"/>
              </a:rPr>
              <a:t>65 COMPLAINTS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GB"/>
          </a:p>
        </p:txBody>
      </p:sp>
      <p:grpSp>
        <p:nvGrpSpPr>
          <p:cNvPr id="3" name="Group 3"/>
          <p:cNvGrpSpPr/>
          <p:nvPr/>
        </p:nvGrpSpPr>
        <p:grpSpPr>
          <a:xfrm>
            <a:off x="2842608" y="1"/>
            <a:ext cx="2904998" cy="10287586"/>
            <a:chOff x="0" y="0"/>
            <a:chExt cx="765102" cy="2811518"/>
          </a:xfrm>
        </p:grpSpPr>
        <p:sp>
          <p:nvSpPr>
            <p:cNvPr id="4" name="Freeform 4"/>
            <p:cNvSpPr/>
            <p:nvPr/>
          </p:nvSpPr>
          <p:spPr>
            <a:xfrm>
              <a:off x="0" y="0"/>
              <a:ext cx="765102" cy="2811518"/>
            </a:xfrm>
            <a:custGeom>
              <a:avLst/>
              <a:gdLst/>
              <a:ahLst/>
              <a:cxnLst/>
              <a:rect l="l" t="t" r="r" b="b"/>
              <a:pathLst>
                <a:path w="765102" h="2811518">
                  <a:moveTo>
                    <a:pt x="0" y="0"/>
                  </a:moveTo>
                  <a:lnTo>
                    <a:pt x="765102" y="0"/>
                  </a:lnTo>
                  <a:lnTo>
                    <a:pt x="765102" y="2811518"/>
                  </a:lnTo>
                  <a:lnTo>
                    <a:pt x="0" y="2811518"/>
                  </a:lnTo>
                  <a:close/>
                </a:path>
              </a:pathLst>
            </a:custGeom>
            <a:gradFill rotWithShape="1">
              <a:gsLst>
                <a:gs pos="0">
                  <a:srgbClr val="696969">
                    <a:alpha val="72000"/>
                  </a:srgbClr>
                </a:gs>
                <a:gs pos="33333">
                  <a:srgbClr val="B4B4B4">
                    <a:alpha val="82500"/>
                  </a:srgbClr>
                </a:gs>
                <a:gs pos="66667">
                  <a:srgbClr val="EEEEEE">
                    <a:alpha val="70500"/>
                  </a:srgbClr>
                </a:gs>
                <a:gs pos="100000">
                  <a:srgbClr val="FBFBFB">
                    <a:alpha val="22000"/>
                  </a:srgbClr>
                </a:gs>
              </a:gsLst>
              <a:lin ang="0"/>
            </a:gradFill>
            <a:ln cap="sq">
              <a:noFill/>
              <a:prstDash val="solid"/>
              <a:miter/>
            </a:ln>
          </p:spPr>
          <p:txBody>
            <a:bodyPr/>
            <a:lstStyle/>
            <a:p>
              <a:endParaRPr lang="en-GB"/>
            </a:p>
          </p:txBody>
        </p:sp>
        <p:sp>
          <p:nvSpPr>
            <p:cNvPr id="5" name="TextBox 5"/>
            <p:cNvSpPr txBox="1"/>
            <p:nvPr/>
          </p:nvSpPr>
          <p:spPr>
            <a:xfrm>
              <a:off x="0" y="-19050"/>
              <a:ext cx="765102" cy="2830568"/>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0" y="0"/>
            <a:ext cx="4006371" cy="10287000"/>
          </a:xfrm>
          <a:custGeom>
            <a:avLst/>
            <a:gdLst/>
            <a:ahLst/>
            <a:cxnLst/>
            <a:rect l="l" t="t" r="r" b="b"/>
            <a:pathLst>
              <a:path w="4006371" h="10287000">
                <a:moveTo>
                  <a:pt x="0" y="0"/>
                </a:moveTo>
                <a:lnTo>
                  <a:pt x="4006371" y="0"/>
                </a:lnTo>
                <a:lnTo>
                  <a:pt x="4006371" y="10287000"/>
                </a:lnTo>
                <a:lnTo>
                  <a:pt x="0" y="10287000"/>
                </a:lnTo>
                <a:lnTo>
                  <a:pt x="0" y="0"/>
                </a:lnTo>
                <a:close/>
              </a:path>
            </a:pathLst>
          </a:custGeom>
          <a:blipFill>
            <a:blip r:embed="rId4"/>
            <a:stretch>
              <a:fillRect l="-167966" r="-192038"/>
            </a:stretch>
          </a:blipFill>
        </p:spPr>
        <p:txBody>
          <a:bodyPr/>
          <a:lstStyle/>
          <a:p>
            <a:endParaRPr lang="en-GB"/>
          </a:p>
        </p:txBody>
      </p:sp>
      <p:sp>
        <p:nvSpPr>
          <p:cNvPr id="7" name="Freeform 7"/>
          <p:cNvSpPr/>
          <p:nvPr/>
        </p:nvSpPr>
        <p:spPr>
          <a:xfrm>
            <a:off x="16417881" y="-61310"/>
            <a:ext cx="2281956" cy="1668680"/>
          </a:xfrm>
          <a:custGeom>
            <a:avLst/>
            <a:gdLst/>
            <a:ahLst/>
            <a:cxnLst/>
            <a:rect l="l" t="t" r="r" b="b"/>
            <a:pathLst>
              <a:path w="2281956" h="1668680">
                <a:moveTo>
                  <a:pt x="0" y="0"/>
                </a:moveTo>
                <a:lnTo>
                  <a:pt x="2281955" y="0"/>
                </a:lnTo>
                <a:lnTo>
                  <a:pt x="2281955" y="1668680"/>
                </a:lnTo>
                <a:lnTo>
                  <a:pt x="0" y="16686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5289972" y="2989669"/>
            <a:ext cx="10989376" cy="6751452"/>
          </a:xfrm>
          <a:custGeom>
            <a:avLst/>
            <a:gdLst/>
            <a:ahLst/>
            <a:cxnLst/>
            <a:rect l="l" t="t" r="r" b="b"/>
            <a:pathLst>
              <a:path w="10989376" h="6751452">
                <a:moveTo>
                  <a:pt x="0" y="0"/>
                </a:moveTo>
                <a:lnTo>
                  <a:pt x="10989376" y="0"/>
                </a:lnTo>
                <a:lnTo>
                  <a:pt x="10989376" y="6751452"/>
                </a:lnTo>
                <a:lnTo>
                  <a:pt x="0" y="6751452"/>
                </a:lnTo>
                <a:lnTo>
                  <a:pt x="0" y="0"/>
                </a:lnTo>
                <a:close/>
              </a:path>
            </a:pathLst>
          </a:custGeom>
          <a:blipFill>
            <a:blip r:embed="rId7"/>
            <a:stretch>
              <a:fillRect/>
            </a:stretch>
          </a:blipFill>
        </p:spPr>
        <p:txBody>
          <a:bodyPr/>
          <a:lstStyle/>
          <a:p>
            <a:endParaRPr lang="en-GB"/>
          </a:p>
        </p:txBody>
      </p:sp>
      <p:sp>
        <p:nvSpPr>
          <p:cNvPr id="9" name="TextBox 9"/>
          <p:cNvSpPr txBox="1"/>
          <p:nvPr/>
        </p:nvSpPr>
        <p:spPr>
          <a:xfrm>
            <a:off x="4411750" y="280605"/>
            <a:ext cx="8527645" cy="898392"/>
          </a:xfrm>
          <a:prstGeom prst="rect">
            <a:avLst/>
          </a:prstGeom>
        </p:spPr>
        <p:txBody>
          <a:bodyPr lIns="0" tIns="0" rIns="0" bIns="0" rtlCol="0" anchor="t">
            <a:spAutoFit/>
          </a:bodyPr>
          <a:lstStyle/>
          <a:p>
            <a:pPr marL="0" lvl="0" indent="0" algn="l">
              <a:lnSpc>
                <a:spcPts val="7291"/>
              </a:lnSpc>
              <a:spcBef>
                <a:spcPct val="0"/>
              </a:spcBef>
            </a:pPr>
            <a:r>
              <a:rPr lang="en-US" sz="5283" spc="184">
                <a:solidFill>
                  <a:srgbClr val="010101"/>
                </a:solidFill>
                <a:latin typeface="Archivo Black"/>
                <a:ea typeface="Archivo Black"/>
                <a:cs typeface="Archivo Black"/>
                <a:sym typeface="Archivo Black"/>
              </a:rPr>
              <a:t>COMPLIMENTS</a:t>
            </a:r>
          </a:p>
        </p:txBody>
      </p:sp>
      <p:sp>
        <p:nvSpPr>
          <p:cNvPr id="10" name="TextBox 10"/>
          <p:cNvSpPr txBox="1"/>
          <p:nvPr/>
        </p:nvSpPr>
        <p:spPr>
          <a:xfrm>
            <a:off x="4411750" y="1502082"/>
            <a:ext cx="12128011" cy="1487587"/>
          </a:xfrm>
          <a:prstGeom prst="rect">
            <a:avLst/>
          </a:prstGeom>
        </p:spPr>
        <p:txBody>
          <a:bodyPr lIns="0" tIns="0" rIns="0" bIns="0" rtlCol="0" anchor="t">
            <a:spAutoFit/>
          </a:bodyPr>
          <a:lstStyle/>
          <a:p>
            <a:pPr algn="l">
              <a:lnSpc>
                <a:spcPts val="2859"/>
              </a:lnSpc>
              <a:spcBef>
                <a:spcPct val="0"/>
              </a:spcBef>
            </a:pPr>
            <a:r>
              <a:rPr lang="en-US" sz="2500" dirty="0">
                <a:solidFill>
                  <a:srgbClr val="010101"/>
                </a:solidFill>
                <a:latin typeface="Open Sauce"/>
                <a:ea typeface="Open Sauce"/>
                <a:cs typeface="Open Sauce"/>
                <a:sym typeface="Open Sauce"/>
              </a:rPr>
              <a:t>This Chart details the number of all compliments received by Sandwell Council in 2024/25 and compares these numbers with the data from the previous two years.</a:t>
            </a:r>
          </a:p>
          <a:p>
            <a:pPr algn="l">
              <a:lnSpc>
                <a:spcPts val="2859"/>
              </a:lnSpc>
              <a:spcBef>
                <a:spcPct val="0"/>
              </a:spcBef>
            </a:pPr>
            <a:endParaRPr lang="en-US" sz="2500" dirty="0">
              <a:solidFill>
                <a:srgbClr val="010101"/>
              </a:solidFill>
              <a:latin typeface="Open Sauce"/>
              <a:ea typeface="Open Sauce"/>
              <a:cs typeface="Open Sauce"/>
              <a:sym typeface="Open Sauce"/>
            </a:endParaRPr>
          </a:p>
        </p:txBody>
      </p:sp>
      <p:sp>
        <p:nvSpPr>
          <p:cNvPr id="11" name="TextBox 11"/>
          <p:cNvSpPr txBox="1"/>
          <p:nvPr/>
        </p:nvSpPr>
        <p:spPr>
          <a:xfrm rot="-1366510">
            <a:off x="168040" y="3159808"/>
            <a:ext cx="3514757" cy="1652270"/>
          </a:xfrm>
          <a:prstGeom prst="rect">
            <a:avLst/>
          </a:prstGeom>
        </p:spPr>
        <p:txBody>
          <a:bodyPr lIns="0" tIns="0" rIns="0" bIns="0" rtlCol="0" anchor="t">
            <a:spAutoFit/>
          </a:bodyPr>
          <a:lstStyle/>
          <a:p>
            <a:pPr algn="ctr">
              <a:lnSpc>
                <a:spcPts val="4419"/>
              </a:lnSpc>
              <a:spcBef>
                <a:spcPct val="0"/>
              </a:spcBef>
            </a:pPr>
            <a:r>
              <a:rPr lang="en-US" sz="3399">
                <a:solidFill>
                  <a:srgbClr val="F2F4F5"/>
                </a:solidFill>
                <a:latin typeface="Open Sauce"/>
                <a:ea typeface="Open Sauce"/>
                <a:cs typeface="Open Sauce"/>
                <a:sym typeface="Open Sauce"/>
              </a:rPr>
              <a:t>45% increase in compliments in 2024/25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GB"/>
          </a:p>
        </p:txBody>
      </p:sp>
      <p:sp>
        <p:nvSpPr>
          <p:cNvPr id="6" name="Freeform 6"/>
          <p:cNvSpPr/>
          <p:nvPr/>
        </p:nvSpPr>
        <p:spPr>
          <a:xfrm>
            <a:off x="-5332" y="-7563"/>
            <a:ext cx="3221485" cy="10287000"/>
          </a:xfrm>
          <a:custGeom>
            <a:avLst/>
            <a:gdLst/>
            <a:ahLst/>
            <a:cxnLst/>
            <a:rect l="l" t="t" r="r" b="b"/>
            <a:pathLst>
              <a:path w="3221485" h="10287000">
                <a:moveTo>
                  <a:pt x="0" y="0"/>
                </a:moveTo>
                <a:lnTo>
                  <a:pt x="3221485" y="0"/>
                </a:lnTo>
                <a:lnTo>
                  <a:pt x="3221485" y="10287000"/>
                </a:lnTo>
                <a:lnTo>
                  <a:pt x="0" y="10287000"/>
                </a:lnTo>
                <a:lnTo>
                  <a:pt x="0" y="0"/>
                </a:lnTo>
                <a:close/>
              </a:path>
            </a:pathLst>
          </a:custGeom>
          <a:blipFill>
            <a:blip r:embed="rId4"/>
            <a:stretch>
              <a:fillRect l="-208889" r="-263190"/>
            </a:stretch>
          </a:blipFill>
        </p:spPr>
        <p:txBody>
          <a:bodyPr/>
          <a:lstStyle/>
          <a:p>
            <a:endParaRPr lang="en-GB"/>
          </a:p>
        </p:txBody>
      </p:sp>
      <p:sp>
        <p:nvSpPr>
          <p:cNvPr id="7" name="Freeform 7"/>
          <p:cNvSpPr/>
          <p:nvPr/>
        </p:nvSpPr>
        <p:spPr>
          <a:xfrm>
            <a:off x="16159572" y="192098"/>
            <a:ext cx="2281956" cy="1668680"/>
          </a:xfrm>
          <a:custGeom>
            <a:avLst/>
            <a:gdLst/>
            <a:ahLst/>
            <a:cxnLst/>
            <a:rect l="l" t="t" r="r" b="b"/>
            <a:pathLst>
              <a:path w="2281956" h="1668680">
                <a:moveTo>
                  <a:pt x="0" y="0"/>
                </a:moveTo>
                <a:lnTo>
                  <a:pt x="2281955" y="0"/>
                </a:lnTo>
                <a:lnTo>
                  <a:pt x="2281955" y="1668680"/>
                </a:lnTo>
                <a:lnTo>
                  <a:pt x="0" y="16686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5313534" y="2025684"/>
            <a:ext cx="10362911" cy="5401668"/>
          </a:xfrm>
          <a:custGeom>
            <a:avLst/>
            <a:gdLst/>
            <a:ahLst/>
            <a:cxnLst/>
            <a:rect l="l" t="t" r="r" b="b"/>
            <a:pathLst>
              <a:path w="10362911" h="5401668">
                <a:moveTo>
                  <a:pt x="0" y="0"/>
                </a:moveTo>
                <a:lnTo>
                  <a:pt x="10362911" y="0"/>
                </a:lnTo>
                <a:lnTo>
                  <a:pt x="10362911" y="5401668"/>
                </a:lnTo>
                <a:lnTo>
                  <a:pt x="0" y="5401668"/>
                </a:lnTo>
                <a:lnTo>
                  <a:pt x="0" y="0"/>
                </a:lnTo>
                <a:close/>
              </a:path>
            </a:pathLst>
          </a:custGeom>
          <a:blipFill>
            <a:blip r:embed="rId7"/>
            <a:stretch>
              <a:fillRect/>
            </a:stretch>
          </a:blipFill>
        </p:spPr>
        <p:txBody>
          <a:bodyPr/>
          <a:lstStyle/>
          <a:p>
            <a:endParaRPr lang="en-GB"/>
          </a:p>
        </p:txBody>
      </p:sp>
      <p:sp>
        <p:nvSpPr>
          <p:cNvPr id="9" name="TextBox 9"/>
          <p:cNvSpPr txBox="1"/>
          <p:nvPr/>
        </p:nvSpPr>
        <p:spPr>
          <a:xfrm>
            <a:off x="3493267" y="130308"/>
            <a:ext cx="8527645" cy="898392"/>
          </a:xfrm>
          <a:prstGeom prst="rect">
            <a:avLst/>
          </a:prstGeom>
        </p:spPr>
        <p:txBody>
          <a:bodyPr lIns="0" tIns="0" rIns="0" bIns="0" rtlCol="0" anchor="t">
            <a:spAutoFit/>
          </a:bodyPr>
          <a:lstStyle/>
          <a:p>
            <a:pPr marL="0" lvl="0" indent="0" algn="l">
              <a:lnSpc>
                <a:spcPts val="7291"/>
              </a:lnSpc>
              <a:spcBef>
                <a:spcPct val="0"/>
              </a:spcBef>
            </a:pPr>
            <a:r>
              <a:rPr lang="en-US" sz="5283" spc="184">
                <a:solidFill>
                  <a:srgbClr val="010101"/>
                </a:solidFill>
                <a:latin typeface="Archivo Black"/>
                <a:ea typeface="Archivo Black"/>
                <a:cs typeface="Archivo Black"/>
                <a:sym typeface="Archivo Black"/>
              </a:rPr>
              <a:t>MP ENQUIRIES</a:t>
            </a:r>
          </a:p>
        </p:txBody>
      </p:sp>
      <p:sp>
        <p:nvSpPr>
          <p:cNvPr id="10" name="TextBox 10"/>
          <p:cNvSpPr txBox="1"/>
          <p:nvPr/>
        </p:nvSpPr>
        <p:spPr>
          <a:xfrm>
            <a:off x="3493267" y="1048922"/>
            <a:ext cx="12666305" cy="1076960"/>
          </a:xfrm>
          <a:prstGeom prst="rect">
            <a:avLst/>
          </a:prstGeom>
        </p:spPr>
        <p:txBody>
          <a:bodyPr lIns="0" tIns="0" rIns="0" bIns="0" rtlCol="0" anchor="t">
            <a:spAutoFit/>
          </a:bodyPr>
          <a:lstStyle/>
          <a:p>
            <a:pPr algn="l">
              <a:lnSpc>
                <a:spcPts val="2859"/>
              </a:lnSpc>
            </a:pPr>
            <a:r>
              <a:rPr lang="en-US" sz="2199">
                <a:solidFill>
                  <a:srgbClr val="010101"/>
                </a:solidFill>
                <a:latin typeface="Open Sauce"/>
                <a:ea typeface="Open Sauce"/>
                <a:cs typeface="Open Sauce"/>
                <a:sym typeface="Open Sauce"/>
              </a:rPr>
              <a:t>This Chart  details the number of all MP enquiries received by Sandwell Council in 2024/25 and compares these numbers with the data from the previous two years:</a:t>
            </a:r>
          </a:p>
          <a:p>
            <a:pPr algn="l">
              <a:lnSpc>
                <a:spcPts val="2859"/>
              </a:lnSpc>
              <a:spcBef>
                <a:spcPct val="0"/>
              </a:spcBef>
            </a:pPr>
            <a:endParaRPr lang="en-US" sz="2199">
              <a:solidFill>
                <a:srgbClr val="010101"/>
              </a:solidFill>
              <a:latin typeface="Open Sauce"/>
              <a:ea typeface="Open Sauce"/>
              <a:cs typeface="Open Sauce"/>
              <a:sym typeface="Open Sauce"/>
            </a:endParaRPr>
          </a:p>
        </p:txBody>
      </p:sp>
      <p:sp>
        <p:nvSpPr>
          <p:cNvPr id="11" name="TextBox 11"/>
          <p:cNvSpPr txBox="1"/>
          <p:nvPr/>
        </p:nvSpPr>
        <p:spPr>
          <a:xfrm rot="-1366510">
            <a:off x="-159343" y="3620375"/>
            <a:ext cx="3514757" cy="547370"/>
          </a:xfrm>
          <a:prstGeom prst="rect">
            <a:avLst/>
          </a:prstGeom>
        </p:spPr>
        <p:txBody>
          <a:bodyPr lIns="0" tIns="0" rIns="0" bIns="0" rtlCol="0" anchor="t">
            <a:spAutoFit/>
          </a:bodyPr>
          <a:lstStyle/>
          <a:p>
            <a:pPr algn="ctr">
              <a:lnSpc>
                <a:spcPts val="4419"/>
              </a:lnSpc>
              <a:spcBef>
                <a:spcPct val="0"/>
              </a:spcBef>
            </a:pPr>
            <a:r>
              <a:rPr lang="en-US" sz="3399">
                <a:solidFill>
                  <a:srgbClr val="F2F4F5"/>
                </a:solidFill>
                <a:latin typeface="Open Sauce"/>
                <a:ea typeface="Open Sauce"/>
                <a:cs typeface="Open Sauce"/>
                <a:sym typeface="Open Sauce"/>
              </a:rPr>
              <a:t>62% decrease</a:t>
            </a:r>
          </a:p>
        </p:txBody>
      </p:sp>
      <p:sp>
        <p:nvSpPr>
          <p:cNvPr id="12" name="TextBox 12"/>
          <p:cNvSpPr txBox="1"/>
          <p:nvPr/>
        </p:nvSpPr>
        <p:spPr>
          <a:xfrm>
            <a:off x="3493267" y="7570227"/>
            <a:ext cx="14594029" cy="2886710"/>
          </a:xfrm>
          <a:prstGeom prst="rect">
            <a:avLst/>
          </a:prstGeom>
        </p:spPr>
        <p:txBody>
          <a:bodyPr lIns="0" tIns="0" rIns="0" bIns="0" rtlCol="0" anchor="t">
            <a:spAutoFit/>
          </a:bodyPr>
          <a:lstStyle/>
          <a:p>
            <a:pPr algn="l">
              <a:lnSpc>
                <a:spcPts val="2859"/>
              </a:lnSpc>
              <a:spcBef>
                <a:spcPct val="0"/>
              </a:spcBef>
            </a:pPr>
            <a:r>
              <a:rPr lang="en-US" sz="2199">
                <a:solidFill>
                  <a:srgbClr val="000000"/>
                </a:solidFill>
                <a:latin typeface="Open Sauce"/>
                <a:ea typeface="Open Sauce"/>
                <a:cs typeface="Open Sauce"/>
                <a:sym typeface="Open Sauce"/>
              </a:rPr>
              <a:t>In 2024/25, the average response time for MP enquiries increased to 16 working days, compared to 10 working days in the previous year, despite a notable reduction in the total number of enquiries (1,446 in 2024/25 compared to 2,340 in 2023/24). </a:t>
            </a:r>
          </a:p>
          <a:p>
            <a:pPr algn="l">
              <a:lnSpc>
                <a:spcPts val="2859"/>
              </a:lnSpc>
              <a:spcBef>
                <a:spcPct val="0"/>
              </a:spcBef>
            </a:pPr>
            <a:endParaRPr lang="en-US" sz="2199">
              <a:solidFill>
                <a:srgbClr val="000000"/>
              </a:solidFill>
              <a:latin typeface="Open Sauce"/>
              <a:ea typeface="Open Sauce"/>
              <a:cs typeface="Open Sauce"/>
              <a:sym typeface="Open Sauce"/>
            </a:endParaRPr>
          </a:p>
          <a:p>
            <a:pPr algn="l">
              <a:lnSpc>
                <a:spcPts val="2859"/>
              </a:lnSpc>
              <a:spcBef>
                <a:spcPct val="0"/>
              </a:spcBef>
            </a:pPr>
            <a:r>
              <a:rPr lang="en-US" sz="2199">
                <a:solidFill>
                  <a:srgbClr val="000000"/>
                </a:solidFill>
                <a:latin typeface="Open Sauce"/>
                <a:ea typeface="Open Sauce"/>
                <a:cs typeface="Open Sauce"/>
                <a:sym typeface="Open Sauce"/>
              </a:rPr>
              <a:t>This  can largely be attributed to the July 2024 General Election, which resulted in four new MPs. As a result, time was required to establish working relationships and ensure new MPs, and their teams were fully briefed on local processes and ongoing issues. </a:t>
            </a:r>
          </a:p>
          <a:p>
            <a:pPr algn="l">
              <a:lnSpc>
                <a:spcPts val="2859"/>
              </a:lnSpc>
              <a:spcBef>
                <a:spcPct val="0"/>
              </a:spcBef>
            </a:pPr>
            <a:endParaRPr lang="en-US" sz="2199">
              <a:solidFill>
                <a:srgbClr val="000000"/>
              </a:solidFill>
              <a:latin typeface="Open Sauce"/>
              <a:ea typeface="Open Sauce"/>
              <a:cs typeface="Open Sauce"/>
              <a:sym typeface="Open Sau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8861533" y="594100"/>
            <a:ext cx="902910" cy="916237"/>
          </a:xfrm>
          <a:custGeom>
            <a:avLst/>
            <a:gdLst/>
            <a:ahLst/>
            <a:cxnLst/>
            <a:rect l="l" t="t" r="r" b="b"/>
            <a:pathLst>
              <a:path w="902910" h="916237">
                <a:moveTo>
                  <a:pt x="0" y="0"/>
                </a:moveTo>
                <a:lnTo>
                  <a:pt x="902910" y="0"/>
                </a:lnTo>
                <a:lnTo>
                  <a:pt x="902910" y="916237"/>
                </a:lnTo>
                <a:lnTo>
                  <a:pt x="0" y="9162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6" name="TextBox 16"/>
          <p:cNvSpPr txBox="1"/>
          <p:nvPr/>
        </p:nvSpPr>
        <p:spPr>
          <a:xfrm>
            <a:off x="465440" y="1385553"/>
            <a:ext cx="16298560" cy="1606658"/>
          </a:xfrm>
          <a:prstGeom prst="rect">
            <a:avLst/>
          </a:prstGeom>
        </p:spPr>
        <p:txBody>
          <a:bodyPr wrap="square" lIns="0" tIns="0" rIns="0" bIns="0" rtlCol="0" anchor="t">
            <a:spAutoFit/>
          </a:bodyPr>
          <a:lstStyle/>
          <a:p>
            <a:pPr marL="0" lvl="0" indent="0" algn="l">
              <a:lnSpc>
                <a:spcPts val="3188"/>
              </a:lnSpc>
              <a:spcBef>
                <a:spcPct val="0"/>
              </a:spcBef>
            </a:pPr>
            <a:r>
              <a:rPr lang="en-US" sz="2300" spc="226" dirty="0">
                <a:solidFill>
                  <a:srgbClr val="231F20"/>
                </a:solidFill>
                <a:latin typeface="Open Sauce"/>
                <a:ea typeface="Open Sauce"/>
                <a:cs typeface="Open Sauce"/>
                <a:sym typeface="Open Sauce"/>
              </a:rPr>
              <a:t>The Customer Feedback Team (CFT) acts as the Ombudsman Link Officer for both the Housing Ombudsman (HO) and the Local Government and Social Care Ombudsman (LGSCO). These bodies play a critical role in overseeing complaints and ensuring accountability across housing and local authority services.</a:t>
            </a:r>
          </a:p>
        </p:txBody>
      </p:sp>
      <p:sp>
        <p:nvSpPr>
          <p:cNvPr id="17" name="TextBox 17"/>
          <p:cNvSpPr txBox="1"/>
          <p:nvPr/>
        </p:nvSpPr>
        <p:spPr>
          <a:xfrm>
            <a:off x="3655548" y="221703"/>
            <a:ext cx="9918344" cy="1016358"/>
          </a:xfrm>
          <a:prstGeom prst="rect">
            <a:avLst/>
          </a:prstGeom>
        </p:spPr>
        <p:txBody>
          <a:bodyPr lIns="0" tIns="0" rIns="0" bIns="0" rtlCol="0" anchor="t">
            <a:spAutoFit/>
          </a:bodyPr>
          <a:lstStyle/>
          <a:p>
            <a:pPr marL="0" lvl="0" indent="0" algn="ctr">
              <a:lnSpc>
                <a:spcPts val="8220"/>
              </a:lnSpc>
              <a:spcBef>
                <a:spcPct val="0"/>
              </a:spcBef>
            </a:pPr>
            <a:r>
              <a:rPr lang="en-US" sz="5956" spc="47" dirty="0">
                <a:solidFill>
                  <a:srgbClr val="010101"/>
                </a:solidFill>
                <a:latin typeface="Archivo Black"/>
                <a:ea typeface="Archivo Black"/>
                <a:cs typeface="Archivo Black"/>
                <a:sym typeface="Archivo Black"/>
              </a:rPr>
              <a:t>OMBUDSMAN</a:t>
            </a:r>
          </a:p>
        </p:txBody>
      </p:sp>
      <p:sp>
        <p:nvSpPr>
          <p:cNvPr id="18" name="TextBox 18"/>
          <p:cNvSpPr txBox="1"/>
          <p:nvPr/>
        </p:nvSpPr>
        <p:spPr>
          <a:xfrm>
            <a:off x="465440" y="3287196"/>
            <a:ext cx="15801585" cy="1196610"/>
          </a:xfrm>
          <a:prstGeom prst="rect">
            <a:avLst/>
          </a:prstGeom>
        </p:spPr>
        <p:txBody>
          <a:bodyPr wrap="square" lIns="0" tIns="0" rIns="0" bIns="0" rtlCol="0" anchor="t">
            <a:spAutoFit/>
          </a:bodyPr>
          <a:lstStyle/>
          <a:p>
            <a:pPr marL="0" lvl="0" indent="0" algn="l">
              <a:lnSpc>
                <a:spcPts val="3188"/>
              </a:lnSpc>
              <a:spcBef>
                <a:spcPct val="0"/>
              </a:spcBef>
            </a:pPr>
            <a:r>
              <a:rPr lang="en-US" sz="2300" spc="226" dirty="0">
                <a:solidFill>
                  <a:srgbClr val="231F20"/>
                </a:solidFill>
                <a:latin typeface="Open Sauce"/>
                <a:ea typeface="Open Sauce"/>
                <a:cs typeface="Open Sauce"/>
                <a:sym typeface="Open Sauce"/>
              </a:rPr>
              <a:t>The </a:t>
            </a:r>
            <a:r>
              <a:rPr lang="en-US" sz="2300" b="1" spc="226" dirty="0">
                <a:solidFill>
                  <a:srgbClr val="231F20"/>
                </a:solidFill>
                <a:latin typeface="Open Sauce"/>
                <a:ea typeface="Open Sauce"/>
                <a:cs typeface="Open Sauce"/>
                <a:sym typeface="Open Sauce"/>
              </a:rPr>
              <a:t>Housing Ombudsman </a:t>
            </a:r>
            <a:r>
              <a:rPr lang="en-US" sz="2300" spc="226" dirty="0">
                <a:solidFill>
                  <a:srgbClr val="231F20"/>
                </a:solidFill>
                <a:latin typeface="Open Sauce"/>
                <a:ea typeface="Open Sauce"/>
                <a:cs typeface="Open Sauce"/>
                <a:sym typeface="Open Sauce"/>
              </a:rPr>
              <a:t>investigates complaints related to social housing providers, including issues such as repairs, tenancy management, and complaint handling.</a:t>
            </a:r>
          </a:p>
          <a:p>
            <a:pPr marL="0" lvl="0" indent="0" algn="l">
              <a:lnSpc>
                <a:spcPts val="3188"/>
              </a:lnSpc>
              <a:spcBef>
                <a:spcPct val="0"/>
              </a:spcBef>
            </a:pPr>
            <a:endParaRPr lang="en-US" sz="2300" spc="226" dirty="0">
              <a:solidFill>
                <a:srgbClr val="231F20"/>
              </a:solidFill>
              <a:latin typeface="Open Sauce"/>
              <a:ea typeface="Open Sauce"/>
              <a:cs typeface="Open Sauce"/>
              <a:sym typeface="Open Sauce"/>
            </a:endParaRPr>
          </a:p>
        </p:txBody>
      </p:sp>
      <p:sp>
        <p:nvSpPr>
          <p:cNvPr id="19" name="TextBox 19"/>
          <p:cNvSpPr txBox="1"/>
          <p:nvPr/>
        </p:nvSpPr>
        <p:spPr>
          <a:xfrm>
            <a:off x="465440" y="4403104"/>
            <a:ext cx="16687800" cy="1196610"/>
          </a:xfrm>
          <a:prstGeom prst="rect">
            <a:avLst/>
          </a:prstGeom>
        </p:spPr>
        <p:txBody>
          <a:bodyPr wrap="square" lIns="0" tIns="0" rIns="0" bIns="0" rtlCol="0" anchor="t">
            <a:spAutoFit/>
          </a:bodyPr>
          <a:lstStyle/>
          <a:p>
            <a:pPr marL="0" lvl="0" indent="0" algn="l">
              <a:lnSpc>
                <a:spcPts val="3188"/>
              </a:lnSpc>
              <a:spcBef>
                <a:spcPct val="0"/>
              </a:spcBef>
            </a:pPr>
            <a:r>
              <a:rPr lang="en-US" sz="2300" spc="226" dirty="0">
                <a:solidFill>
                  <a:srgbClr val="231F20"/>
                </a:solidFill>
                <a:latin typeface="Open Sauce"/>
                <a:ea typeface="Open Sauce"/>
                <a:cs typeface="Open Sauce"/>
                <a:sym typeface="Open Sauce"/>
              </a:rPr>
              <a:t>In contrast, the </a:t>
            </a:r>
            <a:r>
              <a:rPr lang="en-US" sz="2300" b="1" spc="226" dirty="0">
                <a:solidFill>
                  <a:srgbClr val="231F20"/>
                </a:solidFill>
                <a:latin typeface="Open Sauce"/>
                <a:ea typeface="Open Sauce"/>
                <a:cs typeface="Open Sauce"/>
                <a:sym typeface="Open Sauce"/>
              </a:rPr>
              <a:t>LGSCO</a:t>
            </a:r>
            <a:r>
              <a:rPr lang="en-US" sz="2300" spc="226" dirty="0">
                <a:solidFill>
                  <a:srgbClr val="231F20"/>
                </a:solidFill>
                <a:latin typeface="Open Sauce"/>
                <a:ea typeface="Open Sauce"/>
                <a:cs typeface="Open Sauce"/>
                <a:sym typeface="Open Sauce"/>
              </a:rPr>
              <a:t> deals with complaints about wider local authority services, including housing allocations, homelessness support, and adult social care.</a:t>
            </a:r>
          </a:p>
          <a:p>
            <a:pPr marL="0" lvl="0" indent="0" algn="l">
              <a:lnSpc>
                <a:spcPts val="3188"/>
              </a:lnSpc>
              <a:spcBef>
                <a:spcPct val="0"/>
              </a:spcBef>
            </a:pPr>
            <a:endParaRPr lang="en-US" sz="2300" spc="226" dirty="0">
              <a:solidFill>
                <a:srgbClr val="231F20"/>
              </a:solidFill>
              <a:latin typeface="Open Sauce"/>
              <a:ea typeface="Open Sauce"/>
              <a:cs typeface="Open Sauce"/>
              <a:sym typeface="Open Sauce"/>
            </a:endParaRPr>
          </a:p>
        </p:txBody>
      </p:sp>
      <p:grpSp>
        <p:nvGrpSpPr>
          <p:cNvPr id="20" name="Group 20"/>
          <p:cNvGrpSpPr>
            <a:grpSpLocks noChangeAspect="1"/>
          </p:cNvGrpSpPr>
          <p:nvPr/>
        </p:nvGrpSpPr>
        <p:grpSpPr>
          <a:xfrm>
            <a:off x="14546047" y="0"/>
            <a:ext cx="3710637" cy="2283243"/>
            <a:chOff x="0" y="0"/>
            <a:chExt cx="6089457" cy="3425320"/>
          </a:xfrm>
        </p:grpSpPr>
        <p:sp>
          <p:nvSpPr>
            <p:cNvPr id="21" name="Freeform 21"/>
            <p:cNvSpPr/>
            <p:nvPr/>
          </p:nvSpPr>
          <p:spPr>
            <a:xfrm>
              <a:off x="0" y="0"/>
              <a:ext cx="6089457" cy="3425320"/>
            </a:xfrm>
            <a:custGeom>
              <a:avLst/>
              <a:gdLst/>
              <a:ahLst/>
              <a:cxnLst/>
              <a:rect l="l" t="t" r="r" b="b"/>
              <a:pathLst>
                <a:path w="6089457" h="3425320">
                  <a:moveTo>
                    <a:pt x="6089457" y="3425320"/>
                  </a:moveTo>
                  <a:lnTo>
                    <a:pt x="6089457" y="0"/>
                  </a:lnTo>
                  <a:lnTo>
                    <a:pt x="0" y="0"/>
                  </a:lnTo>
                  <a:cubicBezTo>
                    <a:pt x="2029819" y="1141773"/>
                    <a:pt x="4059638" y="2283546"/>
                    <a:pt x="6089457" y="3425320"/>
                  </a:cubicBezTo>
                  <a:close/>
                </a:path>
              </a:pathLst>
            </a:custGeom>
            <a:solidFill>
              <a:srgbClr val="539BE0"/>
            </a:solidFill>
          </p:spPr>
          <p:txBody>
            <a:bodyPr/>
            <a:lstStyle/>
            <a:p>
              <a:endParaRPr lang="en-GB"/>
            </a:p>
          </p:txBody>
        </p:sp>
        <p:sp>
          <p:nvSpPr>
            <p:cNvPr id="22" name="Freeform 22"/>
            <p:cNvSpPr/>
            <p:nvPr/>
          </p:nvSpPr>
          <p:spPr>
            <a:xfrm>
              <a:off x="0" y="0"/>
              <a:ext cx="6089457" cy="3425320"/>
            </a:xfrm>
            <a:custGeom>
              <a:avLst/>
              <a:gdLst/>
              <a:ahLst/>
              <a:cxnLst/>
              <a:rect l="l" t="t" r="r" b="b"/>
              <a:pathLst>
                <a:path w="6089457" h="3425320">
                  <a:moveTo>
                    <a:pt x="6089457" y="3425320"/>
                  </a:moveTo>
                  <a:lnTo>
                    <a:pt x="6089457" y="0"/>
                  </a:lnTo>
                  <a:lnTo>
                    <a:pt x="0" y="0"/>
                  </a:lnTo>
                  <a:cubicBezTo>
                    <a:pt x="2029819" y="1141773"/>
                    <a:pt x="4059638" y="2283546"/>
                    <a:pt x="6089457" y="3425320"/>
                  </a:cubicBezTo>
                  <a:close/>
                </a:path>
              </a:pathLst>
            </a:custGeom>
            <a:blipFill>
              <a:blip r:embed="rId5"/>
              <a:stretch>
                <a:fillRect l="-5152" t="-56660" r="-52720"/>
              </a:stretch>
            </a:blipFill>
          </p:spPr>
          <p:txBody>
            <a:bodyPr/>
            <a:lstStyle/>
            <a:p>
              <a:endParaRPr lang="en-GB"/>
            </a:p>
          </p:txBody>
        </p:sp>
      </p:grpSp>
      <p:sp>
        <p:nvSpPr>
          <p:cNvPr id="26" name="TextBox 26"/>
          <p:cNvSpPr txBox="1"/>
          <p:nvPr/>
        </p:nvSpPr>
        <p:spPr>
          <a:xfrm>
            <a:off x="517633" y="5710377"/>
            <a:ext cx="16687800" cy="2427396"/>
          </a:xfrm>
          <a:prstGeom prst="rect">
            <a:avLst/>
          </a:prstGeom>
        </p:spPr>
        <p:txBody>
          <a:bodyPr wrap="square" lIns="0" tIns="0" rIns="0" bIns="0" rtlCol="0" anchor="t">
            <a:spAutoFit/>
          </a:bodyPr>
          <a:lstStyle/>
          <a:p>
            <a:pPr marL="0" lvl="0" indent="0" algn="l">
              <a:lnSpc>
                <a:spcPts val="3188"/>
              </a:lnSpc>
              <a:spcBef>
                <a:spcPct val="0"/>
              </a:spcBef>
            </a:pPr>
            <a:r>
              <a:rPr lang="en-US" sz="2300" spc="226" dirty="0">
                <a:solidFill>
                  <a:srgbClr val="231F20"/>
                </a:solidFill>
                <a:latin typeface="Open Sauce"/>
                <a:ea typeface="Open Sauce"/>
                <a:cs typeface="Open Sauce"/>
                <a:sym typeface="Open Sauce"/>
              </a:rPr>
              <a:t>As a local authority, we are responsible for managing and responding to complaints in accordance with the frameworks set by both Ombudsmen. This ensures residents have access to fair, transparent, and effective complaint resolution processes. Both </a:t>
            </a:r>
            <a:r>
              <a:rPr lang="en-US" sz="2300" spc="226" dirty="0" err="1">
                <a:solidFill>
                  <a:srgbClr val="231F20"/>
                </a:solidFill>
                <a:latin typeface="Open Sauce"/>
                <a:ea typeface="Open Sauce"/>
                <a:cs typeface="Open Sauce"/>
                <a:sym typeface="Open Sauce"/>
              </a:rPr>
              <a:t>organisations</a:t>
            </a:r>
            <a:r>
              <a:rPr lang="en-US" sz="2300" spc="226" dirty="0">
                <a:solidFill>
                  <a:srgbClr val="231F20"/>
                </a:solidFill>
                <a:latin typeface="Open Sauce"/>
                <a:ea typeface="Open Sauce"/>
                <a:cs typeface="Open Sauce"/>
                <a:sym typeface="Open Sauce"/>
              </a:rPr>
              <a:t> provide independent oversight and contribute to service improvement by identifying systemic issues and sharing best practices.</a:t>
            </a:r>
          </a:p>
          <a:p>
            <a:pPr marL="0" lvl="0" indent="0" algn="l">
              <a:lnSpc>
                <a:spcPts val="3188"/>
              </a:lnSpc>
              <a:spcBef>
                <a:spcPct val="0"/>
              </a:spcBef>
            </a:pPr>
            <a:endParaRPr lang="en-US" sz="2300" spc="226" dirty="0">
              <a:solidFill>
                <a:srgbClr val="231F20"/>
              </a:solidFill>
              <a:latin typeface="Open Sauce"/>
              <a:ea typeface="Open Sauce"/>
              <a:cs typeface="Open Sauce"/>
              <a:sym typeface="Open Sauce"/>
            </a:endParaRPr>
          </a:p>
        </p:txBody>
      </p:sp>
      <p:pic>
        <p:nvPicPr>
          <p:cNvPr id="27" name="Picture 2">
            <a:extLst>
              <a:ext uri="{FF2B5EF4-FFF2-40B4-BE49-F238E27FC236}">
                <a16:creationId xmlns:a16="http://schemas.microsoft.com/office/drawing/2014/main" id="{302753F6-BCDD-4B28-D2DE-054E1F675C97}"/>
              </a:ext>
            </a:extLst>
          </p:cNvPr>
          <p:cNvPicPr>
            <a:picLocks noChangeAspect="1"/>
          </p:cNvPicPr>
          <p:nvPr/>
        </p:nvPicPr>
        <p:blipFill>
          <a:blip r:embed="rId6">
            <a:alphaModFix amt="85000"/>
          </a:blip>
          <a:srcRect r="10799"/>
          <a:stretch>
            <a:fillRect/>
          </a:stretch>
        </p:blipFill>
        <p:spPr>
          <a:xfrm>
            <a:off x="4800599" y="8173789"/>
            <a:ext cx="13456085" cy="20791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02F41-0AE1-356C-C29F-48689065653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215D1C-F38A-66B8-58DF-D8168ABDD7B9}"/>
              </a:ext>
            </a:extLst>
          </p:cNvPr>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GB"/>
          </a:p>
        </p:txBody>
      </p:sp>
      <p:sp>
        <p:nvSpPr>
          <p:cNvPr id="8" name="Freeform 8">
            <a:extLst>
              <a:ext uri="{FF2B5EF4-FFF2-40B4-BE49-F238E27FC236}">
                <a16:creationId xmlns:a16="http://schemas.microsoft.com/office/drawing/2014/main" id="{5897DE01-7DC4-A3BA-2699-D666F769010C}"/>
              </a:ext>
            </a:extLst>
          </p:cNvPr>
          <p:cNvSpPr/>
          <p:nvPr/>
        </p:nvSpPr>
        <p:spPr>
          <a:xfrm>
            <a:off x="14499282" y="6295014"/>
            <a:ext cx="1351146" cy="206357"/>
          </a:xfrm>
          <a:custGeom>
            <a:avLst/>
            <a:gdLst/>
            <a:ahLst/>
            <a:cxnLst/>
            <a:rect l="l" t="t" r="r" b="b"/>
            <a:pathLst>
              <a:path w="1351146" h="206357">
                <a:moveTo>
                  <a:pt x="0" y="0"/>
                </a:moveTo>
                <a:lnTo>
                  <a:pt x="1351146" y="0"/>
                </a:lnTo>
                <a:lnTo>
                  <a:pt x="1351146" y="206357"/>
                </a:lnTo>
                <a:lnTo>
                  <a:pt x="0" y="2063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a:extLst>
              <a:ext uri="{FF2B5EF4-FFF2-40B4-BE49-F238E27FC236}">
                <a16:creationId xmlns:a16="http://schemas.microsoft.com/office/drawing/2014/main" id="{09300916-67BA-2883-CB52-ED13C12AE818}"/>
              </a:ext>
            </a:extLst>
          </p:cNvPr>
          <p:cNvSpPr txBox="1"/>
          <p:nvPr/>
        </p:nvSpPr>
        <p:spPr>
          <a:xfrm>
            <a:off x="370950" y="259297"/>
            <a:ext cx="12476162" cy="898392"/>
          </a:xfrm>
          <a:prstGeom prst="rect">
            <a:avLst/>
          </a:prstGeom>
        </p:spPr>
        <p:txBody>
          <a:bodyPr lIns="0" tIns="0" rIns="0" bIns="0" rtlCol="0" anchor="t">
            <a:spAutoFit/>
          </a:bodyPr>
          <a:lstStyle/>
          <a:p>
            <a:pPr marL="0" lvl="0" indent="0" algn="l">
              <a:lnSpc>
                <a:spcPts val="7291"/>
              </a:lnSpc>
              <a:spcBef>
                <a:spcPct val="0"/>
              </a:spcBef>
            </a:pPr>
            <a:r>
              <a:rPr lang="en-US" sz="5283" spc="184" dirty="0">
                <a:solidFill>
                  <a:srgbClr val="010101"/>
                </a:solidFill>
                <a:latin typeface="Archivo Black"/>
                <a:ea typeface="Archivo Black"/>
                <a:cs typeface="Archivo Black"/>
                <a:sym typeface="Archivo Black"/>
              </a:rPr>
              <a:t>HOUSING OMBUDSMAN DATA</a:t>
            </a:r>
          </a:p>
        </p:txBody>
      </p:sp>
      <p:sp>
        <p:nvSpPr>
          <p:cNvPr id="11" name="TextBox 11">
            <a:extLst>
              <a:ext uri="{FF2B5EF4-FFF2-40B4-BE49-F238E27FC236}">
                <a16:creationId xmlns:a16="http://schemas.microsoft.com/office/drawing/2014/main" id="{A2A290F7-B02E-99B2-97E6-B1D4EEB60B67}"/>
              </a:ext>
            </a:extLst>
          </p:cNvPr>
          <p:cNvSpPr txBox="1"/>
          <p:nvPr/>
        </p:nvSpPr>
        <p:spPr>
          <a:xfrm>
            <a:off x="370950" y="1407718"/>
            <a:ext cx="17259300" cy="1859483"/>
          </a:xfrm>
          <a:prstGeom prst="rect">
            <a:avLst/>
          </a:prstGeom>
        </p:spPr>
        <p:txBody>
          <a:bodyPr lIns="0" tIns="0" rIns="0" bIns="0" rtlCol="0" anchor="t">
            <a:spAutoFit/>
          </a:bodyPr>
          <a:lstStyle/>
          <a:p>
            <a:pPr algn="l">
              <a:lnSpc>
                <a:spcPts val="2859"/>
              </a:lnSpc>
              <a:spcBef>
                <a:spcPct val="0"/>
              </a:spcBef>
            </a:pPr>
            <a:r>
              <a:rPr lang="en-US" sz="2500" dirty="0">
                <a:solidFill>
                  <a:srgbClr val="010101"/>
                </a:solidFill>
                <a:latin typeface="Open Sauce"/>
                <a:ea typeface="Open Sauce"/>
                <a:cs typeface="Open Sauce"/>
                <a:sym typeface="Open Sauce"/>
              </a:rPr>
              <a:t>Between 1 April 2024 and 31 March 2025, the Housing Ombudsman (HO) handled 38 cases relating to Sandwell Council. Of these, all 38 were enquiries, and 35 progressed to full investigations, an increase from 29 investigations in 2023/24. </a:t>
            </a:r>
          </a:p>
          <a:p>
            <a:pPr algn="l">
              <a:lnSpc>
                <a:spcPts val="2859"/>
              </a:lnSpc>
              <a:spcBef>
                <a:spcPct val="0"/>
              </a:spcBef>
            </a:pPr>
            <a:endParaRPr lang="en-US" sz="2500" dirty="0">
              <a:solidFill>
                <a:srgbClr val="010101"/>
              </a:solidFill>
              <a:latin typeface="Open Sauce"/>
              <a:ea typeface="Open Sauce"/>
              <a:cs typeface="Open Sauce"/>
              <a:sym typeface="Open Sauce"/>
            </a:endParaRPr>
          </a:p>
          <a:p>
            <a:pPr algn="l">
              <a:lnSpc>
                <a:spcPts val="2859"/>
              </a:lnSpc>
              <a:spcBef>
                <a:spcPct val="0"/>
              </a:spcBef>
            </a:pPr>
            <a:endParaRPr lang="en-US" sz="2500" dirty="0">
              <a:solidFill>
                <a:srgbClr val="010101"/>
              </a:solidFill>
              <a:latin typeface="Open Sauce"/>
              <a:ea typeface="Open Sauce"/>
              <a:cs typeface="Open Sauce"/>
              <a:sym typeface="Open Sauce"/>
            </a:endParaRPr>
          </a:p>
        </p:txBody>
      </p:sp>
      <p:pic>
        <p:nvPicPr>
          <p:cNvPr id="1026" name="Picture 2">
            <a:extLst>
              <a:ext uri="{FF2B5EF4-FFF2-40B4-BE49-F238E27FC236}">
                <a16:creationId xmlns:a16="http://schemas.microsoft.com/office/drawing/2014/main" id="{724B7CC5-0948-DE79-1849-36BDE04A2E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522989"/>
            <a:ext cx="12573414" cy="754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55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D9F92A29DDF14DB5D4E23AB4DAB4E1" ma:contentTypeVersion="6" ma:contentTypeDescription="Create a new document." ma:contentTypeScope="" ma:versionID="561eaee1e629c195ada0be35fc47f662">
  <xsd:schema xmlns:xsd="http://www.w3.org/2001/XMLSchema" xmlns:xs="http://www.w3.org/2001/XMLSchema" xmlns:p="http://schemas.microsoft.com/office/2006/metadata/properties" xmlns:ns2="aae510b4-5407-488b-9650-535bb13b2c4e" xmlns:ns3="f69bc203-a524-4c43-8de1-9484cb37e0eb" targetNamespace="http://schemas.microsoft.com/office/2006/metadata/properties" ma:root="true" ma:fieldsID="fc59f51fb7883c33cee76686ad7d0b23" ns2:_="" ns3:_="">
    <xsd:import namespace="aae510b4-5407-488b-9650-535bb13b2c4e"/>
    <xsd:import namespace="f69bc203-a524-4c43-8de1-9484cb37e0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510b4-5407-488b-9650-535bb13b2c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9bc203-a524-4c43-8de1-9484cb37e0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D88D56-AAC6-4814-9DE4-C46ED537A8A8}">
  <ds:schemaRefs>
    <ds:schemaRef ds:uri="http://schemas.microsoft.com/sharepoint/v3/contenttype/forms"/>
  </ds:schemaRefs>
</ds:datastoreItem>
</file>

<file path=customXml/itemProps2.xml><?xml version="1.0" encoding="utf-8"?>
<ds:datastoreItem xmlns:ds="http://schemas.openxmlformats.org/officeDocument/2006/customXml" ds:itemID="{CA53AA01-3C04-4F65-88AD-9778B8765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510b4-5407-488b-9650-535bb13b2c4e"/>
    <ds:schemaRef ds:uri="f69bc203-a524-4c43-8de1-9484cb37e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F1D0CE-2BEC-4E90-A2AE-AB0619FC106E}">
  <ds:schemaRefs>
    <ds:schemaRef ds:uri="http://www.w3.org/XML/1998/namespace"/>
    <ds:schemaRef ds:uri="aae510b4-5407-488b-9650-535bb13b2c4e"/>
    <ds:schemaRef ds:uri="http://purl.org/dc/dcmitype/"/>
    <ds:schemaRef ds:uri="http://purl.org/dc/elements/1.1/"/>
    <ds:schemaRef ds:uri="f69bc203-a524-4c43-8de1-9484cb37e0eb"/>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1857</TotalTime>
  <Words>1632</Words>
  <Application>Microsoft Office PowerPoint</Application>
  <PresentationFormat>Custom</PresentationFormat>
  <Paragraphs>114</Paragraphs>
  <Slides>13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Inter</vt:lpstr>
      <vt:lpstr>Archivo Black</vt:lpstr>
      <vt:lpstr>Aptos</vt:lpstr>
      <vt:lpstr>Roboto Bold</vt:lpstr>
      <vt:lpstr>Open Sauce</vt:lpstr>
      <vt:lpstr>Be Vietnam Ultra-Bold</vt:lpstr>
      <vt:lpstr>Open Sauce Bold</vt:lpstr>
      <vt:lpstr>Calibri</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ompl</dc:title>
  <cp:lastModifiedBy>Clair Norton</cp:lastModifiedBy>
  <cp:revision>5</cp:revision>
  <dcterms:created xsi:type="dcterms:W3CDTF">2006-08-16T00:00:00Z</dcterms:created>
  <dcterms:modified xsi:type="dcterms:W3CDTF">2025-09-10T14:15:44Z</dcterms:modified>
  <dc:identifier>DAGxWebmIuE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0x0101009AD9F92A29DDF14DB5D4E23AB4DAB4E1</vt:lpwstr>
  </property>
</Properties>
</file>