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7"/>
  </p:notesMasterIdLst>
  <p:handoutMasterIdLst>
    <p:handoutMasterId r:id="rId28"/>
  </p:handoutMasterIdLst>
  <p:sldIdLst>
    <p:sldId id="1042" r:id="rId5"/>
    <p:sldId id="677" r:id="rId6"/>
    <p:sldId id="1066" r:id="rId7"/>
    <p:sldId id="1067" r:id="rId8"/>
    <p:sldId id="1044" r:id="rId9"/>
    <p:sldId id="1064" r:id="rId10"/>
    <p:sldId id="1065" r:id="rId11"/>
    <p:sldId id="667" r:id="rId12"/>
    <p:sldId id="1045" r:id="rId13"/>
    <p:sldId id="1069" r:id="rId14"/>
    <p:sldId id="1080" r:id="rId15"/>
    <p:sldId id="1079" r:id="rId16"/>
    <p:sldId id="1070" r:id="rId17"/>
    <p:sldId id="1071" r:id="rId18"/>
    <p:sldId id="1072" r:id="rId19"/>
    <p:sldId id="1073" r:id="rId20"/>
    <p:sldId id="1074" r:id="rId21"/>
    <p:sldId id="1075" r:id="rId22"/>
    <p:sldId id="1076" r:id="rId23"/>
    <p:sldId id="1077" r:id="rId24"/>
    <p:sldId id="666" r:id="rId25"/>
    <p:sldId id="74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KIM" initials="H" lastIdx="4" clrIdx="0">
    <p:extLst>
      <p:ext uri="{19B8F6BF-5375-455C-9EA6-DF929625EA0E}">
        <p15:presenceInfo xmlns:p15="http://schemas.microsoft.com/office/powerpoint/2012/main" userId="HAKIM" providerId="None"/>
      </p:ext>
    </p:extLst>
  </p:cmAuthor>
  <p:cmAuthor id="2" name="SheHab" initials="S" lastIdx="1" clrIdx="1">
    <p:extLst>
      <p:ext uri="{19B8F6BF-5375-455C-9EA6-DF929625EA0E}">
        <p15:presenceInfo xmlns:p15="http://schemas.microsoft.com/office/powerpoint/2012/main" userId="SheHab" providerId="None"/>
      </p:ext>
    </p:extLst>
  </p:cmAuthor>
  <p:cmAuthor id="3" name="User" initials="U" lastIdx="1" clrIdx="2">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AC97"/>
    <a:srgbClr val="A1B094"/>
    <a:srgbClr val="2F4A56"/>
    <a:srgbClr val="4E707B"/>
    <a:srgbClr val="56767D"/>
    <a:srgbClr val="6D8886"/>
    <a:srgbClr val="95AC9D"/>
    <a:srgbClr val="FAFAFA"/>
    <a:srgbClr val="FFFFFF"/>
    <a:srgbClr val="D3E1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A40F26-93D8-9245-4787-95BECE1102CA}" v="7" dt="2025-07-09T08:31:14.992"/>
    <p1510:client id="{ED67F984-1603-A6FF-058A-B0E3D3D1DF45}" v="86" dt="2025-07-07T16:35:35.336"/>
    <p1510:client id="{F0997570-1F76-5980-A65D-23E5500A2AEC}" v="54" dt="2025-07-07T12:33:15.7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69" autoAdjust="0"/>
    <p:restoredTop sz="96374" autoAdjust="0"/>
  </p:normalViewPr>
  <p:slideViewPr>
    <p:cSldViewPr snapToGrid="0">
      <p:cViewPr varScale="1">
        <p:scale>
          <a:sx n="90" d="100"/>
          <a:sy n="90" d="100"/>
        </p:scale>
        <p:origin x="58" y="91"/>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20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266A13-04E7-4AFE-A1D6-7E6EBDB4567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DF504E1-8D43-4391-BD2B-772490B83B10}">
      <dgm:prSet custT="1"/>
      <dgm:spPr/>
      <dgm:t>
        <a:bodyPr/>
        <a:lstStyle/>
        <a:p>
          <a:r>
            <a:rPr lang="en-GB" sz="1200"/>
            <a:t>The new statutory definition of domestic abuse, encompassing physical, emotional, economic, and coercive behaviours between personally connected individuals.</a:t>
          </a:r>
          <a:endParaRPr lang="en-US" sz="1200"/>
        </a:p>
      </dgm:t>
    </dgm:pt>
    <dgm:pt modelId="{F0E870A8-834B-425F-A62F-EFC6F93B2811}" type="parTrans" cxnId="{F90C1144-9B4B-4A42-969E-AE35AFE9F956}">
      <dgm:prSet/>
      <dgm:spPr/>
      <dgm:t>
        <a:bodyPr/>
        <a:lstStyle/>
        <a:p>
          <a:endParaRPr lang="en-US" sz="1200"/>
        </a:p>
      </dgm:t>
    </dgm:pt>
    <dgm:pt modelId="{07C00492-EB17-4E48-B78D-6D4C7878FBE0}" type="sibTrans" cxnId="{F90C1144-9B4B-4A42-969E-AE35AFE9F956}">
      <dgm:prSet/>
      <dgm:spPr/>
      <dgm:t>
        <a:bodyPr/>
        <a:lstStyle/>
        <a:p>
          <a:endParaRPr lang="en-US" sz="1200"/>
        </a:p>
      </dgm:t>
    </dgm:pt>
    <dgm:pt modelId="{D6E7A266-809D-4A97-AB4B-6D033310CFDF}">
      <dgm:prSet custT="1"/>
      <dgm:spPr/>
      <dgm:t>
        <a:bodyPr/>
        <a:lstStyle/>
        <a:p>
          <a:pPr>
            <a:buNone/>
          </a:pPr>
          <a:r>
            <a:rPr lang="en-GB" sz="1200"/>
            <a:t>The statutory duty on local authorities to commission support services for victims in safe accommodation settings, supported by Domestic Abuse Safe Accommodation funding.</a:t>
          </a:r>
        </a:p>
      </dgm:t>
    </dgm:pt>
    <dgm:pt modelId="{C77EC2C5-D455-4A4E-BAC1-F038EE246D0F}" type="parTrans" cxnId="{AB0515EF-9F55-4DB1-889B-532DC4357283}">
      <dgm:prSet/>
      <dgm:spPr/>
      <dgm:t>
        <a:bodyPr/>
        <a:lstStyle/>
        <a:p>
          <a:endParaRPr lang="en-GB" sz="1200"/>
        </a:p>
      </dgm:t>
    </dgm:pt>
    <dgm:pt modelId="{02A0B95A-F95E-4197-AE4B-6E9A1423D074}" type="sibTrans" cxnId="{AB0515EF-9F55-4DB1-889B-532DC4357283}">
      <dgm:prSet/>
      <dgm:spPr/>
      <dgm:t>
        <a:bodyPr/>
        <a:lstStyle/>
        <a:p>
          <a:endParaRPr lang="en-GB" sz="1200"/>
        </a:p>
      </dgm:t>
    </dgm:pt>
    <dgm:pt modelId="{4031407F-4CC0-49F6-A952-21B7256CD0DA}">
      <dgm:prSet custT="1"/>
      <dgm:spPr/>
      <dgm:t>
        <a:bodyPr/>
        <a:lstStyle/>
        <a:p>
          <a:pPr>
            <a:buNone/>
          </a:pPr>
          <a:r>
            <a:rPr lang="en-GB" sz="1200" dirty="0"/>
            <a:t>National commitments to strengthen policing, with the inclusion of violence against women and girls within the Strategic Policing Requirement, and the development of new tools such as Domestic Abuse Protection Orders (DAPOs).</a:t>
          </a:r>
        </a:p>
      </dgm:t>
    </dgm:pt>
    <dgm:pt modelId="{9D672762-B970-4F73-A96B-19F878B5C6BB}" type="parTrans" cxnId="{2B3E1336-478C-4F80-ABB9-5A73EE76C1CC}">
      <dgm:prSet/>
      <dgm:spPr/>
      <dgm:t>
        <a:bodyPr/>
        <a:lstStyle/>
        <a:p>
          <a:endParaRPr lang="en-GB" sz="1200"/>
        </a:p>
      </dgm:t>
    </dgm:pt>
    <dgm:pt modelId="{A70A7E3D-0BF0-49F0-9543-33497C97846B}" type="sibTrans" cxnId="{2B3E1336-478C-4F80-ABB9-5A73EE76C1CC}">
      <dgm:prSet/>
      <dgm:spPr/>
      <dgm:t>
        <a:bodyPr/>
        <a:lstStyle/>
        <a:p>
          <a:endParaRPr lang="en-GB" sz="1200"/>
        </a:p>
      </dgm:t>
    </dgm:pt>
    <dgm:pt modelId="{A55D37FF-3EC1-474F-BE7C-3A0D00DC42A3}">
      <dgm:prSet custT="1"/>
      <dgm:spPr/>
      <dgm:t>
        <a:bodyPr/>
        <a:lstStyle/>
        <a:p>
          <a:r>
            <a:rPr lang="en-GB" sz="1200"/>
            <a:t>The publication of the national Violence Against Women and Girls Strategy, with ambitions to prioritise prevention, pursue perpetrators, support victims, and strengthen the system.</a:t>
          </a:r>
        </a:p>
      </dgm:t>
    </dgm:pt>
    <dgm:pt modelId="{34E65603-638C-4962-84AA-AA73634CC070}" type="parTrans" cxnId="{651DC13D-28D5-48F2-9D75-8E8FBDE2BAD0}">
      <dgm:prSet/>
      <dgm:spPr/>
      <dgm:t>
        <a:bodyPr/>
        <a:lstStyle/>
        <a:p>
          <a:endParaRPr lang="en-GB" sz="1200"/>
        </a:p>
      </dgm:t>
    </dgm:pt>
    <dgm:pt modelId="{CFB24B39-8C61-4CE0-8B51-F581D946D19B}" type="sibTrans" cxnId="{651DC13D-28D5-48F2-9D75-8E8FBDE2BAD0}">
      <dgm:prSet/>
      <dgm:spPr/>
      <dgm:t>
        <a:bodyPr/>
        <a:lstStyle/>
        <a:p>
          <a:endParaRPr lang="en-GB" sz="1200"/>
        </a:p>
      </dgm:t>
    </dgm:pt>
    <dgm:pt modelId="{1F95CD64-C475-45A7-8EA5-6B226E3D6133}" type="pres">
      <dgm:prSet presAssocID="{98266A13-04E7-4AFE-A1D6-7E6EBDB45672}" presName="linear" presStyleCnt="0">
        <dgm:presLayoutVars>
          <dgm:animLvl val="lvl"/>
          <dgm:resizeHandles val="exact"/>
        </dgm:presLayoutVars>
      </dgm:prSet>
      <dgm:spPr/>
    </dgm:pt>
    <dgm:pt modelId="{52816193-DCB4-4DD2-B7CA-9D3628410241}" type="pres">
      <dgm:prSet presAssocID="{3DF504E1-8D43-4391-BD2B-772490B83B10}" presName="parentText" presStyleLbl="node1" presStyleIdx="0" presStyleCnt="4">
        <dgm:presLayoutVars>
          <dgm:chMax val="0"/>
          <dgm:bulletEnabled val="1"/>
        </dgm:presLayoutVars>
      </dgm:prSet>
      <dgm:spPr/>
    </dgm:pt>
    <dgm:pt modelId="{0A34842C-6FC7-4A67-953B-9F2C0DF072A9}" type="pres">
      <dgm:prSet presAssocID="{07C00492-EB17-4E48-B78D-6D4C7878FBE0}" presName="spacer" presStyleCnt="0"/>
      <dgm:spPr/>
    </dgm:pt>
    <dgm:pt modelId="{5456FD35-0371-4614-8D78-41C024FB7E7C}" type="pres">
      <dgm:prSet presAssocID="{D6E7A266-809D-4A97-AB4B-6D033310CFDF}" presName="parentText" presStyleLbl="node1" presStyleIdx="1" presStyleCnt="4">
        <dgm:presLayoutVars>
          <dgm:chMax val="0"/>
          <dgm:bulletEnabled val="1"/>
        </dgm:presLayoutVars>
      </dgm:prSet>
      <dgm:spPr/>
    </dgm:pt>
    <dgm:pt modelId="{88C7576B-81E2-483D-80F5-B8522CA5DD36}" type="pres">
      <dgm:prSet presAssocID="{02A0B95A-F95E-4197-AE4B-6E9A1423D074}" presName="spacer" presStyleCnt="0"/>
      <dgm:spPr/>
    </dgm:pt>
    <dgm:pt modelId="{E4008117-FA01-4A8D-BC01-52294E11A598}" type="pres">
      <dgm:prSet presAssocID="{4031407F-4CC0-49F6-A952-21B7256CD0DA}" presName="parentText" presStyleLbl="node1" presStyleIdx="2" presStyleCnt="4">
        <dgm:presLayoutVars>
          <dgm:chMax val="0"/>
          <dgm:bulletEnabled val="1"/>
        </dgm:presLayoutVars>
      </dgm:prSet>
      <dgm:spPr/>
    </dgm:pt>
    <dgm:pt modelId="{EACD1BF1-7AF4-4B6B-A2D7-8E65093CF420}" type="pres">
      <dgm:prSet presAssocID="{A70A7E3D-0BF0-49F0-9543-33497C97846B}" presName="spacer" presStyleCnt="0"/>
      <dgm:spPr/>
    </dgm:pt>
    <dgm:pt modelId="{67D93A6D-E167-466D-8538-8CD5BA42FEE9}" type="pres">
      <dgm:prSet presAssocID="{A55D37FF-3EC1-474F-BE7C-3A0D00DC42A3}" presName="parentText" presStyleLbl="node1" presStyleIdx="3" presStyleCnt="4">
        <dgm:presLayoutVars>
          <dgm:chMax val="0"/>
          <dgm:bulletEnabled val="1"/>
        </dgm:presLayoutVars>
      </dgm:prSet>
      <dgm:spPr/>
    </dgm:pt>
  </dgm:ptLst>
  <dgm:cxnLst>
    <dgm:cxn modelId="{2B3E1336-478C-4F80-ABB9-5A73EE76C1CC}" srcId="{98266A13-04E7-4AFE-A1D6-7E6EBDB45672}" destId="{4031407F-4CC0-49F6-A952-21B7256CD0DA}" srcOrd="2" destOrd="0" parTransId="{9D672762-B970-4F73-A96B-19F878B5C6BB}" sibTransId="{A70A7E3D-0BF0-49F0-9543-33497C97846B}"/>
    <dgm:cxn modelId="{651DC13D-28D5-48F2-9D75-8E8FBDE2BAD0}" srcId="{98266A13-04E7-4AFE-A1D6-7E6EBDB45672}" destId="{A55D37FF-3EC1-474F-BE7C-3A0D00DC42A3}" srcOrd="3" destOrd="0" parTransId="{34E65603-638C-4962-84AA-AA73634CC070}" sibTransId="{CFB24B39-8C61-4CE0-8B51-F581D946D19B}"/>
    <dgm:cxn modelId="{F90C1144-9B4B-4A42-969E-AE35AFE9F956}" srcId="{98266A13-04E7-4AFE-A1D6-7E6EBDB45672}" destId="{3DF504E1-8D43-4391-BD2B-772490B83B10}" srcOrd="0" destOrd="0" parTransId="{F0E870A8-834B-425F-A62F-EFC6F93B2811}" sibTransId="{07C00492-EB17-4E48-B78D-6D4C7878FBE0}"/>
    <dgm:cxn modelId="{FBE77988-A54E-482E-B84C-D82C10D75A7C}" type="presOf" srcId="{3DF504E1-8D43-4391-BD2B-772490B83B10}" destId="{52816193-DCB4-4DD2-B7CA-9D3628410241}" srcOrd="0" destOrd="0" presId="urn:microsoft.com/office/officeart/2005/8/layout/vList2"/>
    <dgm:cxn modelId="{97D3A1B6-780F-42CC-868C-DAD00B66742D}" type="presOf" srcId="{A55D37FF-3EC1-474F-BE7C-3A0D00DC42A3}" destId="{67D93A6D-E167-466D-8538-8CD5BA42FEE9}" srcOrd="0" destOrd="0" presId="urn:microsoft.com/office/officeart/2005/8/layout/vList2"/>
    <dgm:cxn modelId="{F12121BF-A8A0-472F-8F5E-773B92451B0D}" type="presOf" srcId="{98266A13-04E7-4AFE-A1D6-7E6EBDB45672}" destId="{1F95CD64-C475-45A7-8EA5-6B226E3D6133}" srcOrd="0" destOrd="0" presId="urn:microsoft.com/office/officeart/2005/8/layout/vList2"/>
    <dgm:cxn modelId="{B1A7F2C1-8FE1-4165-8992-0F8369E25926}" type="presOf" srcId="{D6E7A266-809D-4A97-AB4B-6D033310CFDF}" destId="{5456FD35-0371-4614-8D78-41C024FB7E7C}" srcOrd="0" destOrd="0" presId="urn:microsoft.com/office/officeart/2005/8/layout/vList2"/>
    <dgm:cxn modelId="{550785C8-06DF-4ED4-86A1-DC3E2269AAF1}" type="presOf" srcId="{4031407F-4CC0-49F6-A952-21B7256CD0DA}" destId="{E4008117-FA01-4A8D-BC01-52294E11A598}" srcOrd="0" destOrd="0" presId="urn:microsoft.com/office/officeart/2005/8/layout/vList2"/>
    <dgm:cxn modelId="{AB0515EF-9F55-4DB1-889B-532DC4357283}" srcId="{98266A13-04E7-4AFE-A1D6-7E6EBDB45672}" destId="{D6E7A266-809D-4A97-AB4B-6D033310CFDF}" srcOrd="1" destOrd="0" parTransId="{C77EC2C5-D455-4A4E-BAC1-F038EE246D0F}" sibTransId="{02A0B95A-F95E-4197-AE4B-6E9A1423D074}"/>
    <dgm:cxn modelId="{F3F01514-04E6-4B67-BD95-DD8D85D79EE7}" type="presParOf" srcId="{1F95CD64-C475-45A7-8EA5-6B226E3D6133}" destId="{52816193-DCB4-4DD2-B7CA-9D3628410241}" srcOrd="0" destOrd="0" presId="urn:microsoft.com/office/officeart/2005/8/layout/vList2"/>
    <dgm:cxn modelId="{6FB1A378-2346-47AB-B048-AA03D357F39E}" type="presParOf" srcId="{1F95CD64-C475-45A7-8EA5-6B226E3D6133}" destId="{0A34842C-6FC7-4A67-953B-9F2C0DF072A9}" srcOrd="1" destOrd="0" presId="urn:microsoft.com/office/officeart/2005/8/layout/vList2"/>
    <dgm:cxn modelId="{A52E49CB-9365-4888-B0A0-ABAFFDFEDE1A}" type="presParOf" srcId="{1F95CD64-C475-45A7-8EA5-6B226E3D6133}" destId="{5456FD35-0371-4614-8D78-41C024FB7E7C}" srcOrd="2" destOrd="0" presId="urn:microsoft.com/office/officeart/2005/8/layout/vList2"/>
    <dgm:cxn modelId="{68689F48-447C-4D6E-BF43-B9589B40D813}" type="presParOf" srcId="{1F95CD64-C475-45A7-8EA5-6B226E3D6133}" destId="{88C7576B-81E2-483D-80F5-B8522CA5DD36}" srcOrd="3" destOrd="0" presId="urn:microsoft.com/office/officeart/2005/8/layout/vList2"/>
    <dgm:cxn modelId="{5C0CF24A-C77B-4680-91C7-7244D14D91E5}" type="presParOf" srcId="{1F95CD64-C475-45A7-8EA5-6B226E3D6133}" destId="{E4008117-FA01-4A8D-BC01-52294E11A598}" srcOrd="4" destOrd="0" presId="urn:microsoft.com/office/officeart/2005/8/layout/vList2"/>
    <dgm:cxn modelId="{9BD6666B-C850-416D-8CC7-F3A80B7021CB}" type="presParOf" srcId="{1F95CD64-C475-45A7-8EA5-6B226E3D6133}" destId="{EACD1BF1-7AF4-4B6B-A2D7-8E65093CF420}" srcOrd="5" destOrd="0" presId="urn:microsoft.com/office/officeart/2005/8/layout/vList2"/>
    <dgm:cxn modelId="{EF17DE79-ADB7-4B48-9903-812CDA3447D5}" type="presParOf" srcId="{1F95CD64-C475-45A7-8EA5-6B226E3D6133}" destId="{67D93A6D-E167-466D-8538-8CD5BA42FEE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266A13-04E7-4AFE-A1D6-7E6EBDB4567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DF504E1-8D43-4391-BD2B-772490B83B10}">
      <dgm:prSet custT="1"/>
      <dgm:spPr/>
      <dgm:t>
        <a:bodyPr/>
        <a:lstStyle/>
        <a:p>
          <a:r>
            <a:rPr lang="en-GB" sz="1200" dirty="0"/>
            <a:t>Establishing and strengthening the Domestic Abuse Strategic Partnership (DASP) to oversee strategic leadership.</a:t>
          </a:r>
          <a:endParaRPr lang="en-US" sz="1200" dirty="0"/>
        </a:p>
      </dgm:t>
    </dgm:pt>
    <dgm:pt modelId="{F0E870A8-834B-425F-A62F-EFC6F93B2811}" type="parTrans" cxnId="{F90C1144-9B4B-4A42-969E-AE35AFE9F956}">
      <dgm:prSet/>
      <dgm:spPr/>
      <dgm:t>
        <a:bodyPr/>
        <a:lstStyle/>
        <a:p>
          <a:endParaRPr lang="en-US" sz="1200"/>
        </a:p>
      </dgm:t>
    </dgm:pt>
    <dgm:pt modelId="{07C00492-EB17-4E48-B78D-6D4C7878FBE0}" type="sibTrans" cxnId="{F90C1144-9B4B-4A42-969E-AE35AFE9F956}">
      <dgm:prSet/>
      <dgm:spPr/>
      <dgm:t>
        <a:bodyPr/>
        <a:lstStyle/>
        <a:p>
          <a:endParaRPr lang="en-US" sz="1200"/>
        </a:p>
      </dgm:t>
    </dgm:pt>
    <dgm:pt modelId="{F30F3CB0-4DD6-4B5A-B21D-F215109D4F48}">
      <dgm:prSet custT="1"/>
      <dgm:spPr/>
      <dgm:t>
        <a:bodyPr/>
        <a:lstStyle/>
        <a:p>
          <a:pPr>
            <a:buNone/>
          </a:pPr>
          <a:r>
            <a:rPr lang="en-GB" sz="1200"/>
            <a:t>Creating a Domestic Abuse Forum to bring together community voices, specialist services, education settings, and wider stakeholders.</a:t>
          </a:r>
        </a:p>
      </dgm:t>
    </dgm:pt>
    <dgm:pt modelId="{846E61B4-23CE-4821-88F0-E7C7EF56DB5D}" type="parTrans" cxnId="{7BB309A2-10A8-4DEA-89C2-D26355D02ABE}">
      <dgm:prSet/>
      <dgm:spPr/>
      <dgm:t>
        <a:bodyPr/>
        <a:lstStyle/>
        <a:p>
          <a:endParaRPr lang="en-GB" sz="1200"/>
        </a:p>
      </dgm:t>
    </dgm:pt>
    <dgm:pt modelId="{290DBBAA-50BD-402A-9B53-1AA2B6EAB4DA}" type="sibTrans" cxnId="{7BB309A2-10A8-4DEA-89C2-D26355D02ABE}">
      <dgm:prSet/>
      <dgm:spPr/>
      <dgm:t>
        <a:bodyPr/>
        <a:lstStyle/>
        <a:p>
          <a:endParaRPr lang="en-GB" sz="1200"/>
        </a:p>
      </dgm:t>
    </dgm:pt>
    <dgm:pt modelId="{BF616522-2A95-45EC-AE40-A9C1F83D7DB7}">
      <dgm:prSet custT="1"/>
      <dgm:spPr/>
      <dgm:t>
        <a:bodyPr/>
        <a:lstStyle/>
        <a:p>
          <a:pPr>
            <a:buNone/>
          </a:pPr>
          <a:r>
            <a:rPr lang="en-GB" sz="1200"/>
            <a:t>Embedding a victim voice approach through the recruitment of a Victim Voice Coordinator and plans to develop a Victim Advisory Panel.</a:t>
          </a:r>
        </a:p>
      </dgm:t>
    </dgm:pt>
    <dgm:pt modelId="{3391D871-76D1-48B5-857E-36CC06C4BBFA}" type="parTrans" cxnId="{3B6BC684-3EDB-4D31-B6A2-5C1B9D8A0C94}">
      <dgm:prSet/>
      <dgm:spPr/>
      <dgm:t>
        <a:bodyPr/>
        <a:lstStyle/>
        <a:p>
          <a:endParaRPr lang="en-GB" sz="1200"/>
        </a:p>
      </dgm:t>
    </dgm:pt>
    <dgm:pt modelId="{12872C81-D876-4FC8-96E7-C18A6BF1FFB3}" type="sibTrans" cxnId="{3B6BC684-3EDB-4D31-B6A2-5C1B9D8A0C94}">
      <dgm:prSet/>
      <dgm:spPr/>
      <dgm:t>
        <a:bodyPr/>
        <a:lstStyle/>
        <a:p>
          <a:endParaRPr lang="en-GB" sz="1200"/>
        </a:p>
      </dgm:t>
    </dgm:pt>
    <dgm:pt modelId="{9351B1DF-9600-429B-9354-A1A91ECEF199}">
      <dgm:prSet custT="1"/>
      <dgm:spPr/>
      <dgm:t>
        <a:bodyPr/>
        <a:lstStyle/>
        <a:p>
          <a:r>
            <a:rPr lang="en-GB" sz="1200"/>
            <a:t>Delivering against the 2021 Domestic Abuse Strategy through an implementation plan aligned to the 4P model: Protect, Prevent, Pursue, and Prepare.</a:t>
          </a:r>
        </a:p>
      </dgm:t>
    </dgm:pt>
    <dgm:pt modelId="{3ECE82A0-C584-4001-A040-4C1BCD46B731}" type="parTrans" cxnId="{CE1B55DF-C9D9-4837-8F52-5151C557A7C2}">
      <dgm:prSet/>
      <dgm:spPr/>
      <dgm:t>
        <a:bodyPr/>
        <a:lstStyle/>
        <a:p>
          <a:endParaRPr lang="en-GB" sz="1200"/>
        </a:p>
      </dgm:t>
    </dgm:pt>
    <dgm:pt modelId="{A6C5DF02-B3C8-4816-BD43-161624401534}" type="sibTrans" cxnId="{CE1B55DF-C9D9-4837-8F52-5151C557A7C2}">
      <dgm:prSet/>
      <dgm:spPr/>
      <dgm:t>
        <a:bodyPr/>
        <a:lstStyle/>
        <a:p>
          <a:endParaRPr lang="en-GB" sz="1200"/>
        </a:p>
      </dgm:t>
    </dgm:pt>
    <dgm:pt modelId="{1F95CD64-C475-45A7-8EA5-6B226E3D6133}" type="pres">
      <dgm:prSet presAssocID="{98266A13-04E7-4AFE-A1D6-7E6EBDB45672}" presName="linear" presStyleCnt="0">
        <dgm:presLayoutVars>
          <dgm:animLvl val="lvl"/>
          <dgm:resizeHandles val="exact"/>
        </dgm:presLayoutVars>
      </dgm:prSet>
      <dgm:spPr/>
    </dgm:pt>
    <dgm:pt modelId="{52816193-DCB4-4DD2-B7CA-9D3628410241}" type="pres">
      <dgm:prSet presAssocID="{3DF504E1-8D43-4391-BD2B-772490B83B10}" presName="parentText" presStyleLbl="node1" presStyleIdx="0" presStyleCnt="4">
        <dgm:presLayoutVars>
          <dgm:chMax val="0"/>
          <dgm:bulletEnabled val="1"/>
        </dgm:presLayoutVars>
      </dgm:prSet>
      <dgm:spPr/>
    </dgm:pt>
    <dgm:pt modelId="{0A34842C-6FC7-4A67-953B-9F2C0DF072A9}" type="pres">
      <dgm:prSet presAssocID="{07C00492-EB17-4E48-B78D-6D4C7878FBE0}" presName="spacer" presStyleCnt="0"/>
      <dgm:spPr/>
    </dgm:pt>
    <dgm:pt modelId="{A4BD99DE-513D-4001-B8EA-31ABC2406F53}" type="pres">
      <dgm:prSet presAssocID="{F30F3CB0-4DD6-4B5A-B21D-F215109D4F48}" presName="parentText" presStyleLbl="node1" presStyleIdx="1" presStyleCnt="4">
        <dgm:presLayoutVars>
          <dgm:chMax val="0"/>
          <dgm:bulletEnabled val="1"/>
        </dgm:presLayoutVars>
      </dgm:prSet>
      <dgm:spPr/>
    </dgm:pt>
    <dgm:pt modelId="{07314ED4-78E1-4219-9BCE-6F571B4C81DF}" type="pres">
      <dgm:prSet presAssocID="{290DBBAA-50BD-402A-9B53-1AA2B6EAB4DA}" presName="spacer" presStyleCnt="0"/>
      <dgm:spPr/>
    </dgm:pt>
    <dgm:pt modelId="{EFDC50E7-9FC1-46A7-95F5-73775B1A255E}" type="pres">
      <dgm:prSet presAssocID="{BF616522-2A95-45EC-AE40-A9C1F83D7DB7}" presName="parentText" presStyleLbl="node1" presStyleIdx="2" presStyleCnt="4">
        <dgm:presLayoutVars>
          <dgm:chMax val="0"/>
          <dgm:bulletEnabled val="1"/>
        </dgm:presLayoutVars>
      </dgm:prSet>
      <dgm:spPr/>
    </dgm:pt>
    <dgm:pt modelId="{6A78C6A7-BF9C-40C4-B51E-BFB1C98FF1EC}" type="pres">
      <dgm:prSet presAssocID="{12872C81-D876-4FC8-96E7-C18A6BF1FFB3}" presName="spacer" presStyleCnt="0"/>
      <dgm:spPr/>
    </dgm:pt>
    <dgm:pt modelId="{426AEA52-F3EB-4FE2-8179-94AB3023F3EC}" type="pres">
      <dgm:prSet presAssocID="{9351B1DF-9600-429B-9354-A1A91ECEF199}" presName="parentText" presStyleLbl="node1" presStyleIdx="3" presStyleCnt="4">
        <dgm:presLayoutVars>
          <dgm:chMax val="0"/>
          <dgm:bulletEnabled val="1"/>
        </dgm:presLayoutVars>
      </dgm:prSet>
      <dgm:spPr/>
    </dgm:pt>
  </dgm:ptLst>
  <dgm:cxnLst>
    <dgm:cxn modelId="{E28E5D18-F569-4DB5-A206-D96206020E7E}" type="presOf" srcId="{9351B1DF-9600-429B-9354-A1A91ECEF199}" destId="{426AEA52-F3EB-4FE2-8179-94AB3023F3EC}" srcOrd="0" destOrd="0" presId="urn:microsoft.com/office/officeart/2005/8/layout/vList2"/>
    <dgm:cxn modelId="{F90C1144-9B4B-4A42-969E-AE35AFE9F956}" srcId="{98266A13-04E7-4AFE-A1D6-7E6EBDB45672}" destId="{3DF504E1-8D43-4391-BD2B-772490B83B10}" srcOrd="0" destOrd="0" parTransId="{F0E870A8-834B-425F-A62F-EFC6F93B2811}" sibTransId="{07C00492-EB17-4E48-B78D-6D4C7878FBE0}"/>
    <dgm:cxn modelId="{86C2F055-2247-4609-B70B-0E7D1495152C}" type="presOf" srcId="{F30F3CB0-4DD6-4B5A-B21D-F215109D4F48}" destId="{A4BD99DE-513D-4001-B8EA-31ABC2406F53}" srcOrd="0" destOrd="0" presId="urn:microsoft.com/office/officeart/2005/8/layout/vList2"/>
    <dgm:cxn modelId="{3B6BC684-3EDB-4D31-B6A2-5C1B9D8A0C94}" srcId="{98266A13-04E7-4AFE-A1D6-7E6EBDB45672}" destId="{BF616522-2A95-45EC-AE40-A9C1F83D7DB7}" srcOrd="2" destOrd="0" parTransId="{3391D871-76D1-48B5-857E-36CC06C4BBFA}" sibTransId="{12872C81-D876-4FC8-96E7-C18A6BF1FFB3}"/>
    <dgm:cxn modelId="{FBE77988-A54E-482E-B84C-D82C10D75A7C}" type="presOf" srcId="{3DF504E1-8D43-4391-BD2B-772490B83B10}" destId="{52816193-DCB4-4DD2-B7CA-9D3628410241}" srcOrd="0" destOrd="0" presId="urn:microsoft.com/office/officeart/2005/8/layout/vList2"/>
    <dgm:cxn modelId="{7BB309A2-10A8-4DEA-89C2-D26355D02ABE}" srcId="{98266A13-04E7-4AFE-A1D6-7E6EBDB45672}" destId="{F30F3CB0-4DD6-4B5A-B21D-F215109D4F48}" srcOrd="1" destOrd="0" parTransId="{846E61B4-23CE-4821-88F0-E7C7EF56DB5D}" sibTransId="{290DBBAA-50BD-402A-9B53-1AA2B6EAB4DA}"/>
    <dgm:cxn modelId="{49636EAA-CCA4-4C36-8B78-13CE48FAD470}" type="presOf" srcId="{BF616522-2A95-45EC-AE40-A9C1F83D7DB7}" destId="{EFDC50E7-9FC1-46A7-95F5-73775B1A255E}" srcOrd="0" destOrd="0" presId="urn:microsoft.com/office/officeart/2005/8/layout/vList2"/>
    <dgm:cxn modelId="{F12121BF-A8A0-472F-8F5E-773B92451B0D}" type="presOf" srcId="{98266A13-04E7-4AFE-A1D6-7E6EBDB45672}" destId="{1F95CD64-C475-45A7-8EA5-6B226E3D6133}" srcOrd="0" destOrd="0" presId="urn:microsoft.com/office/officeart/2005/8/layout/vList2"/>
    <dgm:cxn modelId="{CE1B55DF-C9D9-4837-8F52-5151C557A7C2}" srcId="{98266A13-04E7-4AFE-A1D6-7E6EBDB45672}" destId="{9351B1DF-9600-429B-9354-A1A91ECEF199}" srcOrd="3" destOrd="0" parTransId="{3ECE82A0-C584-4001-A040-4C1BCD46B731}" sibTransId="{A6C5DF02-B3C8-4816-BD43-161624401534}"/>
    <dgm:cxn modelId="{F3F01514-04E6-4B67-BD95-DD8D85D79EE7}" type="presParOf" srcId="{1F95CD64-C475-45A7-8EA5-6B226E3D6133}" destId="{52816193-DCB4-4DD2-B7CA-9D3628410241}" srcOrd="0" destOrd="0" presId="urn:microsoft.com/office/officeart/2005/8/layout/vList2"/>
    <dgm:cxn modelId="{6FB1A378-2346-47AB-B048-AA03D357F39E}" type="presParOf" srcId="{1F95CD64-C475-45A7-8EA5-6B226E3D6133}" destId="{0A34842C-6FC7-4A67-953B-9F2C0DF072A9}" srcOrd="1" destOrd="0" presId="urn:microsoft.com/office/officeart/2005/8/layout/vList2"/>
    <dgm:cxn modelId="{3BEF6CAE-6442-4AA3-BAA1-27983101E65F}" type="presParOf" srcId="{1F95CD64-C475-45A7-8EA5-6B226E3D6133}" destId="{A4BD99DE-513D-4001-B8EA-31ABC2406F53}" srcOrd="2" destOrd="0" presId="urn:microsoft.com/office/officeart/2005/8/layout/vList2"/>
    <dgm:cxn modelId="{B5A32F64-90FF-4D93-8160-2011C2FC018A}" type="presParOf" srcId="{1F95CD64-C475-45A7-8EA5-6B226E3D6133}" destId="{07314ED4-78E1-4219-9BCE-6F571B4C81DF}" srcOrd="3" destOrd="0" presId="urn:microsoft.com/office/officeart/2005/8/layout/vList2"/>
    <dgm:cxn modelId="{9E919C2D-B72B-4C68-AC59-6324324CFF71}" type="presParOf" srcId="{1F95CD64-C475-45A7-8EA5-6B226E3D6133}" destId="{EFDC50E7-9FC1-46A7-95F5-73775B1A255E}" srcOrd="4" destOrd="0" presId="urn:microsoft.com/office/officeart/2005/8/layout/vList2"/>
    <dgm:cxn modelId="{E967629C-2D7E-477F-9562-BCEC5513925E}" type="presParOf" srcId="{1F95CD64-C475-45A7-8EA5-6B226E3D6133}" destId="{6A78C6A7-BF9C-40C4-B51E-BFB1C98FF1EC}" srcOrd="5" destOrd="0" presId="urn:microsoft.com/office/officeart/2005/8/layout/vList2"/>
    <dgm:cxn modelId="{06942F83-BA4B-4FF8-894D-BAF2D0782ABD}" type="presParOf" srcId="{1F95CD64-C475-45A7-8EA5-6B226E3D6133}" destId="{426AEA52-F3EB-4FE2-8179-94AB3023F3EC}"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3BCDBC-81CB-4FBD-A1E1-EEC2FC890D53}" type="doc">
      <dgm:prSet loTypeId="urn:microsoft.com/office/officeart/2016/7/layout/VerticalSolidActionList" loCatId="List" qsTypeId="urn:microsoft.com/office/officeart/2005/8/quickstyle/simple1" qsCatId="simple" csTypeId="urn:microsoft.com/office/officeart/2005/8/colors/colorful1" csCatId="colorful"/>
      <dgm:spPr/>
      <dgm:t>
        <a:bodyPr/>
        <a:lstStyle/>
        <a:p>
          <a:endParaRPr lang="en-US"/>
        </a:p>
      </dgm:t>
    </dgm:pt>
    <dgm:pt modelId="{B7A9BE49-0E4F-4181-8795-D72A9CA07A1E}">
      <dgm:prSet custT="1"/>
      <dgm:spPr/>
      <dgm:t>
        <a:bodyPr/>
        <a:lstStyle/>
        <a:p>
          <a:r>
            <a:rPr lang="en-GB" sz="1800" b="1"/>
            <a:t>Specialist Domestic Abuse Support</a:t>
          </a:r>
          <a:endParaRPr lang="en-US" sz="1800"/>
        </a:p>
      </dgm:t>
    </dgm:pt>
    <dgm:pt modelId="{FC7C1E27-83BB-413B-9E31-3CC071334063}" type="parTrans" cxnId="{02D3283A-1FF0-4249-96B2-DF6CE40000D2}">
      <dgm:prSet/>
      <dgm:spPr/>
      <dgm:t>
        <a:bodyPr/>
        <a:lstStyle/>
        <a:p>
          <a:endParaRPr lang="en-US" sz="2400"/>
        </a:p>
      </dgm:t>
    </dgm:pt>
    <dgm:pt modelId="{5516FE4E-DBCB-47EB-AC86-599035DBD07F}" type="sibTrans" cxnId="{02D3283A-1FF0-4249-96B2-DF6CE40000D2}">
      <dgm:prSet/>
      <dgm:spPr/>
      <dgm:t>
        <a:bodyPr/>
        <a:lstStyle/>
        <a:p>
          <a:endParaRPr lang="en-US" sz="2400"/>
        </a:p>
      </dgm:t>
    </dgm:pt>
    <dgm:pt modelId="{F74B7C15-C302-45C6-BBE7-469A935A8065}">
      <dgm:prSet custT="1"/>
      <dgm:spPr/>
      <dgm:t>
        <a:bodyPr/>
        <a:lstStyle/>
        <a:p>
          <a:r>
            <a:rPr lang="en-GB" sz="1400" dirty="0"/>
            <a:t>Commissioned provider: Black Country Women’s Aid (BCWA).</a:t>
          </a:r>
          <a:endParaRPr lang="en-US" sz="1400" dirty="0"/>
        </a:p>
      </dgm:t>
    </dgm:pt>
    <dgm:pt modelId="{C65BD9FA-6D1C-4A8E-A2A8-8EDB5328968A}" type="parTrans" cxnId="{A44F765F-1619-4362-98E4-195754018F69}">
      <dgm:prSet/>
      <dgm:spPr/>
      <dgm:t>
        <a:bodyPr/>
        <a:lstStyle/>
        <a:p>
          <a:endParaRPr lang="en-US" sz="2400"/>
        </a:p>
      </dgm:t>
    </dgm:pt>
    <dgm:pt modelId="{1D1C10C0-BE7B-4D2B-880C-A9606367394F}" type="sibTrans" cxnId="{A44F765F-1619-4362-98E4-195754018F69}">
      <dgm:prSet/>
      <dgm:spPr/>
      <dgm:t>
        <a:bodyPr/>
        <a:lstStyle/>
        <a:p>
          <a:endParaRPr lang="en-US" sz="2400"/>
        </a:p>
      </dgm:t>
    </dgm:pt>
    <dgm:pt modelId="{D0FA263E-62BD-4771-B2DF-BCB9EE20AFC7}">
      <dgm:prSet custT="1"/>
      <dgm:spPr/>
      <dgm:t>
        <a:bodyPr/>
        <a:lstStyle/>
        <a:p>
          <a:r>
            <a:rPr lang="en-GB" sz="1400"/>
            <a:t>Emergency safe accommodation available to victims with or without children, regardless of age, gender, disability, ethnicity, or sexuality.</a:t>
          </a:r>
          <a:endParaRPr lang="en-US" sz="1400"/>
        </a:p>
      </dgm:t>
    </dgm:pt>
    <dgm:pt modelId="{3B4D58DC-2BA9-4EFF-A0F6-E1006DFA110D}" type="parTrans" cxnId="{F407F24A-4900-4E1F-9EA0-C6267418F500}">
      <dgm:prSet/>
      <dgm:spPr/>
      <dgm:t>
        <a:bodyPr/>
        <a:lstStyle/>
        <a:p>
          <a:endParaRPr lang="en-US" sz="2400"/>
        </a:p>
      </dgm:t>
    </dgm:pt>
    <dgm:pt modelId="{A2E43800-0B35-448F-8280-0DFEB21C0E04}" type="sibTrans" cxnId="{F407F24A-4900-4E1F-9EA0-C6267418F500}">
      <dgm:prSet/>
      <dgm:spPr/>
      <dgm:t>
        <a:bodyPr/>
        <a:lstStyle/>
        <a:p>
          <a:endParaRPr lang="en-US" sz="2400"/>
        </a:p>
      </dgm:t>
    </dgm:pt>
    <dgm:pt modelId="{A8CF036E-FF7F-41FA-915E-2591A45F9DB5}">
      <dgm:prSet custT="1"/>
      <dgm:spPr/>
      <dgm:t>
        <a:bodyPr/>
        <a:lstStyle/>
        <a:p>
          <a:r>
            <a:rPr lang="en-GB" sz="1400"/>
            <a:t>Specialist male victim support through Ask Marc.</a:t>
          </a:r>
          <a:endParaRPr lang="en-US" sz="1400"/>
        </a:p>
      </dgm:t>
    </dgm:pt>
    <dgm:pt modelId="{4DAA35FB-0EE5-43A5-B639-D405C7B703D5}" type="parTrans" cxnId="{8315752D-D096-4B54-B503-6E9BE253FB1D}">
      <dgm:prSet/>
      <dgm:spPr/>
      <dgm:t>
        <a:bodyPr/>
        <a:lstStyle/>
        <a:p>
          <a:endParaRPr lang="en-US" sz="2400"/>
        </a:p>
      </dgm:t>
    </dgm:pt>
    <dgm:pt modelId="{56072BE9-D507-440A-882A-8C25008E5F0E}" type="sibTrans" cxnId="{8315752D-D096-4B54-B503-6E9BE253FB1D}">
      <dgm:prSet/>
      <dgm:spPr/>
      <dgm:t>
        <a:bodyPr/>
        <a:lstStyle/>
        <a:p>
          <a:endParaRPr lang="en-US" sz="2400"/>
        </a:p>
      </dgm:t>
    </dgm:pt>
    <dgm:pt modelId="{89A5E3EF-A20A-4CC3-87A4-BC6847A969E1}">
      <dgm:prSet custT="1"/>
      <dgm:spPr/>
      <dgm:t>
        <a:bodyPr/>
        <a:lstStyle/>
        <a:p>
          <a:r>
            <a:rPr lang="en-GB" sz="1800" b="1"/>
            <a:t>Therapeutic and Emotional Support</a:t>
          </a:r>
          <a:endParaRPr lang="en-US" sz="1800"/>
        </a:p>
      </dgm:t>
    </dgm:pt>
    <dgm:pt modelId="{88AD08F9-70A0-4E61-9941-BC8234FD9B5B}" type="parTrans" cxnId="{DF6F2F43-E46F-4FAA-81B1-6D5CFAC4F498}">
      <dgm:prSet/>
      <dgm:spPr/>
      <dgm:t>
        <a:bodyPr/>
        <a:lstStyle/>
        <a:p>
          <a:endParaRPr lang="en-US" sz="2400"/>
        </a:p>
      </dgm:t>
    </dgm:pt>
    <dgm:pt modelId="{4BC4B23C-04F4-43C4-B682-AAD92848FE73}" type="sibTrans" cxnId="{DF6F2F43-E46F-4FAA-81B1-6D5CFAC4F498}">
      <dgm:prSet/>
      <dgm:spPr/>
      <dgm:t>
        <a:bodyPr/>
        <a:lstStyle/>
        <a:p>
          <a:endParaRPr lang="en-US" sz="2400"/>
        </a:p>
      </dgm:t>
    </dgm:pt>
    <dgm:pt modelId="{94D16A21-ED70-4CE6-907B-CD10B4925641}">
      <dgm:prSet custT="1"/>
      <dgm:spPr/>
      <dgm:t>
        <a:bodyPr/>
        <a:lstStyle/>
        <a:p>
          <a:r>
            <a:rPr lang="en-GB" sz="1400"/>
            <a:t>1:1 counselling and mindfulness sessions for women and children.</a:t>
          </a:r>
          <a:endParaRPr lang="en-US" sz="1400"/>
        </a:p>
      </dgm:t>
    </dgm:pt>
    <dgm:pt modelId="{05A22AFC-D830-4A7D-BA2C-284AE0C81E5B}" type="parTrans" cxnId="{4836351A-AE59-4D3E-8EBF-87581480355C}">
      <dgm:prSet/>
      <dgm:spPr/>
      <dgm:t>
        <a:bodyPr/>
        <a:lstStyle/>
        <a:p>
          <a:endParaRPr lang="en-US" sz="2400"/>
        </a:p>
      </dgm:t>
    </dgm:pt>
    <dgm:pt modelId="{11966B23-F879-49CD-8E11-B192CBB65BE3}" type="sibTrans" cxnId="{4836351A-AE59-4D3E-8EBF-87581480355C}">
      <dgm:prSet/>
      <dgm:spPr/>
      <dgm:t>
        <a:bodyPr/>
        <a:lstStyle/>
        <a:p>
          <a:endParaRPr lang="en-US" sz="2400"/>
        </a:p>
      </dgm:t>
    </dgm:pt>
    <dgm:pt modelId="{B15B6AC2-4835-4429-8082-BBF8A92F5BDF}">
      <dgm:prSet custT="1"/>
      <dgm:spPr/>
      <dgm:t>
        <a:bodyPr/>
        <a:lstStyle/>
        <a:p>
          <a:r>
            <a:rPr lang="en-GB" sz="1400"/>
            <a:t>Art therapy and joint parent-child therapeutic sessions.</a:t>
          </a:r>
          <a:endParaRPr lang="en-US" sz="1400"/>
        </a:p>
      </dgm:t>
    </dgm:pt>
    <dgm:pt modelId="{6DD24104-3538-4E18-9DA0-A4E513A615C2}" type="parTrans" cxnId="{43B156EC-7649-4DA8-BFEA-72F92BBCC72F}">
      <dgm:prSet/>
      <dgm:spPr/>
      <dgm:t>
        <a:bodyPr/>
        <a:lstStyle/>
        <a:p>
          <a:endParaRPr lang="en-US" sz="2400"/>
        </a:p>
      </dgm:t>
    </dgm:pt>
    <dgm:pt modelId="{141D32E0-0AC2-41C1-88EE-3AF2EFABA0A3}" type="sibTrans" cxnId="{43B156EC-7649-4DA8-BFEA-72F92BBCC72F}">
      <dgm:prSet/>
      <dgm:spPr/>
      <dgm:t>
        <a:bodyPr/>
        <a:lstStyle/>
        <a:p>
          <a:endParaRPr lang="en-US" sz="2400"/>
        </a:p>
      </dgm:t>
    </dgm:pt>
    <dgm:pt modelId="{A1195D98-AF48-4CDE-8932-925DF1A2E5B0}">
      <dgm:prSet custT="1"/>
      <dgm:spPr/>
      <dgm:t>
        <a:bodyPr/>
        <a:lstStyle/>
        <a:p>
          <a:r>
            <a:rPr lang="en-GB" sz="1400"/>
            <a:t>Therapeutic support extended into resettlement periods.</a:t>
          </a:r>
          <a:endParaRPr lang="en-US" sz="1400"/>
        </a:p>
      </dgm:t>
    </dgm:pt>
    <dgm:pt modelId="{229A0256-48BB-4BF2-9001-E07EE863AB20}" type="parTrans" cxnId="{4469DF5F-5162-4884-9D20-3B903E5E9A50}">
      <dgm:prSet/>
      <dgm:spPr/>
      <dgm:t>
        <a:bodyPr/>
        <a:lstStyle/>
        <a:p>
          <a:endParaRPr lang="en-US" sz="2400"/>
        </a:p>
      </dgm:t>
    </dgm:pt>
    <dgm:pt modelId="{C739A741-6EEE-48D9-988F-30A138802522}" type="sibTrans" cxnId="{4469DF5F-5162-4884-9D20-3B903E5E9A50}">
      <dgm:prSet/>
      <dgm:spPr/>
      <dgm:t>
        <a:bodyPr/>
        <a:lstStyle/>
        <a:p>
          <a:endParaRPr lang="en-US" sz="2400"/>
        </a:p>
      </dgm:t>
    </dgm:pt>
    <dgm:pt modelId="{BBA98D83-BC5D-47B0-8F52-8D70E2B87BDB}">
      <dgm:prSet custT="1"/>
      <dgm:spPr/>
      <dgm:t>
        <a:bodyPr/>
        <a:lstStyle/>
        <a:p>
          <a:r>
            <a:rPr lang="en-GB" sz="1800" b="1"/>
            <a:t>Housing and Resettlement Support</a:t>
          </a:r>
          <a:endParaRPr lang="en-US" sz="1800"/>
        </a:p>
      </dgm:t>
    </dgm:pt>
    <dgm:pt modelId="{1C467259-A782-4CA2-9BB4-D30E16C40EF0}" type="parTrans" cxnId="{F147D998-A238-4BF4-BB38-DE5F7AFCFDFB}">
      <dgm:prSet/>
      <dgm:spPr/>
      <dgm:t>
        <a:bodyPr/>
        <a:lstStyle/>
        <a:p>
          <a:endParaRPr lang="en-US" sz="2400"/>
        </a:p>
      </dgm:t>
    </dgm:pt>
    <dgm:pt modelId="{E7FBD47F-3FA0-4E1B-BC17-75E079741C36}" type="sibTrans" cxnId="{F147D998-A238-4BF4-BB38-DE5F7AFCFDFB}">
      <dgm:prSet/>
      <dgm:spPr/>
      <dgm:t>
        <a:bodyPr/>
        <a:lstStyle/>
        <a:p>
          <a:endParaRPr lang="en-US" sz="2400"/>
        </a:p>
      </dgm:t>
    </dgm:pt>
    <dgm:pt modelId="{8D0A4D40-76A7-42F7-8099-F08E21BB1D25}">
      <dgm:prSet custT="1"/>
      <dgm:spPr/>
      <dgm:t>
        <a:bodyPr/>
        <a:lstStyle/>
        <a:p>
          <a:r>
            <a:rPr lang="en-GB" sz="1400"/>
            <a:t>Dedicated part-time Resettlement Worker assisting with direct offer fast-tracking and post-move support (up to 3 months).</a:t>
          </a:r>
          <a:endParaRPr lang="en-US" sz="1400"/>
        </a:p>
      </dgm:t>
    </dgm:pt>
    <dgm:pt modelId="{EBDF134F-7CF9-425D-B35E-E2378EC92671}" type="parTrans" cxnId="{5AA17BE2-99A3-4064-8443-A8A89422BC89}">
      <dgm:prSet/>
      <dgm:spPr/>
      <dgm:t>
        <a:bodyPr/>
        <a:lstStyle/>
        <a:p>
          <a:endParaRPr lang="en-US" sz="2400"/>
        </a:p>
      </dgm:t>
    </dgm:pt>
    <dgm:pt modelId="{2E3AE0A0-8ADB-48DF-9749-36FDF9EC1201}" type="sibTrans" cxnId="{5AA17BE2-99A3-4064-8443-A8A89422BC89}">
      <dgm:prSet/>
      <dgm:spPr/>
      <dgm:t>
        <a:bodyPr/>
        <a:lstStyle/>
        <a:p>
          <a:endParaRPr lang="en-US" sz="2400"/>
        </a:p>
      </dgm:t>
    </dgm:pt>
    <dgm:pt modelId="{4B33CCA6-30A2-487E-B3A7-26FCA3A85EB1}">
      <dgm:prSet custT="1"/>
      <dgm:spPr/>
      <dgm:t>
        <a:bodyPr/>
        <a:lstStyle/>
        <a:p>
          <a:r>
            <a:rPr lang="en-GB" sz="1400"/>
            <a:t>Strengthened pathways between DA services and Sandwell Housing.</a:t>
          </a:r>
          <a:endParaRPr lang="en-US" sz="1400"/>
        </a:p>
      </dgm:t>
    </dgm:pt>
    <dgm:pt modelId="{6C634259-6B16-4A68-B012-1EEE9261F9CF}" type="parTrans" cxnId="{A5094805-6846-432F-8DD3-1BD89A9405C6}">
      <dgm:prSet/>
      <dgm:spPr/>
      <dgm:t>
        <a:bodyPr/>
        <a:lstStyle/>
        <a:p>
          <a:endParaRPr lang="en-US" sz="2400"/>
        </a:p>
      </dgm:t>
    </dgm:pt>
    <dgm:pt modelId="{75BDED1D-1A8B-4A48-A609-1546D932F846}" type="sibTrans" cxnId="{A5094805-6846-432F-8DD3-1BD89A9405C6}">
      <dgm:prSet/>
      <dgm:spPr/>
      <dgm:t>
        <a:bodyPr/>
        <a:lstStyle/>
        <a:p>
          <a:endParaRPr lang="en-US" sz="2400"/>
        </a:p>
      </dgm:t>
    </dgm:pt>
    <dgm:pt modelId="{B83D9464-85C3-44EF-9C8C-09E7BCDC1322}">
      <dgm:prSet custT="1"/>
      <dgm:spPr/>
      <dgm:t>
        <a:bodyPr/>
        <a:lstStyle/>
        <a:p>
          <a:r>
            <a:rPr lang="en-GB" sz="1800" b="1"/>
            <a:t>Support for Children and Families</a:t>
          </a:r>
          <a:endParaRPr lang="en-US" sz="1800"/>
        </a:p>
      </dgm:t>
    </dgm:pt>
    <dgm:pt modelId="{7E3018E9-E16A-41BD-8280-C85F2DF30E7E}" type="parTrans" cxnId="{93332AE4-225B-4893-AB79-A422EE10332F}">
      <dgm:prSet/>
      <dgm:spPr/>
      <dgm:t>
        <a:bodyPr/>
        <a:lstStyle/>
        <a:p>
          <a:endParaRPr lang="en-US" sz="2400"/>
        </a:p>
      </dgm:t>
    </dgm:pt>
    <dgm:pt modelId="{9D9E5519-9C01-4F96-81A7-F162E94F7558}" type="sibTrans" cxnId="{93332AE4-225B-4893-AB79-A422EE10332F}">
      <dgm:prSet/>
      <dgm:spPr/>
      <dgm:t>
        <a:bodyPr/>
        <a:lstStyle/>
        <a:p>
          <a:endParaRPr lang="en-US" sz="2400"/>
        </a:p>
      </dgm:t>
    </dgm:pt>
    <dgm:pt modelId="{86F17558-8873-420E-865B-99A4BBA73BEF}">
      <dgm:prSet custT="1"/>
      <dgm:spPr/>
      <dgm:t>
        <a:bodyPr/>
        <a:lstStyle/>
        <a:p>
          <a:r>
            <a:rPr lang="en-GB" sz="1400"/>
            <a:t>Two Family Support Workers offering advice, guidance, signposting, and direct support to children.</a:t>
          </a:r>
          <a:endParaRPr lang="en-US" sz="1400"/>
        </a:p>
      </dgm:t>
    </dgm:pt>
    <dgm:pt modelId="{2DF338B5-5AC7-4E36-8A51-77AED6AAF6E0}" type="parTrans" cxnId="{C1BE4F80-85A2-4C3E-8C14-EC4430540332}">
      <dgm:prSet/>
      <dgm:spPr/>
      <dgm:t>
        <a:bodyPr/>
        <a:lstStyle/>
        <a:p>
          <a:endParaRPr lang="en-US" sz="2400"/>
        </a:p>
      </dgm:t>
    </dgm:pt>
    <dgm:pt modelId="{69CE61C5-8366-4ACF-9F56-923D018BB000}" type="sibTrans" cxnId="{C1BE4F80-85A2-4C3E-8C14-EC4430540332}">
      <dgm:prSet/>
      <dgm:spPr/>
      <dgm:t>
        <a:bodyPr/>
        <a:lstStyle/>
        <a:p>
          <a:endParaRPr lang="en-US" sz="2400"/>
        </a:p>
      </dgm:t>
    </dgm:pt>
    <dgm:pt modelId="{3F56EF43-D8E1-4162-8452-3AED81237C47}">
      <dgm:prSet custT="1"/>
      <dgm:spPr/>
      <dgm:t>
        <a:bodyPr/>
        <a:lstStyle/>
        <a:p>
          <a:r>
            <a:rPr lang="en-GB" sz="1400"/>
            <a:t>Attendance at Child Protection Conferences and provision of 1:1 child-focused interventions.</a:t>
          </a:r>
          <a:endParaRPr lang="en-US" sz="1400"/>
        </a:p>
      </dgm:t>
    </dgm:pt>
    <dgm:pt modelId="{2075156E-5DED-4E98-AD32-68BE85C1F660}" type="parTrans" cxnId="{19A2A0FF-DB23-442F-8F6C-E99AA9EF754A}">
      <dgm:prSet/>
      <dgm:spPr/>
      <dgm:t>
        <a:bodyPr/>
        <a:lstStyle/>
        <a:p>
          <a:endParaRPr lang="en-US" sz="2400"/>
        </a:p>
      </dgm:t>
    </dgm:pt>
    <dgm:pt modelId="{FA76A013-51BA-408E-84DE-826AA8CE0E87}" type="sibTrans" cxnId="{19A2A0FF-DB23-442F-8F6C-E99AA9EF754A}">
      <dgm:prSet/>
      <dgm:spPr/>
      <dgm:t>
        <a:bodyPr/>
        <a:lstStyle/>
        <a:p>
          <a:endParaRPr lang="en-US" sz="2400"/>
        </a:p>
      </dgm:t>
    </dgm:pt>
    <dgm:pt modelId="{CEFEA98D-DF38-4B47-AE76-AA1D95E970B6}">
      <dgm:prSet custT="1"/>
      <dgm:spPr/>
      <dgm:t>
        <a:bodyPr/>
        <a:lstStyle/>
        <a:p>
          <a:r>
            <a:rPr lang="en-GB" sz="1800" b="1"/>
            <a:t>Community-Based Services</a:t>
          </a:r>
          <a:endParaRPr lang="en-US" sz="1800"/>
        </a:p>
      </dgm:t>
    </dgm:pt>
    <dgm:pt modelId="{474CDAFB-8A1D-4262-9D1B-09629CFA6208}" type="parTrans" cxnId="{ADCF8EE1-D447-4640-93E2-6C919E77B9A4}">
      <dgm:prSet/>
      <dgm:spPr/>
      <dgm:t>
        <a:bodyPr/>
        <a:lstStyle/>
        <a:p>
          <a:endParaRPr lang="en-US" sz="2400"/>
        </a:p>
      </dgm:t>
    </dgm:pt>
    <dgm:pt modelId="{089C0A5D-41F8-4FF0-B626-6D303614B5DB}" type="sibTrans" cxnId="{ADCF8EE1-D447-4640-93E2-6C919E77B9A4}">
      <dgm:prSet/>
      <dgm:spPr/>
      <dgm:t>
        <a:bodyPr/>
        <a:lstStyle/>
        <a:p>
          <a:endParaRPr lang="en-US" sz="2400"/>
        </a:p>
      </dgm:t>
    </dgm:pt>
    <dgm:pt modelId="{A3A7202F-D427-48C2-AC52-948962F0B1BE}">
      <dgm:prSet custT="1"/>
      <dgm:spPr/>
      <dgm:t>
        <a:bodyPr/>
        <a:lstStyle/>
        <a:p>
          <a:r>
            <a:rPr lang="en-GB" sz="1400"/>
            <a:t>Emotional support, court support, practical security improvements for properties.</a:t>
          </a:r>
          <a:endParaRPr lang="en-US" sz="1400"/>
        </a:p>
      </dgm:t>
    </dgm:pt>
    <dgm:pt modelId="{02F3D2BC-CD9B-4D23-B977-163002798A75}" type="parTrans" cxnId="{764A3E2C-5E00-4CD0-861C-CD124A4C5F84}">
      <dgm:prSet/>
      <dgm:spPr/>
      <dgm:t>
        <a:bodyPr/>
        <a:lstStyle/>
        <a:p>
          <a:endParaRPr lang="en-US" sz="2400"/>
        </a:p>
      </dgm:t>
    </dgm:pt>
    <dgm:pt modelId="{EEB42EB9-4741-4186-86FC-C676E5056C01}" type="sibTrans" cxnId="{764A3E2C-5E00-4CD0-861C-CD124A4C5F84}">
      <dgm:prSet/>
      <dgm:spPr/>
      <dgm:t>
        <a:bodyPr/>
        <a:lstStyle/>
        <a:p>
          <a:endParaRPr lang="en-US" sz="2400"/>
        </a:p>
      </dgm:t>
    </dgm:pt>
    <dgm:pt modelId="{D29F9341-2DAF-46E5-A762-FA78837ED1A7}">
      <dgm:prSet custT="1"/>
      <dgm:spPr/>
      <dgm:t>
        <a:bodyPr/>
        <a:lstStyle/>
        <a:p>
          <a:r>
            <a:rPr lang="en-GB" sz="1400"/>
            <a:t>Signposting and access to wider specialist services.</a:t>
          </a:r>
          <a:endParaRPr lang="en-US" sz="1400"/>
        </a:p>
      </dgm:t>
    </dgm:pt>
    <dgm:pt modelId="{6B6ACBA8-C491-4B97-A4F8-4E3C8B52BD70}" type="parTrans" cxnId="{FA092F5E-F156-4D1A-819F-58D70D65EFC6}">
      <dgm:prSet/>
      <dgm:spPr/>
      <dgm:t>
        <a:bodyPr/>
        <a:lstStyle/>
        <a:p>
          <a:endParaRPr lang="en-US" sz="2400"/>
        </a:p>
      </dgm:t>
    </dgm:pt>
    <dgm:pt modelId="{01A1BF45-DA6B-4923-B2E6-2681980F2872}" type="sibTrans" cxnId="{FA092F5E-F156-4D1A-819F-58D70D65EFC6}">
      <dgm:prSet/>
      <dgm:spPr/>
      <dgm:t>
        <a:bodyPr/>
        <a:lstStyle/>
        <a:p>
          <a:endParaRPr lang="en-US" sz="2400"/>
        </a:p>
      </dgm:t>
    </dgm:pt>
    <dgm:pt modelId="{F6A396D2-3400-4F1C-90BE-B573AAB420DD}" type="pres">
      <dgm:prSet presAssocID="{943BCDBC-81CB-4FBD-A1E1-EEC2FC890D53}" presName="Name0" presStyleCnt="0">
        <dgm:presLayoutVars>
          <dgm:dir/>
          <dgm:animLvl val="lvl"/>
          <dgm:resizeHandles val="exact"/>
        </dgm:presLayoutVars>
      </dgm:prSet>
      <dgm:spPr/>
    </dgm:pt>
    <dgm:pt modelId="{1FA48834-9449-4710-8C56-B7137AB232A8}" type="pres">
      <dgm:prSet presAssocID="{B7A9BE49-0E4F-4181-8795-D72A9CA07A1E}" presName="linNode" presStyleCnt="0"/>
      <dgm:spPr/>
    </dgm:pt>
    <dgm:pt modelId="{36E3EA81-A0DA-4073-81EE-EAA3510CB723}" type="pres">
      <dgm:prSet presAssocID="{B7A9BE49-0E4F-4181-8795-D72A9CA07A1E}" presName="parentText" presStyleLbl="alignNode1" presStyleIdx="0" presStyleCnt="5">
        <dgm:presLayoutVars>
          <dgm:chMax val="1"/>
          <dgm:bulletEnabled/>
        </dgm:presLayoutVars>
      </dgm:prSet>
      <dgm:spPr/>
    </dgm:pt>
    <dgm:pt modelId="{69A1DCB7-D94D-4CAF-87B6-00A341B96277}" type="pres">
      <dgm:prSet presAssocID="{B7A9BE49-0E4F-4181-8795-D72A9CA07A1E}" presName="descendantText" presStyleLbl="alignAccFollowNode1" presStyleIdx="0" presStyleCnt="5">
        <dgm:presLayoutVars>
          <dgm:bulletEnabled/>
        </dgm:presLayoutVars>
      </dgm:prSet>
      <dgm:spPr/>
    </dgm:pt>
    <dgm:pt modelId="{BF58E15B-FA7E-417C-989A-09ED733FC732}" type="pres">
      <dgm:prSet presAssocID="{5516FE4E-DBCB-47EB-AC86-599035DBD07F}" presName="sp" presStyleCnt="0"/>
      <dgm:spPr/>
    </dgm:pt>
    <dgm:pt modelId="{A8B916C8-803B-4750-97E2-8055DB725498}" type="pres">
      <dgm:prSet presAssocID="{89A5E3EF-A20A-4CC3-87A4-BC6847A969E1}" presName="linNode" presStyleCnt="0"/>
      <dgm:spPr/>
    </dgm:pt>
    <dgm:pt modelId="{B9D8EE17-B93A-475B-B837-D457FE2771F4}" type="pres">
      <dgm:prSet presAssocID="{89A5E3EF-A20A-4CC3-87A4-BC6847A969E1}" presName="parentText" presStyleLbl="alignNode1" presStyleIdx="1" presStyleCnt="5">
        <dgm:presLayoutVars>
          <dgm:chMax val="1"/>
          <dgm:bulletEnabled/>
        </dgm:presLayoutVars>
      </dgm:prSet>
      <dgm:spPr/>
    </dgm:pt>
    <dgm:pt modelId="{970699D5-B897-4FF2-B036-EFA77CFE655E}" type="pres">
      <dgm:prSet presAssocID="{89A5E3EF-A20A-4CC3-87A4-BC6847A969E1}" presName="descendantText" presStyleLbl="alignAccFollowNode1" presStyleIdx="1" presStyleCnt="5">
        <dgm:presLayoutVars>
          <dgm:bulletEnabled/>
        </dgm:presLayoutVars>
      </dgm:prSet>
      <dgm:spPr/>
    </dgm:pt>
    <dgm:pt modelId="{CC9F75F8-D56A-43C9-AB84-DD9C97BB0274}" type="pres">
      <dgm:prSet presAssocID="{4BC4B23C-04F4-43C4-B682-AAD92848FE73}" presName="sp" presStyleCnt="0"/>
      <dgm:spPr/>
    </dgm:pt>
    <dgm:pt modelId="{B0346AA2-5535-4327-853A-57CFFEC742D9}" type="pres">
      <dgm:prSet presAssocID="{BBA98D83-BC5D-47B0-8F52-8D70E2B87BDB}" presName="linNode" presStyleCnt="0"/>
      <dgm:spPr/>
    </dgm:pt>
    <dgm:pt modelId="{4C94951B-0102-416B-B931-B21E1936C885}" type="pres">
      <dgm:prSet presAssocID="{BBA98D83-BC5D-47B0-8F52-8D70E2B87BDB}" presName="parentText" presStyleLbl="alignNode1" presStyleIdx="2" presStyleCnt="5">
        <dgm:presLayoutVars>
          <dgm:chMax val="1"/>
          <dgm:bulletEnabled/>
        </dgm:presLayoutVars>
      </dgm:prSet>
      <dgm:spPr/>
    </dgm:pt>
    <dgm:pt modelId="{C77582D1-7F07-4A3C-A959-2FF5F821F4DE}" type="pres">
      <dgm:prSet presAssocID="{BBA98D83-BC5D-47B0-8F52-8D70E2B87BDB}" presName="descendantText" presStyleLbl="alignAccFollowNode1" presStyleIdx="2" presStyleCnt="5">
        <dgm:presLayoutVars>
          <dgm:bulletEnabled/>
        </dgm:presLayoutVars>
      </dgm:prSet>
      <dgm:spPr/>
    </dgm:pt>
    <dgm:pt modelId="{41E0AFBA-9B28-460A-9762-17A4E89F371E}" type="pres">
      <dgm:prSet presAssocID="{E7FBD47F-3FA0-4E1B-BC17-75E079741C36}" presName="sp" presStyleCnt="0"/>
      <dgm:spPr/>
    </dgm:pt>
    <dgm:pt modelId="{48D944F0-AD19-4541-86FC-E04FC276AE80}" type="pres">
      <dgm:prSet presAssocID="{B83D9464-85C3-44EF-9C8C-09E7BCDC1322}" presName="linNode" presStyleCnt="0"/>
      <dgm:spPr/>
    </dgm:pt>
    <dgm:pt modelId="{69C2F5AF-2DD0-456B-B1E5-6A9A4F1AD27C}" type="pres">
      <dgm:prSet presAssocID="{B83D9464-85C3-44EF-9C8C-09E7BCDC1322}" presName="parentText" presStyleLbl="alignNode1" presStyleIdx="3" presStyleCnt="5">
        <dgm:presLayoutVars>
          <dgm:chMax val="1"/>
          <dgm:bulletEnabled/>
        </dgm:presLayoutVars>
      </dgm:prSet>
      <dgm:spPr/>
    </dgm:pt>
    <dgm:pt modelId="{EC1FB963-1466-4F42-8EB5-1072D41A02FE}" type="pres">
      <dgm:prSet presAssocID="{B83D9464-85C3-44EF-9C8C-09E7BCDC1322}" presName="descendantText" presStyleLbl="alignAccFollowNode1" presStyleIdx="3" presStyleCnt="5">
        <dgm:presLayoutVars>
          <dgm:bulletEnabled/>
        </dgm:presLayoutVars>
      </dgm:prSet>
      <dgm:spPr/>
    </dgm:pt>
    <dgm:pt modelId="{F8B0B78A-4870-4141-A5B8-EAC3BB425326}" type="pres">
      <dgm:prSet presAssocID="{9D9E5519-9C01-4F96-81A7-F162E94F7558}" presName="sp" presStyleCnt="0"/>
      <dgm:spPr/>
    </dgm:pt>
    <dgm:pt modelId="{4835D47D-9CA6-4386-B262-628478D10615}" type="pres">
      <dgm:prSet presAssocID="{CEFEA98D-DF38-4B47-AE76-AA1D95E970B6}" presName="linNode" presStyleCnt="0"/>
      <dgm:spPr/>
    </dgm:pt>
    <dgm:pt modelId="{1FBE844C-0083-4ABD-8E51-433C1A73BA2B}" type="pres">
      <dgm:prSet presAssocID="{CEFEA98D-DF38-4B47-AE76-AA1D95E970B6}" presName="parentText" presStyleLbl="alignNode1" presStyleIdx="4" presStyleCnt="5">
        <dgm:presLayoutVars>
          <dgm:chMax val="1"/>
          <dgm:bulletEnabled/>
        </dgm:presLayoutVars>
      </dgm:prSet>
      <dgm:spPr/>
    </dgm:pt>
    <dgm:pt modelId="{4760288D-E16E-4D33-82CD-19CE5A116A37}" type="pres">
      <dgm:prSet presAssocID="{CEFEA98D-DF38-4B47-AE76-AA1D95E970B6}" presName="descendantText" presStyleLbl="alignAccFollowNode1" presStyleIdx="4" presStyleCnt="5">
        <dgm:presLayoutVars>
          <dgm:bulletEnabled/>
        </dgm:presLayoutVars>
      </dgm:prSet>
      <dgm:spPr/>
    </dgm:pt>
  </dgm:ptLst>
  <dgm:cxnLst>
    <dgm:cxn modelId="{D9667B00-6A6F-441B-B1E6-00425A674AA2}" type="presOf" srcId="{86F17558-8873-420E-865B-99A4BBA73BEF}" destId="{EC1FB963-1466-4F42-8EB5-1072D41A02FE}" srcOrd="0" destOrd="0" presId="urn:microsoft.com/office/officeart/2016/7/layout/VerticalSolidActionList"/>
    <dgm:cxn modelId="{8437FB02-6A55-45A7-A504-79B0E9A97447}" type="presOf" srcId="{B7A9BE49-0E4F-4181-8795-D72A9CA07A1E}" destId="{36E3EA81-A0DA-4073-81EE-EAA3510CB723}" srcOrd="0" destOrd="0" presId="urn:microsoft.com/office/officeart/2016/7/layout/VerticalSolidActionList"/>
    <dgm:cxn modelId="{A5094805-6846-432F-8DD3-1BD89A9405C6}" srcId="{BBA98D83-BC5D-47B0-8F52-8D70E2B87BDB}" destId="{4B33CCA6-30A2-487E-B3A7-26FCA3A85EB1}" srcOrd="1" destOrd="0" parTransId="{6C634259-6B16-4A68-B012-1EEE9261F9CF}" sibTransId="{75BDED1D-1A8B-4A48-A609-1546D932F846}"/>
    <dgm:cxn modelId="{69BFF816-CE13-4997-B0C5-B48E3B7091DE}" type="presOf" srcId="{A3A7202F-D427-48C2-AC52-948962F0B1BE}" destId="{4760288D-E16E-4D33-82CD-19CE5A116A37}" srcOrd="0" destOrd="0" presId="urn:microsoft.com/office/officeart/2016/7/layout/VerticalSolidActionList"/>
    <dgm:cxn modelId="{4836351A-AE59-4D3E-8EBF-87581480355C}" srcId="{89A5E3EF-A20A-4CC3-87A4-BC6847A969E1}" destId="{94D16A21-ED70-4CE6-907B-CD10B4925641}" srcOrd="0" destOrd="0" parTransId="{05A22AFC-D830-4A7D-BA2C-284AE0C81E5B}" sibTransId="{11966B23-F879-49CD-8E11-B192CBB65BE3}"/>
    <dgm:cxn modelId="{764A3E2C-5E00-4CD0-861C-CD124A4C5F84}" srcId="{CEFEA98D-DF38-4B47-AE76-AA1D95E970B6}" destId="{A3A7202F-D427-48C2-AC52-948962F0B1BE}" srcOrd="0" destOrd="0" parTransId="{02F3D2BC-CD9B-4D23-B977-163002798A75}" sibTransId="{EEB42EB9-4741-4186-86FC-C676E5056C01}"/>
    <dgm:cxn modelId="{8315752D-D096-4B54-B503-6E9BE253FB1D}" srcId="{B7A9BE49-0E4F-4181-8795-D72A9CA07A1E}" destId="{A8CF036E-FF7F-41FA-915E-2591A45F9DB5}" srcOrd="2" destOrd="0" parTransId="{4DAA35FB-0EE5-43A5-B639-D405C7B703D5}" sibTransId="{56072BE9-D507-440A-882A-8C25008E5F0E}"/>
    <dgm:cxn modelId="{C5DC0E30-0CBE-49E8-9D81-832BA18BDEB4}" type="presOf" srcId="{CEFEA98D-DF38-4B47-AE76-AA1D95E970B6}" destId="{1FBE844C-0083-4ABD-8E51-433C1A73BA2B}" srcOrd="0" destOrd="0" presId="urn:microsoft.com/office/officeart/2016/7/layout/VerticalSolidActionList"/>
    <dgm:cxn modelId="{02D3283A-1FF0-4249-96B2-DF6CE40000D2}" srcId="{943BCDBC-81CB-4FBD-A1E1-EEC2FC890D53}" destId="{B7A9BE49-0E4F-4181-8795-D72A9CA07A1E}" srcOrd="0" destOrd="0" parTransId="{FC7C1E27-83BB-413B-9E31-3CC071334063}" sibTransId="{5516FE4E-DBCB-47EB-AC86-599035DBD07F}"/>
    <dgm:cxn modelId="{FA092F5E-F156-4D1A-819F-58D70D65EFC6}" srcId="{CEFEA98D-DF38-4B47-AE76-AA1D95E970B6}" destId="{D29F9341-2DAF-46E5-A762-FA78837ED1A7}" srcOrd="1" destOrd="0" parTransId="{6B6ACBA8-C491-4B97-A4F8-4E3C8B52BD70}" sibTransId="{01A1BF45-DA6B-4923-B2E6-2681980F2872}"/>
    <dgm:cxn modelId="{A44F765F-1619-4362-98E4-195754018F69}" srcId="{B7A9BE49-0E4F-4181-8795-D72A9CA07A1E}" destId="{F74B7C15-C302-45C6-BBE7-469A935A8065}" srcOrd="0" destOrd="0" parTransId="{C65BD9FA-6D1C-4A8E-A2A8-8EDB5328968A}" sibTransId="{1D1C10C0-BE7B-4D2B-880C-A9606367394F}"/>
    <dgm:cxn modelId="{4469DF5F-5162-4884-9D20-3B903E5E9A50}" srcId="{89A5E3EF-A20A-4CC3-87A4-BC6847A969E1}" destId="{A1195D98-AF48-4CDE-8932-925DF1A2E5B0}" srcOrd="2" destOrd="0" parTransId="{229A0256-48BB-4BF2-9001-E07EE863AB20}" sibTransId="{C739A741-6EEE-48D9-988F-30A138802522}"/>
    <dgm:cxn modelId="{DF6F2F43-E46F-4FAA-81B1-6D5CFAC4F498}" srcId="{943BCDBC-81CB-4FBD-A1E1-EEC2FC890D53}" destId="{89A5E3EF-A20A-4CC3-87A4-BC6847A969E1}" srcOrd="1" destOrd="0" parTransId="{88AD08F9-70A0-4E61-9941-BC8234FD9B5B}" sibTransId="{4BC4B23C-04F4-43C4-B682-AAD92848FE73}"/>
    <dgm:cxn modelId="{AEBD1464-A519-4C2C-9674-F6127241FBCA}" type="presOf" srcId="{A8CF036E-FF7F-41FA-915E-2591A45F9DB5}" destId="{69A1DCB7-D94D-4CAF-87B6-00A341B96277}" srcOrd="0" destOrd="2" presId="urn:microsoft.com/office/officeart/2016/7/layout/VerticalSolidActionList"/>
    <dgm:cxn modelId="{F407F24A-4900-4E1F-9EA0-C6267418F500}" srcId="{B7A9BE49-0E4F-4181-8795-D72A9CA07A1E}" destId="{D0FA263E-62BD-4771-B2DF-BCB9EE20AFC7}" srcOrd="1" destOrd="0" parTransId="{3B4D58DC-2BA9-4EFF-A0F6-E1006DFA110D}" sibTransId="{A2E43800-0B35-448F-8280-0DFEB21C0E04}"/>
    <dgm:cxn modelId="{05590D71-3AFA-4B99-BA44-2393E1C6F2B9}" type="presOf" srcId="{F74B7C15-C302-45C6-BBE7-469A935A8065}" destId="{69A1DCB7-D94D-4CAF-87B6-00A341B96277}" srcOrd="0" destOrd="0" presId="urn:microsoft.com/office/officeart/2016/7/layout/VerticalSolidActionList"/>
    <dgm:cxn modelId="{96A9D15A-6DAB-4816-8AC1-C364AFF9715E}" type="presOf" srcId="{A1195D98-AF48-4CDE-8932-925DF1A2E5B0}" destId="{970699D5-B897-4FF2-B036-EFA77CFE655E}" srcOrd="0" destOrd="2" presId="urn:microsoft.com/office/officeart/2016/7/layout/VerticalSolidActionList"/>
    <dgm:cxn modelId="{C1BE4F80-85A2-4C3E-8C14-EC4430540332}" srcId="{B83D9464-85C3-44EF-9C8C-09E7BCDC1322}" destId="{86F17558-8873-420E-865B-99A4BBA73BEF}" srcOrd="0" destOrd="0" parTransId="{2DF338B5-5AC7-4E36-8A51-77AED6AAF6E0}" sibTransId="{69CE61C5-8366-4ACF-9F56-923D018BB000}"/>
    <dgm:cxn modelId="{BCA5388C-FD13-45A3-BB37-14C2E6A8BF1E}" type="presOf" srcId="{B83D9464-85C3-44EF-9C8C-09E7BCDC1322}" destId="{69C2F5AF-2DD0-456B-B1E5-6A9A4F1AD27C}" srcOrd="0" destOrd="0" presId="urn:microsoft.com/office/officeart/2016/7/layout/VerticalSolidActionList"/>
    <dgm:cxn modelId="{05B47F94-E0D1-4BBA-9D2E-F1E539031594}" type="presOf" srcId="{8D0A4D40-76A7-42F7-8099-F08E21BB1D25}" destId="{C77582D1-7F07-4A3C-A959-2FF5F821F4DE}" srcOrd="0" destOrd="0" presId="urn:microsoft.com/office/officeart/2016/7/layout/VerticalSolidActionList"/>
    <dgm:cxn modelId="{F147D998-A238-4BF4-BB38-DE5F7AFCFDFB}" srcId="{943BCDBC-81CB-4FBD-A1E1-EEC2FC890D53}" destId="{BBA98D83-BC5D-47B0-8F52-8D70E2B87BDB}" srcOrd="2" destOrd="0" parTransId="{1C467259-A782-4CA2-9BB4-D30E16C40EF0}" sibTransId="{E7FBD47F-3FA0-4E1B-BC17-75E079741C36}"/>
    <dgm:cxn modelId="{519CDBBA-A9F9-47C5-8DE2-8728AFB2C037}" type="presOf" srcId="{B15B6AC2-4835-4429-8082-BBF8A92F5BDF}" destId="{970699D5-B897-4FF2-B036-EFA77CFE655E}" srcOrd="0" destOrd="1" presId="urn:microsoft.com/office/officeart/2016/7/layout/VerticalSolidActionList"/>
    <dgm:cxn modelId="{A25B22BB-E658-49F3-8E71-F9FBA1C3A1D0}" type="presOf" srcId="{89A5E3EF-A20A-4CC3-87A4-BC6847A969E1}" destId="{B9D8EE17-B93A-475B-B837-D457FE2771F4}" srcOrd="0" destOrd="0" presId="urn:microsoft.com/office/officeart/2016/7/layout/VerticalSolidActionList"/>
    <dgm:cxn modelId="{ADCF8EE1-D447-4640-93E2-6C919E77B9A4}" srcId="{943BCDBC-81CB-4FBD-A1E1-EEC2FC890D53}" destId="{CEFEA98D-DF38-4B47-AE76-AA1D95E970B6}" srcOrd="4" destOrd="0" parTransId="{474CDAFB-8A1D-4262-9D1B-09629CFA6208}" sibTransId="{089C0A5D-41F8-4FF0-B626-6D303614B5DB}"/>
    <dgm:cxn modelId="{5AA17BE2-99A3-4064-8443-A8A89422BC89}" srcId="{BBA98D83-BC5D-47B0-8F52-8D70E2B87BDB}" destId="{8D0A4D40-76A7-42F7-8099-F08E21BB1D25}" srcOrd="0" destOrd="0" parTransId="{EBDF134F-7CF9-425D-B35E-E2378EC92671}" sibTransId="{2E3AE0A0-8ADB-48DF-9749-36FDF9EC1201}"/>
    <dgm:cxn modelId="{310748E3-C02B-438B-9B76-1AA6015BE969}" type="presOf" srcId="{943BCDBC-81CB-4FBD-A1E1-EEC2FC890D53}" destId="{F6A396D2-3400-4F1C-90BE-B573AAB420DD}" srcOrd="0" destOrd="0" presId="urn:microsoft.com/office/officeart/2016/7/layout/VerticalSolidActionList"/>
    <dgm:cxn modelId="{93332AE4-225B-4893-AB79-A422EE10332F}" srcId="{943BCDBC-81CB-4FBD-A1E1-EEC2FC890D53}" destId="{B83D9464-85C3-44EF-9C8C-09E7BCDC1322}" srcOrd="3" destOrd="0" parTransId="{7E3018E9-E16A-41BD-8280-C85F2DF30E7E}" sibTransId="{9D9E5519-9C01-4F96-81A7-F162E94F7558}"/>
    <dgm:cxn modelId="{DB0086E7-AEC3-4E25-A976-A19113BE1626}" type="presOf" srcId="{3F56EF43-D8E1-4162-8452-3AED81237C47}" destId="{EC1FB963-1466-4F42-8EB5-1072D41A02FE}" srcOrd="0" destOrd="1" presId="urn:microsoft.com/office/officeart/2016/7/layout/VerticalSolidActionList"/>
    <dgm:cxn modelId="{47501DE8-6BC6-43CF-9BFD-AE3EDCB0D2F6}" type="presOf" srcId="{94D16A21-ED70-4CE6-907B-CD10B4925641}" destId="{970699D5-B897-4FF2-B036-EFA77CFE655E}" srcOrd="0" destOrd="0" presId="urn:microsoft.com/office/officeart/2016/7/layout/VerticalSolidActionList"/>
    <dgm:cxn modelId="{0D72AFEB-0DB1-479E-AB3A-731EA3507497}" type="presOf" srcId="{BBA98D83-BC5D-47B0-8F52-8D70E2B87BDB}" destId="{4C94951B-0102-416B-B931-B21E1936C885}" srcOrd="0" destOrd="0" presId="urn:microsoft.com/office/officeart/2016/7/layout/VerticalSolidActionList"/>
    <dgm:cxn modelId="{43B156EC-7649-4DA8-BFEA-72F92BBCC72F}" srcId="{89A5E3EF-A20A-4CC3-87A4-BC6847A969E1}" destId="{B15B6AC2-4835-4429-8082-BBF8A92F5BDF}" srcOrd="1" destOrd="0" parTransId="{6DD24104-3538-4E18-9DA0-A4E513A615C2}" sibTransId="{141D32E0-0AC2-41C1-88EE-3AF2EFABA0A3}"/>
    <dgm:cxn modelId="{A1ABB6F3-4E5A-4B19-88E6-582C3D993DC3}" type="presOf" srcId="{D0FA263E-62BD-4771-B2DF-BCB9EE20AFC7}" destId="{69A1DCB7-D94D-4CAF-87B6-00A341B96277}" srcOrd="0" destOrd="1" presId="urn:microsoft.com/office/officeart/2016/7/layout/VerticalSolidActionList"/>
    <dgm:cxn modelId="{DE53D0FD-763B-4725-85C1-5C9A05468191}" type="presOf" srcId="{D29F9341-2DAF-46E5-A762-FA78837ED1A7}" destId="{4760288D-E16E-4D33-82CD-19CE5A116A37}" srcOrd="0" destOrd="1" presId="urn:microsoft.com/office/officeart/2016/7/layout/VerticalSolidActionList"/>
    <dgm:cxn modelId="{4A448AFE-7D88-4223-A4B8-28C22AACB59E}" type="presOf" srcId="{4B33CCA6-30A2-487E-B3A7-26FCA3A85EB1}" destId="{C77582D1-7F07-4A3C-A959-2FF5F821F4DE}" srcOrd="0" destOrd="1" presId="urn:microsoft.com/office/officeart/2016/7/layout/VerticalSolidActionList"/>
    <dgm:cxn modelId="{19A2A0FF-DB23-442F-8F6C-E99AA9EF754A}" srcId="{B83D9464-85C3-44EF-9C8C-09E7BCDC1322}" destId="{3F56EF43-D8E1-4162-8452-3AED81237C47}" srcOrd="1" destOrd="0" parTransId="{2075156E-5DED-4E98-AD32-68BE85C1F660}" sibTransId="{FA76A013-51BA-408E-84DE-826AA8CE0E87}"/>
    <dgm:cxn modelId="{CE82E03B-7DCD-4880-81AF-70A28BB12016}" type="presParOf" srcId="{F6A396D2-3400-4F1C-90BE-B573AAB420DD}" destId="{1FA48834-9449-4710-8C56-B7137AB232A8}" srcOrd="0" destOrd="0" presId="urn:microsoft.com/office/officeart/2016/7/layout/VerticalSolidActionList"/>
    <dgm:cxn modelId="{71C921E1-84C9-4C32-87E7-6BBE1063A24D}" type="presParOf" srcId="{1FA48834-9449-4710-8C56-B7137AB232A8}" destId="{36E3EA81-A0DA-4073-81EE-EAA3510CB723}" srcOrd="0" destOrd="0" presId="urn:microsoft.com/office/officeart/2016/7/layout/VerticalSolidActionList"/>
    <dgm:cxn modelId="{2457D5D6-B60A-4A2D-AF4E-19CF89F4A4D0}" type="presParOf" srcId="{1FA48834-9449-4710-8C56-B7137AB232A8}" destId="{69A1DCB7-D94D-4CAF-87B6-00A341B96277}" srcOrd="1" destOrd="0" presId="urn:microsoft.com/office/officeart/2016/7/layout/VerticalSolidActionList"/>
    <dgm:cxn modelId="{718B6D93-BDE4-4706-908E-0E46A3D7B5BD}" type="presParOf" srcId="{F6A396D2-3400-4F1C-90BE-B573AAB420DD}" destId="{BF58E15B-FA7E-417C-989A-09ED733FC732}" srcOrd="1" destOrd="0" presId="urn:microsoft.com/office/officeart/2016/7/layout/VerticalSolidActionList"/>
    <dgm:cxn modelId="{204C9D99-8B18-45D1-9E50-A1B3E9BDBCAA}" type="presParOf" srcId="{F6A396D2-3400-4F1C-90BE-B573AAB420DD}" destId="{A8B916C8-803B-4750-97E2-8055DB725498}" srcOrd="2" destOrd="0" presId="urn:microsoft.com/office/officeart/2016/7/layout/VerticalSolidActionList"/>
    <dgm:cxn modelId="{838EFE21-6C9D-4208-A62A-44F1898F3498}" type="presParOf" srcId="{A8B916C8-803B-4750-97E2-8055DB725498}" destId="{B9D8EE17-B93A-475B-B837-D457FE2771F4}" srcOrd="0" destOrd="0" presId="urn:microsoft.com/office/officeart/2016/7/layout/VerticalSolidActionList"/>
    <dgm:cxn modelId="{C4733943-D624-4D16-BA7F-FE6599C96BF6}" type="presParOf" srcId="{A8B916C8-803B-4750-97E2-8055DB725498}" destId="{970699D5-B897-4FF2-B036-EFA77CFE655E}" srcOrd="1" destOrd="0" presId="urn:microsoft.com/office/officeart/2016/7/layout/VerticalSolidActionList"/>
    <dgm:cxn modelId="{AE75A0B5-408E-44ED-B316-4C3626488265}" type="presParOf" srcId="{F6A396D2-3400-4F1C-90BE-B573AAB420DD}" destId="{CC9F75F8-D56A-43C9-AB84-DD9C97BB0274}" srcOrd="3" destOrd="0" presId="urn:microsoft.com/office/officeart/2016/7/layout/VerticalSolidActionList"/>
    <dgm:cxn modelId="{6C42FC91-2E29-4606-BE9B-E86684B6BD09}" type="presParOf" srcId="{F6A396D2-3400-4F1C-90BE-B573AAB420DD}" destId="{B0346AA2-5535-4327-853A-57CFFEC742D9}" srcOrd="4" destOrd="0" presId="urn:microsoft.com/office/officeart/2016/7/layout/VerticalSolidActionList"/>
    <dgm:cxn modelId="{51C57B76-84EA-416C-BA91-299080433C89}" type="presParOf" srcId="{B0346AA2-5535-4327-853A-57CFFEC742D9}" destId="{4C94951B-0102-416B-B931-B21E1936C885}" srcOrd="0" destOrd="0" presId="urn:microsoft.com/office/officeart/2016/7/layout/VerticalSolidActionList"/>
    <dgm:cxn modelId="{113FD13B-428A-4D97-AA30-7034CE713D26}" type="presParOf" srcId="{B0346AA2-5535-4327-853A-57CFFEC742D9}" destId="{C77582D1-7F07-4A3C-A959-2FF5F821F4DE}" srcOrd="1" destOrd="0" presId="urn:microsoft.com/office/officeart/2016/7/layout/VerticalSolidActionList"/>
    <dgm:cxn modelId="{1997E9F3-6769-441A-9524-81D7B358A5E7}" type="presParOf" srcId="{F6A396D2-3400-4F1C-90BE-B573AAB420DD}" destId="{41E0AFBA-9B28-460A-9762-17A4E89F371E}" srcOrd="5" destOrd="0" presId="urn:microsoft.com/office/officeart/2016/7/layout/VerticalSolidActionList"/>
    <dgm:cxn modelId="{F24DC577-93F0-48B8-88BE-843D573B057A}" type="presParOf" srcId="{F6A396D2-3400-4F1C-90BE-B573AAB420DD}" destId="{48D944F0-AD19-4541-86FC-E04FC276AE80}" srcOrd="6" destOrd="0" presId="urn:microsoft.com/office/officeart/2016/7/layout/VerticalSolidActionList"/>
    <dgm:cxn modelId="{EE5BC520-49A6-46A2-9736-907129150C69}" type="presParOf" srcId="{48D944F0-AD19-4541-86FC-E04FC276AE80}" destId="{69C2F5AF-2DD0-456B-B1E5-6A9A4F1AD27C}" srcOrd="0" destOrd="0" presId="urn:microsoft.com/office/officeart/2016/7/layout/VerticalSolidActionList"/>
    <dgm:cxn modelId="{3CEFF4EA-F203-4307-B84D-4FF1997DDE23}" type="presParOf" srcId="{48D944F0-AD19-4541-86FC-E04FC276AE80}" destId="{EC1FB963-1466-4F42-8EB5-1072D41A02FE}" srcOrd="1" destOrd="0" presId="urn:microsoft.com/office/officeart/2016/7/layout/VerticalSolidActionList"/>
    <dgm:cxn modelId="{F72B450C-CB08-4179-AD4E-F94896983E06}" type="presParOf" srcId="{F6A396D2-3400-4F1C-90BE-B573AAB420DD}" destId="{F8B0B78A-4870-4141-A5B8-EAC3BB425326}" srcOrd="7" destOrd="0" presId="urn:microsoft.com/office/officeart/2016/7/layout/VerticalSolidActionList"/>
    <dgm:cxn modelId="{439C32C0-9BC8-4130-834C-D73CEE777BD7}" type="presParOf" srcId="{F6A396D2-3400-4F1C-90BE-B573AAB420DD}" destId="{4835D47D-9CA6-4386-B262-628478D10615}" srcOrd="8" destOrd="0" presId="urn:microsoft.com/office/officeart/2016/7/layout/VerticalSolidActionList"/>
    <dgm:cxn modelId="{734429F1-DA94-4D39-A9CF-25131C957D17}" type="presParOf" srcId="{4835D47D-9CA6-4386-B262-628478D10615}" destId="{1FBE844C-0083-4ABD-8E51-433C1A73BA2B}" srcOrd="0" destOrd="0" presId="urn:microsoft.com/office/officeart/2016/7/layout/VerticalSolidActionList"/>
    <dgm:cxn modelId="{AF820B39-F4AF-4949-9EAA-6D3EFDCF641C}" type="presParOf" srcId="{4835D47D-9CA6-4386-B262-628478D10615}" destId="{4760288D-E16E-4D33-82CD-19CE5A116A37}"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3BCDBC-81CB-4FBD-A1E1-EEC2FC890D53}"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B7A9BE49-0E4F-4181-8795-D72A9CA07A1E}">
      <dgm:prSet/>
      <dgm:spPr/>
      <dgm:t>
        <a:bodyPr/>
        <a:lstStyle/>
        <a:p>
          <a:r>
            <a:rPr lang="en-GB" b="1"/>
            <a:t>1. Strengthening Safeguarding and Partnership Working</a:t>
          </a:r>
          <a:endParaRPr lang="en-US"/>
        </a:p>
      </dgm:t>
    </dgm:pt>
    <dgm:pt modelId="{FC7C1E27-83BB-413B-9E31-3CC071334063}" type="parTrans" cxnId="{02D3283A-1FF0-4249-96B2-DF6CE40000D2}">
      <dgm:prSet/>
      <dgm:spPr/>
      <dgm:t>
        <a:bodyPr/>
        <a:lstStyle/>
        <a:p>
          <a:endParaRPr lang="en-US"/>
        </a:p>
      </dgm:t>
    </dgm:pt>
    <dgm:pt modelId="{5516FE4E-DBCB-47EB-AC86-599035DBD07F}" type="sibTrans" cxnId="{02D3283A-1FF0-4249-96B2-DF6CE40000D2}">
      <dgm:prSet/>
      <dgm:spPr/>
      <dgm:t>
        <a:bodyPr/>
        <a:lstStyle/>
        <a:p>
          <a:endParaRPr lang="en-US"/>
        </a:p>
      </dgm:t>
    </dgm:pt>
    <dgm:pt modelId="{E8DA1AD4-8A61-416C-A2F3-95903FB1E9D5}">
      <dgm:prSet/>
      <dgm:spPr/>
      <dgm:t>
        <a:bodyPr/>
        <a:lstStyle/>
        <a:p>
          <a:pPr>
            <a:buFont typeface="Arial" panose="020B0604020202020204" pitchFamily="34" charset="0"/>
            <a:buChar char="•"/>
          </a:pPr>
          <a:r>
            <a:rPr lang="en-GB"/>
            <a:t>Inconsistent frontline responses to domestic abuse — some victims experienced victim-blaming and poor cultural sensitivity.</a:t>
          </a:r>
          <a:endParaRPr lang="en-GB" dirty="0"/>
        </a:p>
      </dgm:t>
    </dgm:pt>
    <dgm:pt modelId="{F43B7CF7-A1B5-4C1E-94F8-533BD9823291}" type="parTrans" cxnId="{BDFFBF5B-EC77-4D67-A72A-8706405FB586}">
      <dgm:prSet/>
      <dgm:spPr/>
      <dgm:t>
        <a:bodyPr/>
        <a:lstStyle/>
        <a:p>
          <a:endParaRPr lang="en-GB"/>
        </a:p>
      </dgm:t>
    </dgm:pt>
    <dgm:pt modelId="{EF693D9B-2505-4C84-8B13-C42544763CE3}" type="sibTrans" cxnId="{BDFFBF5B-EC77-4D67-A72A-8706405FB586}">
      <dgm:prSet/>
      <dgm:spPr/>
      <dgm:t>
        <a:bodyPr/>
        <a:lstStyle/>
        <a:p>
          <a:endParaRPr lang="en-GB"/>
        </a:p>
      </dgm:t>
    </dgm:pt>
    <dgm:pt modelId="{32135925-963C-46CC-9DD7-A7353A2F9122}">
      <dgm:prSet/>
      <dgm:spPr/>
      <dgm:t>
        <a:bodyPr/>
        <a:lstStyle/>
        <a:p>
          <a:pPr>
            <a:buFont typeface="Arial" panose="020B0604020202020204" pitchFamily="34" charset="0"/>
            <a:buChar char="•"/>
          </a:pPr>
          <a:r>
            <a:rPr lang="en-GB"/>
            <a:t>MARAC referrals far exceed SafeLives benchmarks, but IDVA capacity is below recommended levels.</a:t>
          </a:r>
          <a:endParaRPr lang="en-GB" dirty="0"/>
        </a:p>
      </dgm:t>
    </dgm:pt>
    <dgm:pt modelId="{09DD9B18-1109-42F9-B88F-B720A19264D3}" type="parTrans" cxnId="{F7858DE1-313C-4E7C-A590-B986670DA59D}">
      <dgm:prSet/>
      <dgm:spPr/>
      <dgm:t>
        <a:bodyPr/>
        <a:lstStyle/>
        <a:p>
          <a:endParaRPr lang="en-GB"/>
        </a:p>
      </dgm:t>
    </dgm:pt>
    <dgm:pt modelId="{8DCCA190-0DF1-471B-BAB3-2046264BEDB5}" type="sibTrans" cxnId="{F7858DE1-313C-4E7C-A590-B986670DA59D}">
      <dgm:prSet/>
      <dgm:spPr/>
      <dgm:t>
        <a:bodyPr/>
        <a:lstStyle/>
        <a:p>
          <a:endParaRPr lang="en-GB"/>
        </a:p>
      </dgm:t>
    </dgm:pt>
    <dgm:pt modelId="{ECD1337E-94BC-4DC9-B303-57583FA3F8A5}">
      <dgm:prSet/>
      <dgm:spPr/>
      <dgm:t>
        <a:bodyPr/>
        <a:lstStyle/>
        <a:p>
          <a:pPr>
            <a:buFont typeface="Arial" panose="020B0604020202020204" pitchFamily="34" charset="0"/>
            <a:buChar char="•"/>
          </a:pPr>
          <a:r>
            <a:rPr lang="en-GB"/>
            <a:t>Adult safeguarding cases involving domestic abuse are under-identified, particularly when abuse is from family members.</a:t>
          </a:r>
          <a:endParaRPr lang="en-GB" dirty="0"/>
        </a:p>
      </dgm:t>
    </dgm:pt>
    <dgm:pt modelId="{6F3AC0E9-7EE4-458E-BBCB-1E18913B3934}" type="parTrans" cxnId="{BC4859D2-5B6A-4403-8F1C-224B8830678A}">
      <dgm:prSet/>
      <dgm:spPr/>
      <dgm:t>
        <a:bodyPr/>
        <a:lstStyle/>
        <a:p>
          <a:endParaRPr lang="en-GB"/>
        </a:p>
      </dgm:t>
    </dgm:pt>
    <dgm:pt modelId="{8CD536A8-72A8-4D07-A93C-60F2BE85902C}" type="sibTrans" cxnId="{BC4859D2-5B6A-4403-8F1C-224B8830678A}">
      <dgm:prSet/>
      <dgm:spPr/>
      <dgm:t>
        <a:bodyPr/>
        <a:lstStyle/>
        <a:p>
          <a:endParaRPr lang="en-GB"/>
        </a:p>
      </dgm:t>
    </dgm:pt>
    <dgm:pt modelId="{D371AE94-F21C-4996-A633-F653AD8E2F2B}">
      <dgm:prSet/>
      <dgm:spPr/>
      <dgm:t>
        <a:bodyPr/>
        <a:lstStyle/>
        <a:p>
          <a:pPr>
            <a:buFont typeface="Arial" panose="020B0604020202020204" pitchFamily="34" charset="0"/>
            <a:buChar char="•"/>
          </a:pPr>
          <a:r>
            <a:rPr lang="en-GB" dirty="0"/>
            <a:t>The need for a stronger triage model to improve safety planning and learning.</a:t>
          </a:r>
        </a:p>
      </dgm:t>
    </dgm:pt>
    <dgm:pt modelId="{2FBC251B-5830-4786-B6A4-9F59819DD5C1}" type="parTrans" cxnId="{32800C65-4FF3-4754-8A09-75C5075517EA}">
      <dgm:prSet/>
      <dgm:spPr/>
      <dgm:t>
        <a:bodyPr/>
        <a:lstStyle/>
        <a:p>
          <a:endParaRPr lang="en-GB"/>
        </a:p>
      </dgm:t>
    </dgm:pt>
    <dgm:pt modelId="{BD328BC7-AF95-4C72-BAC0-55CE5008AD88}" type="sibTrans" cxnId="{32800C65-4FF3-4754-8A09-75C5075517EA}">
      <dgm:prSet/>
      <dgm:spPr/>
      <dgm:t>
        <a:bodyPr/>
        <a:lstStyle/>
        <a:p>
          <a:endParaRPr lang="en-GB"/>
        </a:p>
      </dgm:t>
    </dgm:pt>
    <dgm:pt modelId="{9A63AFE3-6A08-4B6A-89AE-5B33B97C3EB4}">
      <dgm:prSet/>
      <dgm:spPr/>
      <dgm:t>
        <a:bodyPr/>
        <a:lstStyle/>
        <a:p>
          <a:r>
            <a:rPr lang="en-GB" b="1"/>
            <a:t>2. Enhancing Safe Accommodation and Housing Pathways</a:t>
          </a:r>
          <a:endParaRPr lang="en-GB" dirty="0"/>
        </a:p>
      </dgm:t>
    </dgm:pt>
    <dgm:pt modelId="{2188837B-B0B9-4668-B769-B7C07DE7FD4C}" type="parTrans" cxnId="{6E712DFC-3BE9-4CA1-9E34-0F766623C11A}">
      <dgm:prSet/>
      <dgm:spPr/>
      <dgm:t>
        <a:bodyPr/>
        <a:lstStyle/>
        <a:p>
          <a:endParaRPr lang="en-GB"/>
        </a:p>
      </dgm:t>
    </dgm:pt>
    <dgm:pt modelId="{EE3629BE-697B-4A42-BFC4-D8330557E17B}" type="sibTrans" cxnId="{6E712DFC-3BE9-4CA1-9E34-0F766623C11A}">
      <dgm:prSet/>
      <dgm:spPr/>
      <dgm:t>
        <a:bodyPr/>
        <a:lstStyle/>
        <a:p>
          <a:endParaRPr lang="en-GB"/>
        </a:p>
      </dgm:t>
    </dgm:pt>
    <dgm:pt modelId="{9B60D74B-FF3A-48AF-A221-DC757DD23B52}">
      <dgm:prSet/>
      <dgm:spPr/>
      <dgm:t>
        <a:bodyPr/>
        <a:lstStyle/>
        <a:p>
          <a:r>
            <a:rPr lang="en-GB"/>
            <a:t>Secure commissioning of safe accommodation until 2028 through BCWA, with expanded capacity for diverse needs.</a:t>
          </a:r>
          <a:endParaRPr lang="en-GB" dirty="0"/>
        </a:p>
      </dgm:t>
    </dgm:pt>
    <dgm:pt modelId="{228812EC-E2B8-4DF6-8F87-DA8656A196EC}" type="parTrans" cxnId="{5B2562D2-F5C6-4810-81E7-2200105802B0}">
      <dgm:prSet/>
      <dgm:spPr/>
      <dgm:t>
        <a:bodyPr/>
        <a:lstStyle/>
        <a:p>
          <a:endParaRPr lang="en-GB"/>
        </a:p>
      </dgm:t>
    </dgm:pt>
    <dgm:pt modelId="{1AF9F8D0-A860-45C9-BA98-3007199685CE}" type="sibTrans" cxnId="{5B2562D2-F5C6-4810-81E7-2200105802B0}">
      <dgm:prSet/>
      <dgm:spPr/>
      <dgm:t>
        <a:bodyPr/>
        <a:lstStyle/>
        <a:p>
          <a:endParaRPr lang="en-GB"/>
        </a:p>
      </dgm:t>
    </dgm:pt>
    <dgm:pt modelId="{B3A93021-E6F9-4DFC-8F06-7DFAB34A5F1E}">
      <dgm:prSet/>
      <dgm:spPr/>
      <dgm:t>
        <a:bodyPr/>
        <a:lstStyle/>
        <a:p>
          <a:r>
            <a:rPr lang="en-GB"/>
            <a:t>High-quality therapeutic and resettlement support highly valued by victims.</a:t>
          </a:r>
          <a:endParaRPr lang="en-GB" dirty="0"/>
        </a:p>
      </dgm:t>
    </dgm:pt>
    <dgm:pt modelId="{AE052D45-F7E2-4966-8AE1-B218182D2711}" type="parTrans" cxnId="{CA2472A6-3299-4269-8636-58779C6B90FB}">
      <dgm:prSet/>
      <dgm:spPr/>
      <dgm:t>
        <a:bodyPr/>
        <a:lstStyle/>
        <a:p>
          <a:endParaRPr lang="en-GB"/>
        </a:p>
      </dgm:t>
    </dgm:pt>
    <dgm:pt modelId="{10B1FF7D-3715-499B-BA58-3FC658BDA8A0}" type="sibTrans" cxnId="{CA2472A6-3299-4269-8636-58779C6B90FB}">
      <dgm:prSet/>
      <dgm:spPr/>
      <dgm:t>
        <a:bodyPr/>
        <a:lstStyle/>
        <a:p>
          <a:endParaRPr lang="en-GB"/>
        </a:p>
      </dgm:t>
    </dgm:pt>
    <dgm:pt modelId="{B295F6D7-73D1-4D68-A309-2E0D745CD067}">
      <dgm:prSet/>
      <dgm:spPr/>
      <dgm:t>
        <a:bodyPr/>
        <a:lstStyle/>
        <a:p>
          <a:r>
            <a:rPr lang="en-GB" dirty="0"/>
            <a:t>Challenges in move-on housing due to lack of local stock, causing longer stays.</a:t>
          </a:r>
        </a:p>
      </dgm:t>
    </dgm:pt>
    <dgm:pt modelId="{EDCE38B0-8144-4C2A-BF66-856E4A0F7733}" type="parTrans" cxnId="{6C3C7A94-BE61-44BD-B64A-C0945CD8EA8F}">
      <dgm:prSet/>
      <dgm:spPr/>
      <dgm:t>
        <a:bodyPr/>
        <a:lstStyle/>
        <a:p>
          <a:endParaRPr lang="en-GB"/>
        </a:p>
      </dgm:t>
    </dgm:pt>
    <dgm:pt modelId="{153CB263-3AB5-41C6-BB76-589258CE1FBE}" type="sibTrans" cxnId="{6C3C7A94-BE61-44BD-B64A-C0945CD8EA8F}">
      <dgm:prSet/>
      <dgm:spPr/>
      <dgm:t>
        <a:bodyPr/>
        <a:lstStyle/>
        <a:p>
          <a:endParaRPr lang="en-GB"/>
        </a:p>
      </dgm:t>
    </dgm:pt>
    <dgm:pt modelId="{93B37E53-5D76-4830-885B-A93846784FC0}">
      <dgm:prSet/>
      <dgm:spPr/>
      <dgm:t>
        <a:bodyPr/>
        <a:lstStyle/>
        <a:p>
          <a:r>
            <a:rPr lang="en-GB" dirty="0"/>
            <a:t>No specialist domestic abuse support available for lower-risk victims in temporary accommodation.</a:t>
          </a:r>
        </a:p>
      </dgm:t>
    </dgm:pt>
    <dgm:pt modelId="{47F542A1-60F8-42DE-978E-51DFDA25D4A4}" type="parTrans" cxnId="{CB736631-23B4-4C4B-ADFB-9FCE1893CAB9}">
      <dgm:prSet/>
      <dgm:spPr/>
      <dgm:t>
        <a:bodyPr/>
        <a:lstStyle/>
        <a:p>
          <a:endParaRPr lang="en-GB"/>
        </a:p>
      </dgm:t>
    </dgm:pt>
    <dgm:pt modelId="{EA2CBB0E-245C-4157-858E-8D06BA7D1FBF}" type="sibTrans" cxnId="{CB736631-23B4-4C4B-ADFB-9FCE1893CAB9}">
      <dgm:prSet/>
      <dgm:spPr/>
      <dgm:t>
        <a:bodyPr/>
        <a:lstStyle/>
        <a:p>
          <a:endParaRPr lang="en-GB"/>
        </a:p>
      </dgm:t>
    </dgm:pt>
    <dgm:pt modelId="{02F5B82A-A785-478B-B06E-DE3B3D2A4678}">
      <dgm:prSet/>
      <dgm:spPr/>
      <dgm:t>
        <a:bodyPr/>
        <a:lstStyle/>
        <a:p>
          <a:r>
            <a:rPr lang="en-GB" b="1" dirty="0"/>
            <a:t>3. Strengthening Early Intervention and Support for Children and Young People</a:t>
          </a:r>
          <a:endParaRPr lang="en-GB" dirty="0"/>
        </a:p>
      </dgm:t>
    </dgm:pt>
    <dgm:pt modelId="{687431C6-D7B8-4587-ABF3-B2BAA68A57B6}" type="parTrans" cxnId="{7D17A533-DAB7-4617-8E44-437B16964CA7}">
      <dgm:prSet/>
      <dgm:spPr/>
      <dgm:t>
        <a:bodyPr/>
        <a:lstStyle/>
        <a:p>
          <a:endParaRPr lang="en-GB"/>
        </a:p>
      </dgm:t>
    </dgm:pt>
    <dgm:pt modelId="{D640ABED-7CE2-46FA-81D2-CF10C1C0D6CE}" type="sibTrans" cxnId="{7D17A533-DAB7-4617-8E44-437B16964CA7}">
      <dgm:prSet/>
      <dgm:spPr/>
      <dgm:t>
        <a:bodyPr/>
        <a:lstStyle/>
        <a:p>
          <a:endParaRPr lang="en-GB"/>
        </a:p>
      </dgm:t>
    </dgm:pt>
    <dgm:pt modelId="{56D0B398-5E3C-4D97-9D31-D6562F71F19D}">
      <dgm:prSet/>
      <dgm:spPr/>
      <dgm:t>
        <a:bodyPr/>
        <a:lstStyle/>
        <a:p>
          <a:r>
            <a:rPr lang="en-GB"/>
            <a:t>Increasing cases of direct abuse of children as well as witnessing domestic abuse.</a:t>
          </a:r>
          <a:endParaRPr lang="en-GB" dirty="0"/>
        </a:p>
      </dgm:t>
    </dgm:pt>
    <dgm:pt modelId="{383216CC-718E-4E91-9B9B-E8A2C5D2BE2F}" type="parTrans" cxnId="{E269FEEB-2B46-4F98-82F0-2E91C396CBCF}">
      <dgm:prSet/>
      <dgm:spPr/>
      <dgm:t>
        <a:bodyPr/>
        <a:lstStyle/>
        <a:p>
          <a:endParaRPr lang="en-GB"/>
        </a:p>
      </dgm:t>
    </dgm:pt>
    <dgm:pt modelId="{B1E81089-E615-4EE3-B014-4C39D2B1882F}" type="sibTrans" cxnId="{E269FEEB-2B46-4F98-82F0-2E91C396CBCF}">
      <dgm:prSet/>
      <dgm:spPr/>
      <dgm:t>
        <a:bodyPr/>
        <a:lstStyle/>
        <a:p>
          <a:endParaRPr lang="en-GB"/>
        </a:p>
      </dgm:t>
    </dgm:pt>
    <dgm:pt modelId="{EF9BED95-6BE8-4B1B-9710-E3FEF4F302D2}">
      <dgm:prSet/>
      <dgm:spPr/>
      <dgm:t>
        <a:bodyPr/>
        <a:lstStyle/>
        <a:p>
          <a:r>
            <a:rPr lang="en-GB"/>
            <a:t>Family Hubs emerging as key settings for early identification and support.</a:t>
          </a:r>
          <a:endParaRPr lang="en-GB" dirty="0"/>
        </a:p>
      </dgm:t>
    </dgm:pt>
    <dgm:pt modelId="{E5EF2A68-CC7B-42E1-871E-1B4688C76120}" type="parTrans" cxnId="{FFAB908F-553D-411D-99B3-F017F15F47D1}">
      <dgm:prSet/>
      <dgm:spPr/>
      <dgm:t>
        <a:bodyPr/>
        <a:lstStyle/>
        <a:p>
          <a:endParaRPr lang="en-GB"/>
        </a:p>
      </dgm:t>
    </dgm:pt>
    <dgm:pt modelId="{570B8330-24A4-42A4-ABE1-317424511C53}" type="sibTrans" cxnId="{FFAB908F-553D-411D-99B3-F017F15F47D1}">
      <dgm:prSet/>
      <dgm:spPr/>
      <dgm:t>
        <a:bodyPr/>
        <a:lstStyle/>
        <a:p>
          <a:endParaRPr lang="en-GB"/>
        </a:p>
      </dgm:t>
    </dgm:pt>
    <dgm:pt modelId="{EA7C5E72-9DEF-4FB2-9CDF-BAF5F8A27C24}">
      <dgm:prSet/>
      <dgm:spPr/>
      <dgm:t>
        <a:bodyPr/>
        <a:lstStyle/>
        <a:p>
          <a:r>
            <a:rPr lang="en-GB"/>
            <a:t>Gaps in specialist support for children not already linked to BCWA services.</a:t>
          </a:r>
          <a:endParaRPr lang="en-GB" dirty="0"/>
        </a:p>
      </dgm:t>
    </dgm:pt>
    <dgm:pt modelId="{0A3061F6-B8CD-4B40-B570-62A567340F82}" type="parTrans" cxnId="{8F8A5862-876C-459B-B683-5624E9B05E7C}">
      <dgm:prSet/>
      <dgm:spPr/>
      <dgm:t>
        <a:bodyPr/>
        <a:lstStyle/>
        <a:p>
          <a:endParaRPr lang="en-GB"/>
        </a:p>
      </dgm:t>
    </dgm:pt>
    <dgm:pt modelId="{7116B832-0B96-4575-AE05-6DDFC37F5809}" type="sibTrans" cxnId="{8F8A5862-876C-459B-B683-5624E9B05E7C}">
      <dgm:prSet/>
      <dgm:spPr/>
      <dgm:t>
        <a:bodyPr/>
        <a:lstStyle/>
        <a:p>
          <a:endParaRPr lang="en-GB"/>
        </a:p>
      </dgm:t>
    </dgm:pt>
    <dgm:pt modelId="{550200F6-6EBC-4AEB-B37E-995A8A73C232}">
      <dgm:prSet/>
      <dgm:spPr/>
      <dgm:t>
        <a:bodyPr/>
        <a:lstStyle/>
        <a:p>
          <a:r>
            <a:rPr lang="en-GB" dirty="0"/>
            <a:t>Stronger IDVA presence in MASH supporting safeguarding interventions.</a:t>
          </a:r>
        </a:p>
      </dgm:t>
    </dgm:pt>
    <dgm:pt modelId="{1C9ABE3E-8E3E-4C7A-BF74-682731A18D17}" type="parTrans" cxnId="{C90C2B81-234C-47FC-8ED7-23C67A133FD1}">
      <dgm:prSet/>
      <dgm:spPr/>
      <dgm:t>
        <a:bodyPr/>
        <a:lstStyle/>
        <a:p>
          <a:endParaRPr lang="en-GB"/>
        </a:p>
      </dgm:t>
    </dgm:pt>
    <dgm:pt modelId="{D77A62F2-238C-4D65-8488-A248FC19B06B}" type="sibTrans" cxnId="{C90C2B81-234C-47FC-8ED7-23C67A133FD1}">
      <dgm:prSet/>
      <dgm:spPr/>
      <dgm:t>
        <a:bodyPr/>
        <a:lstStyle/>
        <a:p>
          <a:endParaRPr lang="en-GB"/>
        </a:p>
      </dgm:t>
    </dgm:pt>
    <dgm:pt modelId="{7A511FEB-5336-4A3B-99AF-35E434752AB2}">
      <dgm:prSet/>
      <dgm:spPr/>
      <dgm:t>
        <a:bodyPr/>
        <a:lstStyle/>
        <a:p>
          <a:r>
            <a:rPr lang="en-GB" b="1" dirty="0"/>
            <a:t>4. Improving Cultural Competency and Step-Down Community Support</a:t>
          </a:r>
          <a:endParaRPr lang="en-GB" dirty="0"/>
        </a:p>
      </dgm:t>
    </dgm:pt>
    <dgm:pt modelId="{55331D27-88C7-4174-9A05-3B2031C9591A}" type="parTrans" cxnId="{002768DE-8F6A-4827-B75D-DC781E6D70F2}">
      <dgm:prSet/>
      <dgm:spPr/>
      <dgm:t>
        <a:bodyPr/>
        <a:lstStyle/>
        <a:p>
          <a:endParaRPr lang="en-GB"/>
        </a:p>
      </dgm:t>
    </dgm:pt>
    <dgm:pt modelId="{2782E184-7EB0-49FE-A56C-3049AA582667}" type="sibTrans" cxnId="{002768DE-8F6A-4827-B75D-DC781E6D70F2}">
      <dgm:prSet/>
      <dgm:spPr/>
      <dgm:t>
        <a:bodyPr/>
        <a:lstStyle/>
        <a:p>
          <a:endParaRPr lang="en-GB"/>
        </a:p>
      </dgm:t>
    </dgm:pt>
    <dgm:pt modelId="{1908A243-DCC2-45D3-9548-61E7BD6E6203}">
      <dgm:prSet/>
      <dgm:spPr/>
      <dgm:t>
        <a:bodyPr/>
        <a:lstStyle/>
        <a:p>
          <a:r>
            <a:rPr lang="en-GB" dirty="0"/>
            <a:t>Sandwell has strong representation across ethnic groups within services, showing broad accessibility across communities.
Survivors voiced a clear interest in staying connected, with many wanting to offer support to others once their formal help ends.
Community and culturally specific groups could play a greater role, if trained and supported to safely identify abuse and refer into specialist services.</a:t>
          </a:r>
        </a:p>
      </dgm:t>
    </dgm:pt>
    <dgm:pt modelId="{9C5434AC-13FB-4C6A-BD26-9C2AE00FC429}" type="parTrans" cxnId="{432215F0-E78E-4F98-A1B5-5641ABC4A587}">
      <dgm:prSet/>
      <dgm:spPr/>
      <dgm:t>
        <a:bodyPr/>
        <a:lstStyle/>
        <a:p>
          <a:endParaRPr lang="en-GB"/>
        </a:p>
      </dgm:t>
    </dgm:pt>
    <dgm:pt modelId="{EB648EED-121D-41DE-AF64-ABE82C020B23}" type="sibTrans" cxnId="{432215F0-E78E-4F98-A1B5-5641ABC4A587}">
      <dgm:prSet/>
      <dgm:spPr/>
      <dgm:t>
        <a:bodyPr/>
        <a:lstStyle/>
        <a:p>
          <a:endParaRPr lang="en-GB"/>
        </a:p>
      </dgm:t>
    </dgm:pt>
    <dgm:pt modelId="{D343F132-E012-4677-909B-D1E913E0FBB9}">
      <dgm:prSet/>
      <dgm:spPr/>
      <dgm:t>
        <a:bodyPr/>
        <a:lstStyle/>
        <a:p>
          <a:r>
            <a:rPr lang="en-GB" b="1"/>
            <a:t>5. Embedding Stronger Monitoring, System Learning, and Accountability</a:t>
          </a:r>
          <a:endParaRPr lang="en-GB" dirty="0"/>
        </a:p>
      </dgm:t>
    </dgm:pt>
    <dgm:pt modelId="{F43F1A9E-4221-4A71-8C48-7BCEAD46963E}" type="parTrans" cxnId="{AEA7EA30-A00D-41AC-8BA9-02BE9F1148C3}">
      <dgm:prSet/>
      <dgm:spPr/>
      <dgm:t>
        <a:bodyPr/>
        <a:lstStyle/>
        <a:p>
          <a:endParaRPr lang="en-GB"/>
        </a:p>
      </dgm:t>
    </dgm:pt>
    <dgm:pt modelId="{F7B40A41-D048-44A2-932B-1D7A368DB5BE}" type="sibTrans" cxnId="{AEA7EA30-A00D-41AC-8BA9-02BE9F1148C3}">
      <dgm:prSet/>
      <dgm:spPr/>
      <dgm:t>
        <a:bodyPr/>
        <a:lstStyle/>
        <a:p>
          <a:endParaRPr lang="en-GB"/>
        </a:p>
      </dgm:t>
    </dgm:pt>
    <dgm:pt modelId="{77876BC6-C0B7-4E2E-9E35-DA723CB85381}">
      <dgm:prSet/>
      <dgm:spPr/>
      <dgm:t>
        <a:bodyPr/>
        <a:lstStyle/>
        <a:p>
          <a:r>
            <a:rPr lang="en-GB" dirty="0"/>
            <a:t>Stalking, coercive control, and financial abuse cases are rising.</a:t>
          </a:r>
        </a:p>
      </dgm:t>
    </dgm:pt>
    <dgm:pt modelId="{B42094DB-CD0C-4C47-A9B6-63DAB31DAE08}" type="parTrans" cxnId="{F68ECB5C-7D8E-4D67-8C6A-AC1D7A38C1BB}">
      <dgm:prSet/>
      <dgm:spPr/>
      <dgm:t>
        <a:bodyPr/>
        <a:lstStyle/>
        <a:p>
          <a:endParaRPr lang="en-GB"/>
        </a:p>
      </dgm:t>
    </dgm:pt>
    <dgm:pt modelId="{DC90011B-B7DA-49D4-A6A1-45A205C841E6}" type="sibTrans" cxnId="{F68ECB5C-7D8E-4D67-8C6A-AC1D7A38C1BB}">
      <dgm:prSet/>
      <dgm:spPr/>
      <dgm:t>
        <a:bodyPr/>
        <a:lstStyle/>
        <a:p>
          <a:endParaRPr lang="en-GB"/>
        </a:p>
      </dgm:t>
    </dgm:pt>
    <dgm:pt modelId="{6952964D-6CA7-4B04-A890-7937BF06D86F}">
      <dgm:prSet/>
      <dgm:spPr/>
      <dgm:t>
        <a:bodyPr/>
        <a:lstStyle/>
        <a:p>
          <a:r>
            <a:rPr lang="en-GB"/>
            <a:t>Gaps in consistent data collection across health and housing services.</a:t>
          </a:r>
          <a:endParaRPr lang="en-GB" dirty="0"/>
        </a:p>
      </dgm:t>
    </dgm:pt>
    <dgm:pt modelId="{AFE4BCBA-D3DF-4A7F-97C4-6CCD1C295B4F}" type="parTrans" cxnId="{94412027-42C7-4213-B7F3-9153B6D9171C}">
      <dgm:prSet/>
      <dgm:spPr/>
      <dgm:t>
        <a:bodyPr/>
        <a:lstStyle/>
        <a:p>
          <a:endParaRPr lang="en-GB"/>
        </a:p>
      </dgm:t>
    </dgm:pt>
    <dgm:pt modelId="{4BBC0560-2FEB-4A04-8B9D-2C4366EC4AB1}" type="sibTrans" cxnId="{94412027-42C7-4213-B7F3-9153B6D9171C}">
      <dgm:prSet/>
      <dgm:spPr/>
      <dgm:t>
        <a:bodyPr/>
        <a:lstStyle/>
        <a:p>
          <a:endParaRPr lang="en-GB"/>
        </a:p>
      </dgm:t>
    </dgm:pt>
    <dgm:pt modelId="{AA86DE4D-85E4-47ED-B1CD-2BC9B349978F}">
      <dgm:prSet/>
      <dgm:spPr/>
      <dgm:t>
        <a:bodyPr/>
        <a:lstStyle/>
        <a:p>
          <a:r>
            <a:rPr lang="en-GB"/>
            <a:t>Variation in service access and outcomes suggests the need for stronger, shared learning frameworks.</a:t>
          </a:r>
          <a:endParaRPr lang="en-GB" dirty="0"/>
        </a:p>
      </dgm:t>
    </dgm:pt>
    <dgm:pt modelId="{625A5F55-A8B1-4537-A79A-240B99AD81C0}" type="parTrans" cxnId="{50D35809-A4D2-472A-8DBB-1C17C9CBB1D5}">
      <dgm:prSet/>
      <dgm:spPr/>
      <dgm:t>
        <a:bodyPr/>
        <a:lstStyle/>
        <a:p>
          <a:endParaRPr lang="en-GB"/>
        </a:p>
      </dgm:t>
    </dgm:pt>
    <dgm:pt modelId="{FCD3370F-444B-467A-A16B-1FC49E88B341}" type="sibTrans" cxnId="{50D35809-A4D2-472A-8DBB-1C17C9CBB1D5}">
      <dgm:prSet/>
      <dgm:spPr/>
      <dgm:t>
        <a:bodyPr/>
        <a:lstStyle/>
        <a:p>
          <a:endParaRPr lang="en-GB"/>
        </a:p>
      </dgm:t>
    </dgm:pt>
    <dgm:pt modelId="{7C9C7748-B885-4C60-8AB3-84B582C22CE1}">
      <dgm:prSet/>
      <dgm:spPr/>
      <dgm:t>
        <a:bodyPr/>
        <a:lstStyle/>
        <a:p>
          <a:r>
            <a:rPr lang="en-GB"/>
            <a:t>Need for improved system-wide monitoring of temporary accommodation support for domestic abuse victims</a:t>
          </a:r>
        </a:p>
      </dgm:t>
    </dgm:pt>
    <dgm:pt modelId="{6149A94B-FD28-406A-A267-5C51D56D3149}" type="parTrans" cxnId="{89E13596-186E-4193-B87B-1E9990BEDB86}">
      <dgm:prSet/>
      <dgm:spPr/>
      <dgm:t>
        <a:bodyPr/>
        <a:lstStyle/>
        <a:p>
          <a:endParaRPr lang="en-GB"/>
        </a:p>
      </dgm:t>
    </dgm:pt>
    <dgm:pt modelId="{E4EFC64C-84F2-4466-8F8C-61D6A2444E69}" type="sibTrans" cxnId="{89E13596-186E-4193-B87B-1E9990BEDB86}">
      <dgm:prSet/>
      <dgm:spPr/>
      <dgm:t>
        <a:bodyPr/>
        <a:lstStyle/>
        <a:p>
          <a:endParaRPr lang="en-GB"/>
        </a:p>
      </dgm:t>
    </dgm:pt>
    <dgm:pt modelId="{F6A396D2-3400-4F1C-90BE-B573AAB420DD}" type="pres">
      <dgm:prSet presAssocID="{943BCDBC-81CB-4FBD-A1E1-EEC2FC890D53}" presName="Name0" presStyleCnt="0">
        <dgm:presLayoutVars>
          <dgm:dir/>
          <dgm:animLvl val="lvl"/>
          <dgm:resizeHandles val="exact"/>
        </dgm:presLayoutVars>
      </dgm:prSet>
      <dgm:spPr/>
    </dgm:pt>
    <dgm:pt modelId="{1FA48834-9449-4710-8C56-B7137AB232A8}" type="pres">
      <dgm:prSet presAssocID="{B7A9BE49-0E4F-4181-8795-D72A9CA07A1E}" presName="linNode" presStyleCnt="0"/>
      <dgm:spPr/>
    </dgm:pt>
    <dgm:pt modelId="{36E3EA81-A0DA-4073-81EE-EAA3510CB723}" type="pres">
      <dgm:prSet presAssocID="{B7A9BE49-0E4F-4181-8795-D72A9CA07A1E}" presName="parentText" presStyleLbl="alignNode1" presStyleIdx="0" presStyleCnt="5">
        <dgm:presLayoutVars>
          <dgm:chMax val="1"/>
          <dgm:bulletEnabled/>
        </dgm:presLayoutVars>
      </dgm:prSet>
      <dgm:spPr/>
    </dgm:pt>
    <dgm:pt modelId="{69A1DCB7-D94D-4CAF-87B6-00A341B96277}" type="pres">
      <dgm:prSet presAssocID="{B7A9BE49-0E4F-4181-8795-D72A9CA07A1E}" presName="descendantText" presStyleLbl="alignAccFollowNode1" presStyleIdx="0" presStyleCnt="5">
        <dgm:presLayoutVars>
          <dgm:bulletEnabled/>
        </dgm:presLayoutVars>
      </dgm:prSet>
      <dgm:spPr/>
    </dgm:pt>
    <dgm:pt modelId="{BF58E15B-FA7E-417C-989A-09ED733FC732}" type="pres">
      <dgm:prSet presAssocID="{5516FE4E-DBCB-47EB-AC86-599035DBD07F}" presName="sp" presStyleCnt="0"/>
      <dgm:spPr/>
    </dgm:pt>
    <dgm:pt modelId="{BFF3B2BF-2B22-4B08-9BD5-D66E96C5FEE0}" type="pres">
      <dgm:prSet presAssocID="{9A63AFE3-6A08-4B6A-89AE-5B33B97C3EB4}" presName="linNode" presStyleCnt="0"/>
      <dgm:spPr/>
    </dgm:pt>
    <dgm:pt modelId="{19F1098D-83BD-4656-957C-9A9E24704310}" type="pres">
      <dgm:prSet presAssocID="{9A63AFE3-6A08-4B6A-89AE-5B33B97C3EB4}" presName="parentText" presStyleLbl="alignNode1" presStyleIdx="1" presStyleCnt="5">
        <dgm:presLayoutVars>
          <dgm:chMax val="1"/>
          <dgm:bulletEnabled/>
        </dgm:presLayoutVars>
      </dgm:prSet>
      <dgm:spPr/>
    </dgm:pt>
    <dgm:pt modelId="{B0310A1F-31B9-455C-AF4F-A12CCC50B927}" type="pres">
      <dgm:prSet presAssocID="{9A63AFE3-6A08-4B6A-89AE-5B33B97C3EB4}" presName="descendantText" presStyleLbl="alignAccFollowNode1" presStyleIdx="1" presStyleCnt="5">
        <dgm:presLayoutVars>
          <dgm:bulletEnabled/>
        </dgm:presLayoutVars>
      </dgm:prSet>
      <dgm:spPr/>
    </dgm:pt>
    <dgm:pt modelId="{1BA62ABA-C1CA-4543-B4B1-1112922B973E}" type="pres">
      <dgm:prSet presAssocID="{EE3629BE-697B-4A42-BFC4-D8330557E17B}" presName="sp" presStyleCnt="0"/>
      <dgm:spPr/>
    </dgm:pt>
    <dgm:pt modelId="{B1FFA1D0-9EC4-4DC2-9463-ACACE0EC5684}" type="pres">
      <dgm:prSet presAssocID="{02F5B82A-A785-478B-B06E-DE3B3D2A4678}" presName="linNode" presStyleCnt="0"/>
      <dgm:spPr/>
    </dgm:pt>
    <dgm:pt modelId="{55EB3FAD-2273-4965-A9FC-B59CD74D54D7}" type="pres">
      <dgm:prSet presAssocID="{02F5B82A-A785-478B-B06E-DE3B3D2A4678}" presName="parentText" presStyleLbl="alignNode1" presStyleIdx="2" presStyleCnt="5">
        <dgm:presLayoutVars>
          <dgm:chMax val="1"/>
          <dgm:bulletEnabled/>
        </dgm:presLayoutVars>
      </dgm:prSet>
      <dgm:spPr/>
    </dgm:pt>
    <dgm:pt modelId="{21CD2D84-B47A-4568-93DD-416A8BC3F6CF}" type="pres">
      <dgm:prSet presAssocID="{02F5B82A-A785-478B-B06E-DE3B3D2A4678}" presName="descendantText" presStyleLbl="alignAccFollowNode1" presStyleIdx="2" presStyleCnt="5">
        <dgm:presLayoutVars>
          <dgm:bulletEnabled/>
        </dgm:presLayoutVars>
      </dgm:prSet>
      <dgm:spPr/>
    </dgm:pt>
    <dgm:pt modelId="{FEFC7212-870C-477B-B1E1-59C5BE4A7CF3}" type="pres">
      <dgm:prSet presAssocID="{D640ABED-7CE2-46FA-81D2-CF10C1C0D6CE}" presName="sp" presStyleCnt="0"/>
      <dgm:spPr/>
    </dgm:pt>
    <dgm:pt modelId="{13E0790C-0348-4752-8921-0913834508C4}" type="pres">
      <dgm:prSet presAssocID="{7A511FEB-5336-4A3B-99AF-35E434752AB2}" presName="linNode" presStyleCnt="0"/>
      <dgm:spPr/>
    </dgm:pt>
    <dgm:pt modelId="{B74795FE-CB7B-45C5-802B-9D9C5B51F599}" type="pres">
      <dgm:prSet presAssocID="{7A511FEB-5336-4A3B-99AF-35E434752AB2}" presName="parentText" presStyleLbl="alignNode1" presStyleIdx="3" presStyleCnt="5">
        <dgm:presLayoutVars>
          <dgm:chMax val="1"/>
          <dgm:bulletEnabled/>
        </dgm:presLayoutVars>
      </dgm:prSet>
      <dgm:spPr/>
    </dgm:pt>
    <dgm:pt modelId="{B9CBD1FC-D504-499A-88FA-C9DF591A0DD4}" type="pres">
      <dgm:prSet presAssocID="{7A511FEB-5336-4A3B-99AF-35E434752AB2}" presName="descendantText" presStyleLbl="alignAccFollowNode1" presStyleIdx="3" presStyleCnt="5" custLinFactNeighborX="5812" custLinFactNeighborY="893">
        <dgm:presLayoutVars>
          <dgm:bulletEnabled/>
        </dgm:presLayoutVars>
      </dgm:prSet>
      <dgm:spPr/>
    </dgm:pt>
    <dgm:pt modelId="{7BF418F8-03A6-41EA-8F4C-50477635E24B}" type="pres">
      <dgm:prSet presAssocID="{2782E184-7EB0-49FE-A56C-3049AA582667}" presName="sp" presStyleCnt="0"/>
      <dgm:spPr/>
    </dgm:pt>
    <dgm:pt modelId="{EA8FD11E-4F34-4CC2-B6BF-023A8F9CA1EE}" type="pres">
      <dgm:prSet presAssocID="{D343F132-E012-4677-909B-D1E913E0FBB9}" presName="linNode" presStyleCnt="0"/>
      <dgm:spPr/>
    </dgm:pt>
    <dgm:pt modelId="{3382D5BD-DAE7-488D-9EA4-EFC2823DE004}" type="pres">
      <dgm:prSet presAssocID="{D343F132-E012-4677-909B-D1E913E0FBB9}" presName="parentText" presStyleLbl="alignNode1" presStyleIdx="4" presStyleCnt="5">
        <dgm:presLayoutVars>
          <dgm:chMax val="1"/>
          <dgm:bulletEnabled/>
        </dgm:presLayoutVars>
      </dgm:prSet>
      <dgm:spPr/>
    </dgm:pt>
    <dgm:pt modelId="{FCC1FBD4-0B82-4E59-B542-6C29068424F0}" type="pres">
      <dgm:prSet presAssocID="{D343F132-E012-4677-909B-D1E913E0FBB9}" presName="descendantText" presStyleLbl="alignAccFollowNode1" presStyleIdx="4" presStyleCnt="5">
        <dgm:presLayoutVars>
          <dgm:bulletEnabled/>
        </dgm:presLayoutVars>
      </dgm:prSet>
      <dgm:spPr/>
    </dgm:pt>
  </dgm:ptLst>
  <dgm:cxnLst>
    <dgm:cxn modelId="{82898802-CF2E-40F0-A7C0-DF4BA54E7A39}" type="presOf" srcId="{32135925-963C-46CC-9DD7-A7353A2F9122}" destId="{69A1DCB7-D94D-4CAF-87B6-00A341B96277}" srcOrd="0" destOrd="1" presId="urn:microsoft.com/office/officeart/2016/7/layout/VerticalSolidActionList"/>
    <dgm:cxn modelId="{8437FB02-6A55-45A7-A504-79B0E9A97447}" type="presOf" srcId="{B7A9BE49-0E4F-4181-8795-D72A9CA07A1E}" destId="{36E3EA81-A0DA-4073-81EE-EAA3510CB723}" srcOrd="0" destOrd="0" presId="urn:microsoft.com/office/officeart/2016/7/layout/VerticalSolidActionList"/>
    <dgm:cxn modelId="{50D35809-A4D2-472A-8DBB-1C17C9CBB1D5}" srcId="{D343F132-E012-4677-909B-D1E913E0FBB9}" destId="{AA86DE4D-85E4-47ED-B1CD-2BC9B349978F}" srcOrd="2" destOrd="0" parTransId="{625A5F55-A8B1-4537-A79A-240B99AD81C0}" sibTransId="{FCD3370F-444B-467A-A16B-1FC49E88B341}"/>
    <dgm:cxn modelId="{2C656F20-B51C-4EF4-9D43-A96558793281}" type="presOf" srcId="{7C9C7748-B885-4C60-8AB3-84B582C22CE1}" destId="{FCC1FBD4-0B82-4E59-B542-6C29068424F0}" srcOrd="0" destOrd="3" presId="urn:microsoft.com/office/officeart/2016/7/layout/VerticalSolidActionList"/>
    <dgm:cxn modelId="{94412027-42C7-4213-B7F3-9153B6D9171C}" srcId="{D343F132-E012-4677-909B-D1E913E0FBB9}" destId="{6952964D-6CA7-4B04-A890-7937BF06D86F}" srcOrd="1" destOrd="0" parTransId="{AFE4BCBA-D3DF-4A7F-97C4-6CCD1C295B4F}" sibTransId="{4BBC0560-2FEB-4A04-8B9D-2C4366EC4AB1}"/>
    <dgm:cxn modelId="{5EFAF127-CE3E-415F-8E51-439D7AC772C1}" type="presOf" srcId="{D371AE94-F21C-4996-A633-F653AD8E2F2B}" destId="{69A1DCB7-D94D-4CAF-87B6-00A341B96277}" srcOrd="0" destOrd="3" presId="urn:microsoft.com/office/officeart/2016/7/layout/VerticalSolidActionList"/>
    <dgm:cxn modelId="{F6C2062B-A822-4E31-AAA6-120C0FDACED8}" type="presOf" srcId="{550200F6-6EBC-4AEB-B37E-995A8A73C232}" destId="{21CD2D84-B47A-4568-93DD-416A8BC3F6CF}" srcOrd="0" destOrd="3" presId="urn:microsoft.com/office/officeart/2016/7/layout/VerticalSolidActionList"/>
    <dgm:cxn modelId="{AEA7EA30-A00D-41AC-8BA9-02BE9F1148C3}" srcId="{943BCDBC-81CB-4FBD-A1E1-EEC2FC890D53}" destId="{D343F132-E012-4677-909B-D1E913E0FBB9}" srcOrd="4" destOrd="0" parTransId="{F43F1A9E-4221-4A71-8C48-7BCEAD46963E}" sibTransId="{F7B40A41-D048-44A2-932B-1D7A368DB5BE}"/>
    <dgm:cxn modelId="{CB736631-23B4-4C4B-ADFB-9FCE1893CAB9}" srcId="{9A63AFE3-6A08-4B6A-89AE-5B33B97C3EB4}" destId="{93B37E53-5D76-4830-885B-A93846784FC0}" srcOrd="3" destOrd="0" parTransId="{47F542A1-60F8-42DE-978E-51DFDA25D4A4}" sibTransId="{EA2CBB0E-245C-4157-858E-8D06BA7D1FBF}"/>
    <dgm:cxn modelId="{7D17A533-DAB7-4617-8E44-437B16964CA7}" srcId="{943BCDBC-81CB-4FBD-A1E1-EEC2FC890D53}" destId="{02F5B82A-A785-478B-B06E-DE3B3D2A4678}" srcOrd="2" destOrd="0" parTransId="{687431C6-D7B8-4587-ABF3-B2BAA68A57B6}" sibTransId="{D640ABED-7CE2-46FA-81D2-CF10C1C0D6CE}"/>
    <dgm:cxn modelId="{02D3283A-1FF0-4249-96B2-DF6CE40000D2}" srcId="{943BCDBC-81CB-4FBD-A1E1-EEC2FC890D53}" destId="{B7A9BE49-0E4F-4181-8795-D72A9CA07A1E}" srcOrd="0" destOrd="0" parTransId="{FC7C1E27-83BB-413B-9E31-3CC071334063}" sibTransId="{5516FE4E-DBCB-47EB-AC86-599035DBD07F}"/>
    <dgm:cxn modelId="{8E5B1E3D-68B0-40BE-9A35-DD11FFA451FD}" type="presOf" srcId="{AA86DE4D-85E4-47ED-B1CD-2BC9B349978F}" destId="{FCC1FBD4-0B82-4E59-B542-6C29068424F0}" srcOrd="0" destOrd="2" presId="urn:microsoft.com/office/officeart/2016/7/layout/VerticalSolidActionList"/>
    <dgm:cxn modelId="{BDFFBF5B-EC77-4D67-A72A-8706405FB586}" srcId="{B7A9BE49-0E4F-4181-8795-D72A9CA07A1E}" destId="{E8DA1AD4-8A61-416C-A2F3-95903FB1E9D5}" srcOrd="0" destOrd="0" parTransId="{F43B7CF7-A1B5-4C1E-94F8-533BD9823291}" sibTransId="{EF693D9B-2505-4C84-8B13-C42544763CE3}"/>
    <dgm:cxn modelId="{F68ECB5C-7D8E-4D67-8C6A-AC1D7A38C1BB}" srcId="{D343F132-E012-4677-909B-D1E913E0FBB9}" destId="{77876BC6-C0B7-4E2E-9E35-DA723CB85381}" srcOrd="0" destOrd="0" parTransId="{B42094DB-CD0C-4C47-A9B6-63DAB31DAE08}" sibTransId="{DC90011B-B7DA-49D4-A6A1-45A205C841E6}"/>
    <dgm:cxn modelId="{26A1AF41-C25C-4D24-AF50-D0ECF1940A79}" type="presOf" srcId="{6952964D-6CA7-4B04-A890-7937BF06D86F}" destId="{FCC1FBD4-0B82-4E59-B542-6C29068424F0}" srcOrd="0" destOrd="1" presId="urn:microsoft.com/office/officeart/2016/7/layout/VerticalSolidActionList"/>
    <dgm:cxn modelId="{8F8A5862-876C-459B-B683-5624E9B05E7C}" srcId="{02F5B82A-A785-478B-B06E-DE3B3D2A4678}" destId="{EA7C5E72-9DEF-4FB2-9CDF-BAF5F8A27C24}" srcOrd="2" destOrd="0" parTransId="{0A3061F6-B8CD-4B40-B570-62A567340F82}" sibTransId="{7116B832-0B96-4575-AE05-6DDFC37F5809}"/>
    <dgm:cxn modelId="{32800C65-4FF3-4754-8A09-75C5075517EA}" srcId="{B7A9BE49-0E4F-4181-8795-D72A9CA07A1E}" destId="{D371AE94-F21C-4996-A633-F653AD8E2F2B}" srcOrd="3" destOrd="0" parTransId="{2FBC251B-5830-4786-B6A4-9F59819DD5C1}" sibTransId="{BD328BC7-AF95-4C72-BAC0-55CE5008AD88}"/>
    <dgm:cxn modelId="{8FBFD780-BC03-42EE-9417-9F4927B8F694}" type="presOf" srcId="{B295F6D7-73D1-4D68-A309-2E0D745CD067}" destId="{B0310A1F-31B9-455C-AF4F-A12CCC50B927}" srcOrd="0" destOrd="2" presId="urn:microsoft.com/office/officeart/2016/7/layout/VerticalSolidActionList"/>
    <dgm:cxn modelId="{C90C2B81-234C-47FC-8ED7-23C67A133FD1}" srcId="{02F5B82A-A785-478B-B06E-DE3B3D2A4678}" destId="{550200F6-6EBC-4AEB-B37E-995A8A73C232}" srcOrd="3" destOrd="0" parTransId="{1C9ABE3E-8E3E-4C7A-BF74-682731A18D17}" sibTransId="{D77A62F2-238C-4D65-8488-A248FC19B06B}"/>
    <dgm:cxn modelId="{FFAB908F-553D-411D-99B3-F017F15F47D1}" srcId="{02F5B82A-A785-478B-B06E-DE3B3D2A4678}" destId="{EF9BED95-6BE8-4B1B-9710-E3FEF4F302D2}" srcOrd="1" destOrd="0" parTransId="{E5EF2A68-CC7B-42E1-871E-1B4688C76120}" sibTransId="{570B8330-24A4-42A4-ABE1-317424511C53}"/>
    <dgm:cxn modelId="{6C3C7A94-BE61-44BD-B64A-C0945CD8EA8F}" srcId="{9A63AFE3-6A08-4B6A-89AE-5B33B97C3EB4}" destId="{B295F6D7-73D1-4D68-A309-2E0D745CD067}" srcOrd="2" destOrd="0" parTransId="{EDCE38B0-8144-4C2A-BF66-856E4A0F7733}" sibTransId="{153CB263-3AB5-41C6-BB76-589258CE1FBE}"/>
    <dgm:cxn modelId="{89E13596-186E-4193-B87B-1E9990BEDB86}" srcId="{D343F132-E012-4677-909B-D1E913E0FBB9}" destId="{7C9C7748-B885-4C60-8AB3-84B582C22CE1}" srcOrd="3" destOrd="0" parTransId="{6149A94B-FD28-406A-A267-5C51D56D3149}" sibTransId="{E4EFC64C-84F2-4466-8F8C-61D6A2444E69}"/>
    <dgm:cxn modelId="{85FDC39D-F407-4838-8B93-B74319195F6D}" type="presOf" srcId="{E8DA1AD4-8A61-416C-A2F3-95903FB1E9D5}" destId="{69A1DCB7-D94D-4CAF-87B6-00A341B96277}" srcOrd="0" destOrd="0" presId="urn:microsoft.com/office/officeart/2016/7/layout/VerticalSolidActionList"/>
    <dgm:cxn modelId="{53299DA4-1A1A-4466-A79F-F62ABCF2C5AE}" type="presOf" srcId="{56D0B398-5E3C-4D97-9D31-D6562F71F19D}" destId="{21CD2D84-B47A-4568-93DD-416A8BC3F6CF}" srcOrd="0" destOrd="0" presId="urn:microsoft.com/office/officeart/2016/7/layout/VerticalSolidActionList"/>
    <dgm:cxn modelId="{CA2472A6-3299-4269-8636-58779C6B90FB}" srcId="{9A63AFE3-6A08-4B6A-89AE-5B33B97C3EB4}" destId="{B3A93021-E6F9-4DFC-8F06-7DFAB34A5F1E}" srcOrd="1" destOrd="0" parTransId="{AE052D45-F7E2-4966-8AE1-B218182D2711}" sibTransId="{10B1FF7D-3715-499B-BA58-3FC658BDA8A0}"/>
    <dgm:cxn modelId="{26EAF2A9-384C-4EC3-A3C7-B3EC44A0839B}" type="presOf" srcId="{ECD1337E-94BC-4DC9-B303-57583FA3F8A5}" destId="{69A1DCB7-D94D-4CAF-87B6-00A341B96277}" srcOrd="0" destOrd="2" presId="urn:microsoft.com/office/officeart/2016/7/layout/VerticalSolidActionList"/>
    <dgm:cxn modelId="{5FD05DB2-26A7-4653-8EC1-3F6CF22959B0}" type="presOf" srcId="{9B60D74B-FF3A-48AF-A221-DC757DD23B52}" destId="{B0310A1F-31B9-455C-AF4F-A12CCC50B927}" srcOrd="0" destOrd="0" presId="urn:microsoft.com/office/officeart/2016/7/layout/VerticalSolidActionList"/>
    <dgm:cxn modelId="{164A21B5-59AA-4CBF-AB32-4BBE35DFBA17}" type="presOf" srcId="{EF9BED95-6BE8-4B1B-9710-E3FEF4F302D2}" destId="{21CD2D84-B47A-4568-93DD-416A8BC3F6CF}" srcOrd="0" destOrd="1" presId="urn:microsoft.com/office/officeart/2016/7/layout/VerticalSolidActionList"/>
    <dgm:cxn modelId="{A2DF7AB7-5039-46D7-B40E-FE79CE9DB3F0}" type="presOf" srcId="{EA7C5E72-9DEF-4FB2-9CDF-BAF5F8A27C24}" destId="{21CD2D84-B47A-4568-93DD-416A8BC3F6CF}" srcOrd="0" destOrd="2" presId="urn:microsoft.com/office/officeart/2016/7/layout/VerticalSolidActionList"/>
    <dgm:cxn modelId="{50C767C9-A094-4F64-BA4C-1392A8015F85}" type="presOf" srcId="{77876BC6-C0B7-4E2E-9E35-DA723CB85381}" destId="{FCC1FBD4-0B82-4E59-B542-6C29068424F0}" srcOrd="0" destOrd="0" presId="urn:microsoft.com/office/officeart/2016/7/layout/VerticalSolidActionList"/>
    <dgm:cxn modelId="{C534A1D0-0F55-4A22-AAFC-AA31F183F2C5}" type="presOf" srcId="{7A511FEB-5336-4A3B-99AF-35E434752AB2}" destId="{B74795FE-CB7B-45C5-802B-9D9C5B51F599}" srcOrd="0" destOrd="0" presId="urn:microsoft.com/office/officeart/2016/7/layout/VerticalSolidActionList"/>
    <dgm:cxn modelId="{5B2562D2-F5C6-4810-81E7-2200105802B0}" srcId="{9A63AFE3-6A08-4B6A-89AE-5B33B97C3EB4}" destId="{9B60D74B-FF3A-48AF-A221-DC757DD23B52}" srcOrd="0" destOrd="0" parTransId="{228812EC-E2B8-4DF6-8F87-DA8656A196EC}" sibTransId="{1AF9F8D0-A860-45C9-BA98-3007199685CE}"/>
    <dgm:cxn modelId="{BC4859D2-5B6A-4403-8F1C-224B8830678A}" srcId="{B7A9BE49-0E4F-4181-8795-D72A9CA07A1E}" destId="{ECD1337E-94BC-4DC9-B303-57583FA3F8A5}" srcOrd="2" destOrd="0" parTransId="{6F3AC0E9-7EE4-458E-BBCB-1E18913B3934}" sibTransId="{8CD536A8-72A8-4D07-A93C-60F2BE85902C}"/>
    <dgm:cxn modelId="{C72064D6-2FD5-4258-B618-49EBED8A5D15}" type="presOf" srcId="{B3A93021-E6F9-4DFC-8F06-7DFAB34A5F1E}" destId="{B0310A1F-31B9-455C-AF4F-A12CCC50B927}" srcOrd="0" destOrd="1" presId="urn:microsoft.com/office/officeart/2016/7/layout/VerticalSolidActionList"/>
    <dgm:cxn modelId="{3B9A0FDE-EFFD-418B-9AA1-732C589E47C7}" type="presOf" srcId="{D343F132-E012-4677-909B-D1E913E0FBB9}" destId="{3382D5BD-DAE7-488D-9EA4-EFC2823DE004}" srcOrd="0" destOrd="0" presId="urn:microsoft.com/office/officeart/2016/7/layout/VerticalSolidActionList"/>
    <dgm:cxn modelId="{002768DE-8F6A-4827-B75D-DC781E6D70F2}" srcId="{943BCDBC-81CB-4FBD-A1E1-EEC2FC890D53}" destId="{7A511FEB-5336-4A3B-99AF-35E434752AB2}" srcOrd="3" destOrd="0" parTransId="{55331D27-88C7-4174-9A05-3B2031C9591A}" sibTransId="{2782E184-7EB0-49FE-A56C-3049AA582667}"/>
    <dgm:cxn modelId="{F7858DE1-313C-4E7C-A590-B986670DA59D}" srcId="{B7A9BE49-0E4F-4181-8795-D72A9CA07A1E}" destId="{32135925-963C-46CC-9DD7-A7353A2F9122}" srcOrd="1" destOrd="0" parTransId="{09DD9B18-1109-42F9-B88F-B720A19264D3}" sibTransId="{8DCCA190-0DF1-471B-BAB3-2046264BEDB5}"/>
    <dgm:cxn modelId="{310748E3-C02B-438B-9B76-1AA6015BE969}" type="presOf" srcId="{943BCDBC-81CB-4FBD-A1E1-EEC2FC890D53}" destId="{F6A396D2-3400-4F1C-90BE-B573AAB420DD}" srcOrd="0" destOrd="0" presId="urn:microsoft.com/office/officeart/2016/7/layout/VerticalSolidActionList"/>
    <dgm:cxn modelId="{47CA2FE8-72B5-443A-AEC5-90682970F43E}" type="presOf" srcId="{02F5B82A-A785-478B-B06E-DE3B3D2A4678}" destId="{55EB3FAD-2273-4965-A9FC-B59CD74D54D7}" srcOrd="0" destOrd="0" presId="urn:microsoft.com/office/officeart/2016/7/layout/VerticalSolidActionList"/>
    <dgm:cxn modelId="{E269FEEB-2B46-4F98-82F0-2E91C396CBCF}" srcId="{02F5B82A-A785-478B-B06E-DE3B3D2A4678}" destId="{56D0B398-5E3C-4D97-9D31-D6562F71F19D}" srcOrd="0" destOrd="0" parTransId="{383216CC-718E-4E91-9B9B-E8A2C5D2BE2F}" sibTransId="{B1E81089-E615-4EE3-B014-4C39D2B1882F}"/>
    <dgm:cxn modelId="{432215F0-E78E-4F98-A1B5-5641ABC4A587}" srcId="{7A511FEB-5336-4A3B-99AF-35E434752AB2}" destId="{1908A243-DCC2-45D3-9548-61E7BD6E6203}" srcOrd="0" destOrd="0" parTransId="{9C5434AC-13FB-4C6A-BD26-9C2AE00FC429}" sibTransId="{EB648EED-121D-41DE-AF64-ABE82C020B23}"/>
    <dgm:cxn modelId="{411BA9F0-AD56-464A-9388-2B4C4F3BFDE4}" type="presOf" srcId="{93B37E53-5D76-4830-885B-A93846784FC0}" destId="{B0310A1F-31B9-455C-AF4F-A12CCC50B927}" srcOrd="0" destOrd="3" presId="urn:microsoft.com/office/officeart/2016/7/layout/VerticalSolidActionList"/>
    <dgm:cxn modelId="{3C14C8F5-1E62-45FF-911E-78F3AC37B027}" type="presOf" srcId="{9A63AFE3-6A08-4B6A-89AE-5B33B97C3EB4}" destId="{19F1098D-83BD-4656-957C-9A9E24704310}" srcOrd="0" destOrd="0" presId="urn:microsoft.com/office/officeart/2016/7/layout/VerticalSolidActionList"/>
    <dgm:cxn modelId="{987FBDF6-7478-40C4-AEAC-B6B77FADBEAB}" type="presOf" srcId="{1908A243-DCC2-45D3-9548-61E7BD6E6203}" destId="{B9CBD1FC-D504-499A-88FA-C9DF591A0DD4}" srcOrd="0" destOrd="0" presId="urn:microsoft.com/office/officeart/2016/7/layout/VerticalSolidActionList"/>
    <dgm:cxn modelId="{6E712DFC-3BE9-4CA1-9E34-0F766623C11A}" srcId="{943BCDBC-81CB-4FBD-A1E1-EEC2FC890D53}" destId="{9A63AFE3-6A08-4B6A-89AE-5B33B97C3EB4}" srcOrd="1" destOrd="0" parTransId="{2188837B-B0B9-4668-B769-B7C07DE7FD4C}" sibTransId="{EE3629BE-697B-4A42-BFC4-D8330557E17B}"/>
    <dgm:cxn modelId="{CE82E03B-7DCD-4880-81AF-70A28BB12016}" type="presParOf" srcId="{F6A396D2-3400-4F1C-90BE-B573AAB420DD}" destId="{1FA48834-9449-4710-8C56-B7137AB232A8}" srcOrd="0" destOrd="0" presId="urn:microsoft.com/office/officeart/2016/7/layout/VerticalSolidActionList"/>
    <dgm:cxn modelId="{71C921E1-84C9-4C32-87E7-6BBE1063A24D}" type="presParOf" srcId="{1FA48834-9449-4710-8C56-B7137AB232A8}" destId="{36E3EA81-A0DA-4073-81EE-EAA3510CB723}" srcOrd="0" destOrd="0" presId="urn:microsoft.com/office/officeart/2016/7/layout/VerticalSolidActionList"/>
    <dgm:cxn modelId="{2457D5D6-B60A-4A2D-AF4E-19CF89F4A4D0}" type="presParOf" srcId="{1FA48834-9449-4710-8C56-B7137AB232A8}" destId="{69A1DCB7-D94D-4CAF-87B6-00A341B96277}" srcOrd="1" destOrd="0" presId="urn:microsoft.com/office/officeart/2016/7/layout/VerticalSolidActionList"/>
    <dgm:cxn modelId="{718B6D93-BDE4-4706-908E-0E46A3D7B5BD}" type="presParOf" srcId="{F6A396D2-3400-4F1C-90BE-B573AAB420DD}" destId="{BF58E15B-FA7E-417C-989A-09ED733FC732}" srcOrd="1" destOrd="0" presId="urn:microsoft.com/office/officeart/2016/7/layout/VerticalSolidActionList"/>
    <dgm:cxn modelId="{89E73A50-201F-458D-AAAD-151AFE92AE4C}" type="presParOf" srcId="{F6A396D2-3400-4F1C-90BE-B573AAB420DD}" destId="{BFF3B2BF-2B22-4B08-9BD5-D66E96C5FEE0}" srcOrd="2" destOrd="0" presId="urn:microsoft.com/office/officeart/2016/7/layout/VerticalSolidActionList"/>
    <dgm:cxn modelId="{ABD9F29E-DD85-408A-A3B3-8361099891F7}" type="presParOf" srcId="{BFF3B2BF-2B22-4B08-9BD5-D66E96C5FEE0}" destId="{19F1098D-83BD-4656-957C-9A9E24704310}" srcOrd="0" destOrd="0" presId="urn:microsoft.com/office/officeart/2016/7/layout/VerticalSolidActionList"/>
    <dgm:cxn modelId="{76FD943E-F12E-48BD-B817-2D8CBAE02F65}" type="presParOf" srcId="{BFF3B2BF-2B22-4B08-9BD5-D66E96C5FEE0}" destId="{B0310A1F-31B9-455C-AF4F-A12CCC50B927}" srcOrd="1" destOrd="0" presId="urn:microsoft.com/office/officeart/2016/7/layout/VerticalSolidActionList"/>
    <dgm:cxn modelId="{5BEEFEB6-7EBA-4BBE-9BB1-1266494876E2}" type="presParOf" srcId="{F6A396D2-3400-4F1C-90BE-B573AAB420DD}" destId="{1BA62ABA-C1CA-4543-B4B1-1112922B973E}" srcOrd="3" destOrd="0" presId="urn:microsoft.com/office/officeart/2016/7/layout/VerticalSolidActionList"/>
    <dgm:cxn modelId="{201B519E-338F-4B9D-88FC-4A86B20A0856}" type="presParOf" srcId="{F6A396D2-3400-4F1C-90BE-B573AAB420DD}" destId="{B1FFA1D0-9EC4-4DC2-9463-ACACE0EC5684}" srcOrd="4" destOrd="0" presId="urn:microsoft.com/office/officeart/2016/7/layout/VerticalSolidActionList"/>
    <dgm:cxn modelId="{19295C82-9BCB-4238-A647-7981D12AE4BF}" type="presParOf" srcId="{B1FFA1D0-9EC4-4DC2-9463-ACACE0EC5684}" destId="{55EB3FAD-2273-4965-A9FC-B59CD74D54D7}" srcOrd="0" destOrd="0" presId="urn:microsoft.com/office/officeart/2016/7/layout/VerticalSolidActionList"/>
    <dgm:cxn modelId="{AAAEA601-EBD9-4EF8-9C1D-5458F2B93A6A}" type="presParOf" srcId="{B1FFA1D0-9EC4-4DC2-9463-ACACE0EC5684}" destId="{21CD2D84-B47A-4568-93DD-416A8BC3F6CF}" srcOrd="1" destOrd="0" presId="urn:microsoft.com/office/officeart/2016/7/layout/VerticalSolidActionList"/>
    <dgm:cxn modelId="{39B0B1AD-BA08-4CD7-B3F8-40EDB5E77B0F}" type="presParOf" srcId="{F6A396D2-3400-4F1C-90BE-B573AAB420DD}" destId="{FEFC7212-870C-477B-B1E1-59C5BE4A7CF3}" srcOrd="5" destOrd="0" presId="urn:microsoft.com/office/officeart/2016/7/layout/VerticalSolidActionList"/>
    <dgm:cxn modelId="{AE7C50C9-EF59-402D-AB00-35461BE74076}" type="presParOf" srcId="{F6A396D2-3400-4F1C-90BE-B573AAB420DD}" destId="{13E0790C-0348-4752-8921-0913834508C4}" srcOrd="6" destOrd="0" presId="urn:microsoft.com/office/officeart/2016/7/layout/VerticalSolidActionList"/>
    <dgm:cxn modelId="{0EE7C374-F9F4-4FBA-9E59-7BFA1D9A68F2}" type="presParOf" srcId="{13E0790C-0348-4752-8921-0913834508C4}" destId="{B74795FE-CB7B-45C5-802B-9D9C5B51F599}" srcOrd="0" destOrd="0" presId="urn:microsoft.com/office/officeart/2016/7/layout/VerticalSolidActionList"/>
    <dgm:cxn modelId="{0D47B463-C4A1-4C14-BA8D-E0411317F39D}" type="presParOf" srcId="{13E0790C-0348-4752-8921-0913834508C4}" destId="{B9CBD1FC-D504-499A-88FA-C9DF591A0DD4}" srcOrd="1" destOrd="0" presId="urn:microsoft.com/office/officeart/2016/7/layout/VerticalSolidActionList"/>
    <dgm:cxn modelId="{47A2240E-3B24-4DBF-A5A4-C3BB817936CF}" type="presParOf" srcId="{F6A396D2-3400-4F1C-90BE-B573AAB420DD}" destId="{7BF418F8-03A6-41EA-8F4C-50477635E24B}" srcOrd="7" destOrd="0" presId="urn:microsoft.com/office/officeart/2016/7/layout/VerticalSolidActionList"/>
    <dgm:cxn modelId="{D961B9B5-F30F-437D-B351-228B2B57BB6E}" type="presParOf" srcId="{F6A396D2-3400-4F1C-90BE-B573AAB420DD}" destId="{EA8FD11E-4F34-4CC2-B6BF-023A8F9CA1EE}" srcOrd="8" destOrd="0" presId="urn:microsoft.com/office/officeart/2016/7/layout/VerticalSolidActionList"/>
    <dgm:cxn modelId="{B7DD2DF5-AFAA-4805-8FF5-F326674CB7E7}" type="presParOf" srcId="{EA8FD11E-4F34-4CC2-B6BF-023A8F9CA1EE}" destId="{3382D5BD-DAE7-488D-9EA4-EFC2823DE004}" srcOrd="0" destOrd="0" presId="urn:microsoft.com/office/officeart/2016/7/layout/VerticalSolidActionList"/>
    <dgm:cxn modelId="{E32E5A54-5ADB-4355-923C-CF9ED3A7D732}" type="presParOf" srcId="{EA8FD11E-4F34-4CC2-B6BF-023A8F9CA1EE}" destId="{FCC1FBD4-0B82-4E59-B542-6C29068424F0}"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16193-DCB4-4DD2-B7CA-9D3628410241}">
      <dsp:nvSpPr>
        <dsp:cNvPr id="0" name=""/>
        <dsp:cNvSpPr/>
      </dsp:nvSpPr>
      <dsp:spPr>
        <a:xfrm>
          <a:off x="0" y="3663"/>
          <a:ext cx="7229543" cy="6756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The new statutory definition of domestic abuse, encompassing physical, emotional, economic, and coercive behaviours between personally connected individuals.</a:t>
          </a:r>
          <a:endParaRPr lang="en-US" sz="1200" kern="1200"/>
        </a:p>
      </dsp:txBody>
      <dsp:txXfrm>
        <a:off x="32984" y="36647"/>
        <a:ext cx="7163575" cy="609707"/>
      </dsp:txXfrm>
    </dsp:sp>
    <dsp:sp modelId="{5456FD35-0371-4614-8D78-41C024FB7E7C}">
      <dsp:nvSpPr>
        <dsp:cNvPr id="0" name=""/>
        <dsp:cNvSpPr/>
      </dsp:nvSpPr>
      <dsp:spPr>
        <a:xfrm>
          <a:off x="0" y="774378"/>
          <a:ext cx="7229543" cy="67567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The statutory duty on local authorities to commission support services for victims in safe accommodation settings, supported by Domestic Abuse Safe Accommodation funding.</a:t>
          </a:r>
        </a:p>
      </dsp:txBody>
      <dsp:txXfrm>
        <a:off x="32984" y="807362"/>
        <a:ext cx="7163575" cy="609707"/>
      </dsp:txXfrm>
    </dsp:sp>
    <dsp:sp modelId="{E4008117-FA01-4A8D-BC01-52294E11A598}">
      <dsp:nvSpPr>
        <dsp:cNvPr id="0" name=""/>
        <dsp:cNvSpPr/>
      </dsp:nvSpPr>
      <dsp:spPr>
        <a:xfrm>
          <a:off x="0" y="1545093"/>
          <a:ext cx="7229543" cy="67567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National commitments to strengthen policing, with the inclusion of violence against women and girls within the Strategic Policing Requirement, and the development of new tools such as Domestic Abuse Protection Orders (DAPOs).</a:t>
          </a:r>
        </a:p>
      </dsp:txBody>
      <dsp:txXfrm>
        <a:off x="32984" y="1578077"/>
        <a:ext cx="7163575" cy="609707"/>
      </dsp:txXfrm>
    </dsp:sp>
    <dsp:sp modelId="{67D93A6D-E167-466D-8538-8CD5BA42FEE9}">
      <dsp:nvSpPr>
        <dsp:cNvPr id="0" name=""/>
        <dsp:cNvSpPr/>
      </dsp:nvSpPr>
      <dsp:spPr>
        <a:xfrm>
          <a:off x="0" y="2315808"/>
          <a:ext cx="7229543" cy="67567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The publication of the national Violence Against Women and Girls Strategy, with ambitions to prioritise prevention, pursue perpetrators, support victims, and strengthen the system.</a:t>
          </a:r>
        </a:p>
      </dsp:txBody>
      <dsp:txXfrm>
        <a:off x="32984" y="2348792"/>
        <a:ext cx="7163575" cy="6097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16193-DCB4-4DD2-B7CA-9D3628410241}">
      <dsp:nvSpPr>
        <dsp:cNvPr id="0" name=""/>
        <dsp:cNvSpPr/>
      </dsp:nvSpPr>
      <dsp:spPr>
        <a:xfrm>
          <a:off x="0" y="35973"/>
          <a:ext cx="7229542" cy="655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Establishing and strengthening the Domestic Abuse Strategic Partnership (DASP) to oversee strategic leadership.</a:t>
          </a:r>
          <a:endParaRPr lang="en-US" sz="1200" kern="1200" dirty="0"/>
        </a:p>
      </dsp:txBody>
      <dsp:txXfrm>
        <a:off x="31984" y="67957"/>
        <a:ext cx="7165574" cy="591232"/>
      </dsp:txXfrm>
    </dsp:sp>
    <dsp:sp modelId="{A4BD99DE-513D-4001-B8EA-31ABC2406F53}">
      <dsp:nvSpPr>
        <dsp:cNvPr id="0" name=""/>
        <dsp:cNvSpPr/>
      </dsp:nvSpPr>
      <dsp:spPr>
        <a:xfrm>
          <a:off x="0" y="791973"/>
          <a:ext cx="7229542" cy="6552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Creating a Domestic Abuse Forum to bring together community voices, specialist services, education settings, and wider stakeholders.</a:t>
          </a:r>
        </a:p>
      </dsp:txBody>
      <dsp:txXfrm>
        <a:off x="31984" y="823957"/>
        <a:ext cx="7165574" cy="591232"/>
      </dsp:txXfrm>
    </dsp:sp>
    <dsp:sp modelId="{EFDC50E7-9FC1-46A7-95F5-73775B1A255E}">
      <dsp:nvSpPr>
        <dsp:cNvPr id="0" name=""/>
        <dsp:cNvSpPr/>
      </dsp:nvSpPr>
      <dsp:spPr>
        <a:xfrm>
          <a:off x="0" y="1547973"/>
          <a:ext cx="7229542" cy="6552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Embedding a victim voice approach through the recruitment of a Victim Voice Coordinator and plans to develop a Victim Advisory Panel.</a:t>
          </a:r>
        </a:p>
      </dsp:txBody>
      <dsp:txXfrm>
        <a:off x="31984" y="1579957"/>
        <a:ext cx="7165574" cy="591232"/>
      </dsp:txXfrm>
    </dsp:sp>
    <dsp:sp modelId="{426AEA52-F3EB-4FE2-8179-94AB3023F3EC}">
      <dsp:nvSpPr>
        <dsp:cNvPr id="0" name=""/>
        <dsp:cNvSpPr/>
      </dsp:nvSpPr>
      <dsp:spPr>
        <a:xfrm>
          <a:off x="0" y="2303973"/>
          <a:ext cx="7229542" cy="655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Delivering against the 2021 Domestic Abuse Strategy through an implementation plan aligned to the 4P model: Protect, Prevent, Pursue, and Prepare.</a:t>
          </a:r>
        </a:p>
      </dsp:txBody>
      <dsp:txXfrm>
        <a:off x="31984" y="2335957"/>
        <a:ext cx="7165574" cy="5912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1DCB7-D94D-4CAF-87B6-00A341B96277}">
      <dsp:nvSpPr>
        <dsp:cNvPr id="0" name=""/>
        <dsp:cNvSpPr/>
      </dsp:nvSpPr>
      <dsp:spPr>
        <a:xfrm>
          <a:off x="1533350" y="2771"/>
          <a:ext cx="6133401" cy="121614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005" tIns="308901" rIns="119005" bIns="308901" numCol="1" spcCol="1270" anchor="ctr" anchorCtr="0">
          <a:noAutofit/>
        </a:bodyPr>
        <a:lstStyle/>
        <a:p>
          <a:pPr marL="0" lvl="0" indent="0" algn="l" defTabSz="622300">
            <a:lnSpc>
              <a:spcPct val="90000"/>
            </a:lnSpc>
            <a:spcBef>
              <a:spcPct val="0"/>
            </a:spcBef>
            <a:spcAft>
              <a:spcPct val="35000"/>
            </a:spcAft>
            <a:buNone/>
          </a:pPr>
          <a:r>
            <a:rPr lang="en-GB" sz="1400" kern="1200" dirty="0"/>
            <a:t>Commissioned provider: Black Country Women’s Aid (BCWA).</a:t>
          </a:r>
          <a:endParaRPr lang="en-US" sz="1400" kern="1200" dirty="0"/>
        </a:p>
        <a:p>
          <a:pPr marL="0" lvl="0" indent="0" algn="l" defTabSz="622300">
            <a:lnSpc>
              <a:spcPct val="90000"/>
            </a:lnSpc>
            <a:spcBef>
              <a:spcPct val="0"/>
            </a:spcBef>
            <a:spcAft>
              <a:spcPct val="35000"/>
            </a:spcAft>
            <a:buNone/>
          </a:pPr>
          <a:r>
            <a:rPr lang="en-GB" sz="1400" kern="1200"/>
            <a:t>Emergency safe accommodation available to victims with or without children, regardless of age, gender, disability, ethnicity, or sexuality.</a:t>
          </a:r>
          <a:endParaRPr lang="en-US" sz="1400" kern="1200"/>
        </a:p>
        <a:p>
          <a:pPr marL="0" lvl="0" indent="0" algn="l" defTabSz="622300">
            <a:lnSpc>
              <a:spcPct val="90000"/>
            </a:lnSpc>
            <a:spcBef>
              <a:spcPct val="0"/>
            </a:spcBef>
            <a:spcAft>
              <a:spcPct val="35000"/>
            </a:spcAft>
            <a:buNone/>
          </a:pPr>
          <a:r>
            <a:rPr lang="en-GB" sz="1400" kern="1200"/>
            <a:t>Specialist male victim support through Ask Marc.</a:t>
          </a:r>
          <a:endParaRPr lang="en-US" sz="1400" kern="1200"/>
        </a:p>
      </dsp:txBody>
      <dsp:txXfrm>
        <a:off x="1533350" y="2771"/>
        <a:ext cx="6133401" cy="1216147"/>
      </dsp:txXfrm>
    </dsp:sp>
    <dsp:sp modelId="{36E3EA81-A0DA-4073-81EE-EAA3510CB723}">
      <dsp:nvSpPr>
        <dsp:cNvPr id="0" name=""/>
        <dsp:cNvSpPr/>
      </dsp:nvSpPr>
      <dsp:spPr>
        <a:xfrm>
          <a:off x="0" y="2771"/>
          <a:ext cx="1533350" cy="121614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140" tIns="120128" rIns="81140" bIns="120128" numCol="1" spcCol="1270" anchor="ctr" anchorCtr="0">
          <a:noAutofit/>
        </a:bodyPr>
        <a:lstStyle/>
        <a:p>
          <a:pPr marL="0" lvl="0" indent="0" algn="ctr" defTabSz="800100">
            <a:lnSpc>
              <a:spcPct val="90000"/>
            </a:lnSpc>
            <a:spcBef>
              <a:spcPct val="0"/>
            </a:spcBef>
            <a:spcAft>
              <a:spcPct val="35000"/>
            </a:spcAft>
            <a:buNone/>
          </a:pPr>
          <a:r>
            <a:rPr lang="en-GB" sz="1800" b="1" kern="1200"/>
            <a:t>Specialist Domestic Abuse Support</a:t>
          </a:r>
          <a:endParaRPr lang="en-US" sz="1800" kern="1200"/>
        </a:p>
      </dsp:txBody>
      <dsp:txXfrm>
        <a:off x="0" y="2771"/>
        <a:ext cx="1533350" cy="1216147"/>
      </dsp:txXfrm>
    </dsp:sp>
    <dsp:sp modelId="{970699D5-B897-4FF2-B036-EFA77CFE655E}">
      <dsp:nvSpPr>
        <dsp:cNvPr id="0" name=""/>
        <dsp:cNvSpPr/>
      </dsp:nvSpPr>
      <dsp:spPr>
        <a:xfrm>
          <a:off x="1533350" y="1291888"/>
          <a:ext cx="6133401" cy="121614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005" tIns="308901" rIns="119005" bIns="308901" numCol="1" spcCol="1270" anchor="ctr" anchorCtr="0">
          <a:noAutofit/>
        </a:bodyPr>
        <a:lstStyle/>
        <a:p>
          <a:pPr marL="0" lvl="0" indent="0" algn="l" defTabSz="622300">
            <a:lnSpc>
              <a:spcPct val="90000"/>
            </a:lnSpc>
            <a:spcBef>
              <a:spcPct val="0"/>
            </a:spcBef>
            <a:spcAft>
              <a:spcPct val="35000"/>
            </a:spcAft>
            <a:buNone/>
          </a:pPr>
          <a:r>
            <a:rPr lang="en-GB" sz="1400" kern="1200"/>
            <a:t>1:1 counselling and mindfulness sessions for women and children.</a:t>
          </a:r>
          <a:endParaRPr lang="en-US" sz="1400" kern="1200"/>
        </a:p>
        <a:p>
          <a:pPr marL="0" lvl="0" indent="0" algn="l" defTabSz="622300">
            <a:lnSpc>
              <a:spcPct val="90000"/>
            </a:lnSpc>
            <a:spcBef>
              <a:spcPct val="0"/>
            </a:spcBef>
            <a:spcAft>
              <a:spcPct val="35000"/>
            </a:spcAft>
            <a:buNone/>
          </a:pPr>
          <a:r>
            <a:rPr lang="en-GB" sz="1400" kern="1200"/>
            <a:t>Art therapy and joint parent-child therapeutic sessions.</a:t>
          </a:r>
          <a:endParaRPr lang="en-US" sz="1400" kern="1200"/>
        </a:p>
        <a:p>
          <a:pPr marL="0" lvl="0" indent="0" algn="l" defTabSz="622300">
            <a:lnSpc>
              <a:spcPct val="90000"/>
            </a:lnSpc>
            <a:spcBef>
              <a:spcPct val="0"/>
            </a:spcBef>
            <a:spcAft>
              <a:spcPct val="35000"/>
            </a:spcAft>
            <a:buNone/>
          </a:pPr>
          <a:r>
            <a:rPr lang="en-GB" sz="1400" kern="1200"/>
            <a:t>Therapeutic support extended into resettlement periods.</a:t>
          </a:r>
          <a:endParaRPr lang="en-US" sz="1400" kern="1200"/>
        </a:p>
      </dsp:txBody>
      <dsp:txXfrm>
        <a:off x="1533350" y="1291888"/>
        <a:ext cx="6133401" cy="1216147"/>
      </dsp:txXfrm>
    </dsp:sp>
    <dsp:sp modelId="{B9D8EE17-B93A-475B-B837-D457FE2771F4}">
      <dsp:nvSpPr>
        <dsp:cNvPr id="0" name=""/>
        <dsp:cNvSpPr/>
      </dsp:nvSpPr>
      <dsp:spPr>
        <a:xfrm>
          <a:off x="0" y="1291888"/>
          <a:ext cx="1533350" cy="121614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140" tIns="120128" rIns="81140" bIns="120128" numCol="1" spcCol="1270" anchor="ctr" anchorCtr="0">
          <a:noAutofit/>
        </a:bodyPr>
        <a:lstStyle/>
        <a:p>
          <a:pPr marL="0" lvl="0" indent="0" algn="ctr" defTabSz="800100">
            <a:lnSpc>
              <a:spcPct val="90000"/>
            </a:lnSpc>
            <a:spcBef>
              <a:spcPct val="0"/>
            </a:spcBef>
            <a:spcAft>
              <a:spcPct val="35000"/>
            </a:spcAft>
            <a:buNone/>
          </a:pPr>
          <a:r>
            <a:rPr lang="en-GB" sz="1800" b="1" kern="1200"/>
            <a:t>Therapeutic and Emotional Support</a:t>
          </a:r>
          <a:endParaRPr lang="en-US" sz="1800" kern="1200"/>
        </a:p>
      </dsp:txBody>
      <dsp:txXfrm>
        <a:off x="0" y="1291888"/>
        <a:ext cx="1533350" cy="1216147"/>
      </dsp:txXfrm>
    </dsp:sp>
    <dsp:sp modelId="{C77582D1-7F07-4A3C-A959-2FF5F821F4DE}">
      <dsp:nvSpPr>
        <dsp:cNvPr id="0" name=""/>
        <dsp:cNvSpPr/>
      </dsp:nvSpPr>
      <dsp:spPr>
        <a:xfrm>
          <a:off x="1533350" y="2581004"/>
          <a:ext cx="6133401" cy="121614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005" tIns="308901" rIns="119005" bIns="308901" numCol="1" spcCol="1270" anchor="ctr" anchorCtr="0">
          <a:noAutofit/>
        </a:bodyPr>
        <a:lstStyle/>
        <a:p>
          <a:pPr marL="0" lvl="0" indent="0" algn="l" defTabSz="622300">
            <a:lnSpc>
              <a:spcPct val="90000"/>
            </a:lnSpc>
            <a:spcBef>
              <a:spcPct val="0"/>
            </a:spcBef>
            <a:spcAft>
              <a:spcPct val="35000"/>
            </a:spcAft>
            <a:buNone/>
          </a:pPr>
          <a:r>
            <a:rPr lang="en-GB" sz="1400" kern="1200"/>
            <a:t>Dedicated part-time Resettlement Worker assisting with direct offer fast-tracking and post-move support (up to 3 months).</a:t>
          </a:r>
          <a:endParaRPr lang="en-US" sz="1400" kern="1200"/>
        </a:p>
        <a:p>
          <a:pPr marL="0" lvl="0" indent="0" algn="l" defTabSz="622300">
            <a:lnSpc>
              <a:spcPct val="90000"/>
            </a:lnSpc>
            <a:spcBef>
              <a:spcPct val="0"/>
            </a:spcBef>
            <a:spcAft>
              <a:spcPct val="35000"/>
            </a:spcAft>
            <a:buNone/>
          </a:pPr>
          <a:r>
            <a:rPr lang="en-GB" sz="1400" kern="1200"/>
            <a:t>Strengthened pathways between DA services and Sandwell Housing.</a:t>
          </a:r>
          <a:endParaRPr lang="en-US" sz="1400" kern="1200"/>
        </a:p>
      </dsp:txBody>
      <dsp:txXfrm>
        <a:off x="1533350" y="2581004"/>
        <a:ext cx="6133401" cy="1216147"/>
      </dsp:txXfrm>
    </dsp:sp>
    <dsp:sp modelId="{4C94951B-0102-416B-B931-B21E1936C885}">
      <dsp:nvSpPr>
        <dsp:cNvPr id="0" name=""/>
        <dsp:cNvSpPr/>
      </dsp:nvSpPr>
      <dsp:spPr>
        <a:xfrm>
          <a:off x="0" y="2581004"/>
          <a:ext cx="1533350" cy="121614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140" tIns="120128" rIns="81140" bIns="120128" numCol="1" spcCol="1270" anchor="ctr" anchorCtr="0">
          <a:noAutofit/>
        </a:bodyPr>
        <a:lstStyle/>
        <a:p>
          <a:pPr marL="0" lvl="0" indent="0" algn="ctr" defTabSz="800100">
            <a:lnSpc>
              <a:spcPct val="90000"/>
            </a:lnSpc>
            <a:spcBef>
              <a:spcPct val="0"/>
            </a:spcBef>
            <a:spcAft>
              <a:spcPct val="35000"/>
            </a:spcAft>
            <a:buNone/>
          </a:pPr>
          <a:r>
            <a:rPr lang="en-GB" sz="1800" b="1" kern="1200"/>
            <a:t>Housing and Resettlement Support</a:t>
          </a:r>
          <a:endParaRPr lang="en-US" sz="1800" kern="1200"/>
        </a:p>
      </dsp:txBody>
      <dsp:txXfrm>
        <a:off x="0" y="2581004"/>
        <a:ext cx="1533350" cy="1216147"/>
      </dsp:txXfrm>
    </dsp:sp>
    <dsp:sp modelId="{EC1FB963-1466-4F42-8EB5-1072D41A02FE}">
      <dsp:nvSpPr>
        <dsp:cNvPr id="0" name=""/>
        <dsp:cNvSpPr/>
      </dsp:nvSpPr>
      <dsp:spPr>
        <a:xfrm>
          <a:off x="1533350" y="3870121"/>
          <a:ext cx="6133401" cy="121614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005" tIns="308901" rIns="119005" bIns="308901" numCol="1" spcCol="1270" anchor="ctr" anchorCtr="0">
          <a:noAutofit/>
        </a:bodyPr>
        <a:lstStyle/>
        <a:p>
          <a:pPr marL="0" lvl="0" indent="0" algn="l" defTabSz="622300">
            <a:lnSpc>
              <a:spcPct val="90000"/>
            </a:lnSpc>
            <a:spcBef>
              <a:spcPct val="0"/>
            </a:spcBef>
            <a:spcAft>
              <a:spcPct val="35000"/>
            </a:spcAft>
            <a:buNone/>
          </a:pPr>
          <a:r>
            <a:rPr lang="en-GB" sz="1400" kern="1200"/>
            <a:t>Two Family Support Workers offering advice, guidance, signposting, and direct support to children.</a:t>
          </a:r>
          <a:endParaRPr lang="en-US" sz="1400" kern="1200"/>
        </a:p>
        <a:p>
          <a:pPr marL="0" lvl="0" indent="0" algn="l" defTabSz="622300">
            <a:lnSpc>
              <a:spcPct val="90000"/>
            </a:lnSpc>
            <a:spcBef>
              <a:spcPct val="0"/>
            </a:spcBef>
            <a:spcAft>
              <a:spcPct val="35000"/>
            </a:spcAft>
            <a:buNone/>
          </a:pPr>
          <a:r>
            <a:rPr lang="en-GB" sz="1400" kern="1200"/>
            <a:t>Attendance at Child Protection Conferences and provision of 1:1 child-focused interventions.</a:t>
          </a:r>
          <a:endParaRPr lang="en-US" sz="1400" kern="1200"/>
        </a:p>
      </dsp:txBody>
      <dsp:txXfrm>
        <a:off x="1533350" y="3870121"/>
        <a:ext cx="6133401" cy="1216147"/>
      </dsp:txXfrm>
    </dsp:sp>
    <dsp:sp modelId="{69C2F5AF-2DD0-456B-B1E5-6A9A4F1AD27C}">
      <dsp:nvSpPr>
        <dsp:cNvPr id="0" name=""/>
        <dsp:cNvSpPr/>
      </dsp:nvSpPr>
      <dsp:spPr>
        <a:xfrm>
          <a:off x="0" y="3870121"/>
          <a:ext cx="1533350" cy="1216147"/>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140" tIns="120128" rIns="81140" bIns="120128" numCol="1" spcCol="1270" anchor="ctr" anchorCtr="0">
          <a:noAutofit/>
        </a:bodyPr>
        <a:lstStyle/>
        <a:p>
          <a:pPr marL="0" lvl="0" indent="0" algn="ctr" defTabSz="800100">
            <a:lnSpc>
              <a:spcPct val="90000"/>
            </a:lnSpc>
            <a:spcBef>
              <a:spcPct val="0"/>
            </a:spcBef>
            <a:spcAft>
              <a:spcPct val="35000"/>
            </a:spcAft>
            <a:buNone/>
          </a:pPr>
          <a:r>
            <a:rPr lang="en-GB" sz="1800" b="1" kern="1200"/>
            <a:t>Support for Children and Families</a:t>
          </a:r>
          <a:endParaRPr lang="en-US" sz="1800" kern="1200"/>
        </a:p>
      </dsp:txBody>
      <dsp:txXfrm>
        <a:off x="0" y="3870121"/>
        <a:ext cx="1533350" cy="1216147"/>
      </dsp:txXfrm>
    </dsp:sp>
    <dsp:sp modelId="{4760288D-E16E-4D33-82CD-19CE5A116A37}">
      <dsp:nvSpPr>
        <dsp:cNvPr id="0" name=""/>
        <dsp:cNvSpPr/>
      </dsp:nvSpPr>
      <dsp:spPr>
        <a:xfrm>
          <a:off x="1533350" y="5159237"/>
          <a:ext cx="6133401" cy="1216147"/>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005" tIns="308901" rIns="119005" bIns="308901" numCol="1" spcCol="1270" anchor="ctr" anchorCtr="0">
          <a:noAutofit/>
        </a:bodyPr>
        <a:lstStyle/>
        <a:p>
          <a:pPr marL="0" lvl="0" indent="0" algn="l" defTabSz="622300">
            <a:lnSpc>
              <a:spcPct val="90000"/>
            </a:lnSpc>
            <a:spcBef>
              <a:spcPct val="0"/>
            </a:spcBef>
            <a:spcAft>
              <a:spcPct val="35000"/>
            </a:spcAft>
            <a:buNone/>
          </a:pPr>
          <a:r>
            <a:rPr lang="en-GB" sz="1400" kern="1200"/>
            <a:t>Emotional support, court support, practical security improvements for properties.</a:t>
          </a:r>
          <a:endParaRPr lang="en-US" sz="1400" kern="1200"/>
        </a:p>
        <a:p>
          <a:pPr marL="0" lvl="0" indent="0" algn="l" defTabSz="622300">
            <a:lnSpc>
              <a:spcPct val="90000"/>
            </a:lnSpc>
            <a:spcBef>
              <a:spcPct val="0"/>
            </a:spcBef>
            <a:spcAft>
              <a:spcPct val="35000"/>
            </a:spcAft>
            <a:buNone/>
          </a:pPr>
          <a:r>
            <a:rPr lang="en-GB" sz="1400" kern="1200"/>
            <a:t>Signposting and access to wider specialist services.</a:t>
          </a:r>
          <a:endParaRPr lang="en-US" sz="1400" kern="1200"/>
        </a:p>
      </dsp:txBody>
      <dsp:txXfrm>
        <a:off x="1533350" y="5159237"/>
        <a:ext cx="6133401" cy="1216147"/>
      </dsp:txXfrm>
    </dsp:sp>
    <dsp:sp modelId="{1FBE844C-0083-4ABD-8E51-433C1A73BA2B}">
      <dsp:nvSpPr>
        <dsp:cNvPr id="0" name=""/>
        <dsp:cNvSpPr/>
      </dsp:nvSpPr>
      <dsp:spPr>
        <a:xfrm>
          <a:off x="0" y="5159237"/>
          <a:ext cx="1533350" cy="1216147"/>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140" tIns="120128" rIns="81140" bIns="120128" numCol="1" spcCol="1270" anchor="ctr" anchorCtr="0">
          <a:noAutofit/>
        </a:bodyPr>
        <a:lstStyle/>
        <a:p>
          <a:pPr marL="0" lvl="0" indent="0" algn="ctr" defTabSz="800100">
            <a:lnSpc>
              <a:spcPct val="90000"/>
            </a:lnSpc>
            <a:spcBef>
              <a:spcPct val="0"/>
            </a:spcBef>
            <a:spcAft>
              <a:spcPct val="35000"/>
            </a:spcAft>
            <a:buNone/>
          </a:pPr>
          <a:r>
            <a:rPr lang="en-GB" sz="1800" b="1" kern="1200"/>
            <a:t>Community-Based Services</a:t>
          </a:r>
          <a:endParaRPr lang="en-US" sz="1800" kern="1200"/>
        </a:p>
      </dsp:txBody>
      <dsp:txXfrm>
        <a:off x="0" y="5159237"/>
        <a:ext cx="1533350" cy="12161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1DCB7-D94D-4CAF-87B6-00A341B96277}">
      <dsp:nvSpPr>
        <dsp:cNvPr id="0" name=""/>
        <dsp:cNvSpPr/>
      </dsp:nvSpPr>
      <dsp:spPr>
        <a:xfrm>
          <a:off x="1908809" y="2862"/>
          <a:ext cx="7635236" cy="125612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45" tIns="319056" rIns="148145" bIns="319056" numCol="1" spcCol="1270" anchor="ctr" anchorCtr="0">
          <a:noAutofit/>
        </a:bodyPr>
        <a:lstStyle/>
        <a:p>
          <a:pPr marL="0" lvl="0" indent="0" algn="l" defTabSz="488950">
            <a:lnSpc>
              <a:spcPct val="90000"/>
            </a:lnSpc>
            <a:spcBef>
              <a:spcPct val="0"/>
            </a:spcBef>
            <a:spcAft>
              <a:spcPct val="35000"/>
            </a:spcAft>
            <a:buFont typeface="Arial" panose="020B0604020202020204" pitchFamily="34" charset="0"/>
            <a:buNone/>
          </a:pPr>
          <a:r>
            <a:rPr lang="en-GB" sz="1100" kern="1200"/>
            <a:t>Inconsistent frontline responses to domestic abuse — some victims experienced victim-blaming and poor cultural sensitivity.</a:t>
          </a:r>
          <a:endParaRPr lang="en-GB" sz="1100" kern="1200" dirty="0"/>
        </a:p>
        <a:p>
          <a:pPr marL="0" lvl="0" indent="0" algn="l" defTabSz="488950">
            <a:lnSpc>
              <a:spcPct val="90000"/>
            </a:lnSpc>
            <a:spcBef>
              <a:spcPct val="0"/>
            </a:spcBef>
            <a:spcAft>
              <a:spcPct val="35000"/>
            </a:spcAft>
            <a:buFont typeface="Arial" panose="020B0604020202020204" pitchFamily="34" charset="0"/>
            <a:buNone/>
          </a:pPr>
          <a:r>
            <a:rPr lang="en-GB" sz="1100" kern="1200"/>
            <a:t>MARAC referrals far exceed SafeLives benchmarks, but IDVA capacity is below recommended levels.</a:t>
          </a:r>
          <a:endParaRPr lang="en-GB" sz="1100" kern="1200" dirty="0"/>
        </a:p>
        <a:p>
          <a:pPr marL="0" lvl="0" indent="0" algn="l" defTabSz="488950">
            <a:lnSpc>
              <a:spcPct val="90000"/>
            </a:lnSpc>
            <a:spcBef>
              <a:spcPct val="0"/>
            </a:spcBef>
            <a:spcAft>
              <a:spcPct val="35000"/>
            </a:spcAft>
            <a:buFont typeface="Arial" panose="020B0604020202020204" pitchFamily="34" charset="0"/>
            <a:buNone/>
          </a:pPr>
          <a:r>
            <a:rPr lang="en-GB" sz="1100" kern="1200"/>
            <a:t>Adult safeguarding cases involving domestic abuse are under-identified, particularly when abuse is from family members.</a:t>
          </a:r>
          <a:endParaRPr lang="en-GB" sz="1100" kern="1200" dirty="0"/>
        </a:p>
        <a:p>
          <a:pPr marL="0" lvl="0" indent="0" algn="l" defTabSz="488950">
            <a:lnSpc>
              <a:spcPct val="90000"/>
            </a:lnSpc>
            <a:spcBef>
              <a:spcPct val="0"/>
            </a:spcBef>
            <a:spcAft>
              <a:spcPct val="35000"/>
            </a:spcAft>
            <a:buFont typeface="Arial" panose="020B0604020202020204" pitchFamily="34" charset="0"/>
            <a:buNone/>
          </a:pPr>
          <a:r>
            <a:rPr lang="en-GB" sz="1100" kern="1200" dirty="0"/>
            <a:t>The need for a stronger triage model to improve safety planning and learning.</a:t>
          </a:r>
        </a:p>
      </dsp:txBody>
      <dsp:txXfrm>
        <a:off x="1908809" y="2862"/>
        <a:ext cx="7635236" cy="1256127"/>
      </dsp:txXfrm>
    </dsp:sp>
    <dsp:sp modelId="{36E3EA81-A0DA-4073-81EE-EAA3510CB723}">
      <dsp:nvSpPr>
        <dsp:cNvPr id="0" name=""/>
        <dsp:cNvSpPr/>
      </dsp:nvSpPr>
      <dsp:spPr>
        <a:xfrm>
          <a:off x="0" y="2862"/>
          <a:ext cx="1908809" cy="125612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008" tIns="124078" rIns="101008" bIns="124078" numCol="1" spcCol="1270" anchor="ctr" anchorCtr="0">
          <a:noAutofit/>
        </a:bodyPr>
        <a:lstStyle/>
        <a:p>
          <a:pPr marL="0" lvl="0" indent="0" algn="ctr" defTabSz="622300">
            <a:lnSpc>
              <a:spcPct val="90000"/>
            </a:lnSpc>
            <a:spcBef>
              <a:spcPct val="0"/>
            </a:spcBef>
            <a:spcAft>
              <a:spcPct val="35000"/>
            </a:spcAft>
            <a:buNone/>
          </a:pPr>
          <a:r>
            <a:rPr lang="en-GB" sz="1400" b="1" kern="1200"/>
            <a:t>1. Strengthening Safeguarding and Partnership Working</a:t>
          </a:r>
          <a:endParaRPr lang="en-US" sz="1400" kern="1200"/>
        </a:p>
      </dsp:txBody>
      <dsp:txXfrm>
        <a:off x="0" y="2862"/>
        <a:ext cx="1908809" cy="1256127"/>
      </dsp:txXfrm>
    </dsp:sp>
    <dsp:sp modelId="{B0310A1F-31B9-455C-AF4F-A12CCC50B927}">
      <dsp:nvSpPr>
        <dsp:cNvPr id="0" name=""/>
        <dsp:cNvSpPr/>
      </dsp:nvSpPr>
      <dsp:spPr>
        <a:xfrm>
          <a:off x="1908809" y="1334358"/>
          <a:ext cx="7635236" cy="125612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45" tIns="319056" rIns="148145" bIns="319056" numCol="1" spcCol="1270" anchor="ctr" anchorCtr="0">
          <a:noAutofit/>
        </a:bodyPr>
        <a:lstStyle/>
        <a:p>
          <a:pPr marL="0" lvl="0" indent="0" algn="l" defTabSz="488950">
            <a:lnSpc>
              <a:spcPct val="90000"/>
            </a:lnSpc>
            <a:spcBef>
              <a:spcPct val="0"/>
            </a:spcBef>
            <a:spcAft>
              <a:spcPct val="35000"/>
            </a:spcAft>
            <a:buNone/>
          </a:pPr>
          <a:r>
            <a:rPr lang="en-GB" sz="1100" kern="1200"/>
            <a:t>Secure commissioning of safe accommodation until 2028 through BCWA, with expanded capacity for diverse needs.</a:t>
          </a:r>
          <a:endParaRPr lang="en-GB" sz="1100" kern="1200" dirty="0"/>
        </a:p>
        <a:p>
          <a:pPr marL="0" lvl="0" indent="0" algn="l" defTabSz="488950">
            <a:lnSpc>
              <a:spcPct val="90000"/>
            </a:lnSpc>
            <a:spcBef>
              <a:spcPct val="0"/>
            </a:spcBef>
            <a:spcAft>
              <a:spcPct val="35000"/>
            </a:spcAft>
            <a:buNone/>
          </a:pPr>
          <a:r>
            <a:rPr lang="en-GB" sz="1100" kern="1200"/>
            <a:t>High-quality therapeutic and resettlement support highly valued by victims.</a:t>
          </a:r>
          <a:endParaRPr lang="en-GB" sz="1100" kern="1200" dirty="0"/>
        </a:p>
        <a:p>
          <a:pPr marL="0" lvl="0" indent="0" algn="l" defTabSz="488950">
            <a:lnSpc>
              <a:spcPct val="90000"/>
            </a:lnSpc>
            <a:spcBef>
              <a:spcPct val="0"/>
            </a:spcBef>
            <a:spcAft>
              <a:spcPct val="35000"/>
            </a:spcAft>
            <a:buNone/>
          </a:pPr>
          <a:r>
            <a:rPr lang="en-GB" sz="1100" kern="1200" dirty="0"/>
            <a:t>Challenges in move-on housing due to lack of local stock, causing longer stays.</a:t>
          </a:r>
        </a:p>
        <a:p>
          <a:pPr marL="0" lvl="0" indent="0" algn="l" defTabSz="488950">
            <a:lnSpc>
              <a:spcPct val="90000"/>
            </a:lnSpc>
            <a:spcBef>
              <a:spcPct val="0"/>
            </a:spcBef>
            <a:spcAft>
              <a:spcPct val="35000"/>
            </a:spcAft>
            <a:buNone/>
          </a:pPr>
          <a:r>
            <a:rPr lang="en-GB" sz="1100" kern="1200" dirty="0"/>
            <a:t>No specialist domestic abuse support available for lower-risk victims in temporary accommodation.</a:t>
          </a:r>
        </a:p>
      </dsp:txBody>
      <dsp:txXfrm>
        <a:off x="1908809" y="1334358"/>
        <a:ext cx="7635236" cy="1256127"/>
      </dsp:txXfrm>
    </dsp:sp>
    <dsp:sp modelId="{19F1098D-83BD-4656-957C-9A9E24704310}">
      <dsp:nvSpPr>
        <dsp:cNvPr id="0" name=""/>
        <dsp:cNvSpPr/>
      </dsp:nvSpPr>
      <dsp:spPr>
        <a:xfrm>
          <a:off x="0" y="1334358"/>
          <a:ext cx="1908809" cy="125612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008" tIns="124078" rIns="101008" bIns="124078" numCol="1" spcCol="1270" anchor="ctr" anchorCtr="0">
          <a:noAutofit/>
        </a:bodyPr>
        <a:lstStyle/>
        <a:p>
          <a:pPr marL="0" lvl="0" indent="0" algn="ctr" defTabSz="622300">
            <a:lnSpc>
              <a:spcPct val="90000"/>
            </a:lnSpc>
            <a:spcBef>
              <a:spcPct val="0"/>
            </a:spcBef>
            <a:spcAft>
              <a:spcPct val="35000"/>
            </a:spcAft>
            <a:buNone/>
          </a:pPr>
          <a:r>
            <a:rPr lang="en-GB" sz="1400" b="1" kern="1200"/>
            <a:t>2. Enhancing Safe Accommodation and Housing Pathways</a:t>
          </a:r>
          <a:endParaRPr lang="en-GB" sz="1400" kern="1200" dirty="0"/>
        </a:p>
      </dsp:txBody>
      <dsp:txXfrm>
        <a:off x="0" y="1334358"/>
        <a:ext cx="1908809" cy="1256127"/>
      </dsp:txXfrm>
    </dsp:sp>
    <dsp:sp modelId="{21CD2D84-B47A-4568-93DD-416A8BC3F6CF}">
      <dsp:nvSpPr>
        <dsp:cNvPr id="0" name=""/>
        <dsp:cNvSpPr/>
      </dsp:nvSpPr>
      <dsp:spPr>
        <a:xfrm>
          <a:off x="1908809" y="2665854"/>
          <a:ext cx="7635236" cy="125612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45" tIns="319056" rIns="148145" bIns="319056" numCol="1" spcCol="1270" anchor="ctr" anchorCtr="0">
          <a:noAutofit/>
        </a:bodyPr>
        <a:lstStyle/>
        <a:p>
          <a:pPr marL="0" lvl="0" indent="0" algn="l" defTabSz="488950">
            <a:lnSpc>
              <a:spcPct val="90000"/>
            </a:lnSpc>
            <a:spcBef>
              <a:spcPct val="0"/>
            </a:spcBef>
            <a:spcAft>
              <a:spcPct val="35000"/>
            </a:spcAft>
            <a:buNone/>
          </a:pPr>
          <a:r>
            <a:rPr lang="en-GB" sz="1100" kern="1200"/>
            <a:t>Increasing cases of direct abuse of children as well as witnessing domestic abuse.</a:t>
          </a:r>
          <a:endParaRPr lang="en-GB" sz="1100" kern="1200" dirty="0"/>
        </a:p>
        <a:p>
          <a:pPr marL="0" lvl="0" indent="0" algn="l" defTabSz="488950">
            <a:lnSpc>
              <a:spcPct val="90000"/>
            </a:lnSpc>
            <a:spcBef>
              <a:spcPct val="0"/>
            </a:spcBef>
            <a:spcAft>
              <a:spcPct val="35000"/>
            </a:spcAft>
            <a:buNone/>
          </a:pPr>
          <a:r>
            <a:rPr lang="en-GB" sz="1100" kern="1200"/>
            <a:t>Family Hubs emerging as key settings for early identification and support.</a:t>
          </a:r>
          <a:endParaRPr lang="en-GB" sz="1100" kern="1200" dirty="0"/>
        </a:p>
        <a:p>
          <a:pPr marL="0" lvl="0" indent="0" algn="l" defTabSz="488950">
            <a:lnSpc>
              <a:spcPct val="90000"/>
            </a:lnSpc>
            <a:spcBef>
              <a:spcPct val="0"/>
            </a:spcBef>
            <a:spcAft>
              <a:spcPct val="35000"/>
            </a:spcAft>
            <a:buNone/>
          </a:pPr>
          <a:r>
            <a:rPr lang="en-GB" sz="1100" kern="1200"/>
            <a:t>Gaps in specialist support for children not already linked to BCWA services.</a:t>
          </a:r>
          <a:endParaRPr lang="en-GB" sz="1100" kern="1200" dirty="0"/>
        </a:p>
        <a:p>
          <a:pPr marL="0" lvl="0" indent="0" algn="l" defTabSz="488950">
            <a:lnSpc>
              <a:spcPct val="90000"/>
            </a:lnSpc>
            <a:spcBef>
              <a:spcPct val="0"/>
            </a:spcBef>
            <a:spcAft>
              <a:spcPct val="35000"/>
            </a:spcAft>
            <a:buNone/>
          </a:pPr>
          <a:r>
            <a:rPr lang="en-GB" sz="1100" kern="1200" dirty="0"/>
            <a:t>Stronger IDVA presence in MASH supporting safeguarding interventions.</a:t>
          </a:r>
        </a:p>
      </dsp:txBody>
      <dsp:txXfrm>
        <a:off x="1908809" y="2665854"/>
        <a:ext cx="7635236" cy="1256127"/>
      </dsp:txXfrm>
    </dsp:sp>
    <dsp:sp modelId="{55EB3FAD-2273-4965-A9FC-B59CD74D54D7}">
      <dsp:nvSpPr>
        <dsp:cNvPr id="0" name=""/>
        <dsp:cNvSpPr/>
      </dsp:nvSpPr>
      <dsp:spPr>
        <a:xfrm>
          <a:off x="0" y="2665854"/>
          <a:ext cx="1908809" cy="125612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008" tIns="124078" rIns="101008" bIns="124078" numCol="1" spcCol="1270" anchor="ctr" anchorCtr="0">
          <a:noAutofit/>
        </a:bodyPr>
        <a:lstStyle/>
        <a:p>
          <a:pPr marL="0" lvl="0" indent="0" algn="ctr" defTabSz="622300">
            <a:lnSpc>
              <a:spcPct val="90000"/>
            </a:lnSpc>
            <a:spcBef>
              <a:spcPct val="0"/>
            </a:spcBef>
            <a:spcAft>
              <a:spcPct val="35000"/>
            </a:spcAft>
            <a:buNone/>
          </a:pPr>
          <a:r>
            <a:rPr lang="en-GB" sz="1400" b="1" kern="1200" dirty="0"/>
            <a:t>3. Strengthening Early Intervention and Support for Children and Young People</a:t>
          </a:r>
          <a:endParaRPr lang="en-GB" sz="1400" kern="1200" dirty="0"/>
        </a:p>
      </dsp:txBody>
      <dsp:txXfrm>
        <a:off x="0" y="2665854"/>
        <a:ext cx="1908809" cy="1256127"/>
      </dsp:txXfrm>
    </dsp:sp>
    <dsp:sp modelId="{B9CBD1FC-D504-499A-88FA-C9DF591A0DD4}">
      <dsp:nvSpPr>
        <dsp:cNvPr id="0" name=""/>
        <dsp:cNvSpPr/>
      </dsp:nvSpPr>
      <dsp:spPr>
        <a:xfrm>
          <a:off x="1908809" y="4008566"/>
          <a:ext cx="7635236" cy="125612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45" tIns="319056" rIns="148145" bIns="319056" numCol="1" spcCol="1270" anchor="ctr" anchorCtr="0">
          <a:noAutofit/>
        </a:bodyPr>
        <a:lstStyle/>
        <a:p>
          <a:pPr marL="0" lvl="0" indent="0" algn="l" defTabSz="488950">
            <a:lnSpc>
              <a:spcPct val="90000"/>
            </a:lnSpc>
            <a:spcBef>
              <a:spcPct val="0"/>
            </a:spcBef>
            <a:spcAft>
              <a:spcPct val="35000"/>
            </a:spcAft>
            <a:buNone/>
          </a:pPr>
          <a:r>
            <a:rPr lang="en-GB" sz="1100" kern="1200" dirty="0"/>
            <a:t>Sandwell has strong representation across ethnic groups within services, showing broad accessibility across communities.
Survivors voiced a clear interest in staying connected, with many wanting to offer support to others once their formal help ends.
Community and culturally specific groups could play a greater role, if trained and supported to safely identify abuse and refer into specialist services.</a:t>
          </a:r>
        </a:p>
      </dsp:txBody>
      <dsp:txXfrm>
        <a:off x="1908809" y="4008566"/>
        <a:ext cx="7635236" cy="1256127"/>
      </dsp:txXfrm>
    </dsp:sp>
    <dsp:sp modelId="{B74795FE-CB7B-45C5-802B-9D9C5B51F599}">
      <dsp:nvSpPr>
        <dsp:cNvPr id="0" name=""/>
        <dsp:cNvSpPr/>
      </dsp:nvSpPr>
      <dsp:spPr>
        <a:xfrm>
          <a:off x="0" y="3997349"/>
          <a:ext cx="1908809" cy="1256127"/>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008" tIns="124078" rIns="101008" bIns="124078" numCol="1" spcCol="1270" anchor="ctr" anchorCtr="0">
          <a:noAutofit/>
        </a:bodyPr>
        <a:lstStyle/>
        <a:p>
          <a:pPr marL="0" lvl="0" indent="0" algn="ctr" defTabSz="622300">
            <a:lnSpc>
              <a:spcPct val="90000"/>
            </a:lnSpc>
            <a:spcBef>
              <a:spcPct val="0"/>
            </a:spcBef>
            <a:spcAft>
              <a:spcPct val="35000"/>
            </a:spcAft>
            <a:buNone/>
          </a:pPr>
          <a:r>
            <a:rPr lang="en-GB" sz="1400" b="1" kern="1200" dirty="0"/>
            <a:t>4. Improving Cultural Competency and Step-Down Community Support</a:t>
          </a:r>
          <a:endParaRPr lang="en-GB" sz="1400" kern="1200" dirty="0"/>
        </a:p>
      </dsp:txBody>
      <dsp:txXfrm>
        <a:off x="0" y="3997349"/>
        <a:ext cx="1908809" cy="1256127"/>
      </dsp:txXfrm>
    </dsp:sp>
    <dsp:sp modelId="{FCC1FBD4-0B82-4E59-B542-6C29068424F0}">
      <dsp:nvSpPr>
        <dsp:cNvPr id="0" name=""/>
        <dsp:cNvSpPr/>
      </dsp:nvSpPr>
      <dsp:spPr>
        <a:xfrm>
          <a:off x="1908809" y="5328845"/>
          <a:ext cx="7635236" cy="1256127"/>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45" tIns="319056" rIns="148145" bIns="319056" numCol="1" spcCol="1270" anchor="ctr" anchorCtr="0">
          <a:noAutofit/>
        </a:bodyPr>
        <a:lstStyle/>
        <a:p>
          <a:pPr marL="0" lvl="0" indent="0" algn="l" defTabSz="488950">
            <a:lnSpc>
              <a:spcPct val="90000"/>
            </a:lnSpc>
            <a:spcBef>
              <a:spcPct val="0"/>
            </a:spcBef>
            <a:spcAft>
              <a:spcPct val="35000"/>
            </a:spcAft>
            <a:buNone/>
          </a:pPr>
          <a:r>
            <a:rPr lang="en-GB" sz="1100" kern="1200" dirty="0"/>
            <a:t>Stalking, coercive control, and financial abuse cases are rising.</a:t>
          </a:r>
        </a:p>
        <a:p>
          <a:pPr marL="0" lvl="0" indent="0" algn="l" defTabSz="488950">
            <a:lnSpc>
              <a:spcPct val="90000"/>
            </a:lnSpc>
            <a:spcBef>
              <a:spcPct val="0"/>
            </a:spcBef>
            <a:spcAft>
              <a:spcPct val="35000"/>
            </a:spcAft>
            <a:buNone/>
          </a:pPr>
          <a:r>
            <a:rPr lang="en-GB" sz="1100" kern="1200"/>
            <a:t>Gaps in consistent data collection across health and housing services.</a:t>
          </a:r>
          <a:endParaRPr lang="en-GB" sz="1100" kern="1200" dirty="0"/>
        </a:p>
        <a:p>
          <a:pPr marL="0" lvl="0" indent="0" algn="l" defTabSz="488950">
            <a:lnSpc>
              <a:spcPct val="90000"/>
            </a:lnSpc>
            <a:spcBef>
              <a:spcPct val="0"/>
            </a:spcBef>
            <a:spcAft>
              <a:spcPct val="35000"/>
            </a:spcAft>
            <a:buNone/>
          </a:pPr>
          <a:r>
            <a:rPr lang="en-GB" sz="1100" kern="1200"/>
            <a:t>Variation in service access and outcomes suggests the need for stronger, shared learning frameworks.</a:t>
          </a:r>
          <a:endParaRPr lang="en-GB" sz="1100" kern="1200" dirty="0"/>
        </a:p>
        <a:p>
          <a:pPr marL="0" lvl="0" indent="0" algn="l" defTabSz="488950">
            <a:lnSpc>
              <a:spcPct val="90000"/>
            </a:lnSpc>
            <a:spcBef>
              <a:spcPct val="0"/>
            </a:spcBef>
            <a:spcAft>
              <a:spcPct val="35000"/>
            </a:spcAft>
            <a:buNone/>
          </a:pPr>
          <a:r>
            <a:rPr lang="en-GB" sz="1100" kern="1200"/>
            <a:t>Need for improved system-wide monitoring of temporary accommodation support for domestic abuse victims</a:t>
          </a:r>
        </a:p>
      </dsp:txBody>
      <dsp:txXfrm>
        <a:off x="1908809" y="5328845"/>
        <a:ext cx="7635236" cy="1256127"/>
      </dsp:txXfrm>
    </dsp:sp>
    <dsp:sp modelId="{3382D5BD-DAE7-488D-9EA4-EFC2823DE004}">
      <dsp:nvSpPr>
        <dsp:cNvPr id="0" name=""/>
        <dsp:cNvSpPr/>
      </dsp:nvSpPr>
      <dsp:spPr>
        <a:xfrm>
          <a:off x="0" y="5328845"/>
          <a:ext cx="1908809" cy="1256127"/>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008" tIns="124078" rIns="101008" bIns="124078" numCol="1" spcCol="1270" anchor="ctr" anchorCtr="0">
          <a:noAutofit/>
        </a:bodyPr>
        <a:lstStyle/>
        <a:p>
          <a:pPr marL="0" lvl="0" indent="0" algn="ctr" defTabSz="622300">
            <a:lnSpc>
              <a:spcPct val="90000"/>
            </a:lnSpc>
            <a:spcBef>
              <a:spcPct val="0"/>
            </a:spcBef>
            <a:spcAft>
              <a:spcPct val="35000"/>
            </a:spcAft>
            <a:buNone/>
          </a:pPr>
          <a:r>
            <a:rPr lang="en-GB" sz="1400" b="1" kern="1200"/>
            <a:t>5. Embedding Stronger Monitoring, System Learning, and Accountability</a:t>
          </a:r>
          <a:endParaRPr lang="en-GB" sz="1400" kern="1200" dirty="0"/>
        </a:p>
      </dsp:txBody>
      <dsp:txXfrm>
        <a:off x="0" y="5328845"/>
        <a:ext cx="1908809" cy="12561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09ABA8-70F6-4380-BB32-EC98F25ED5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24AE6F-3273-4357-BE23-7C1A7BEB11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0A116E-7C39-4BEA-BB9F-28E232878A9A}" type="datetimeFigureOut">
              <a:rPr lang="en-US" smtClean="0"/>
              <a:t>7/14/2025</a:t>
            </a:fld>
            <a:endParaRPr lang="en-US"/>
          </a:p>
        </p:txBody>
      </p:sp>
      <p:sp>
        <p:nvSpPr>
          <p:cNvPr id="4" name="Footer Placeholder 3">
            <a:extLst>
              <a:ext uri="{FF2B5EF4-FFF2-40B4-BE49-F238E27FC236}">
                <a16:creationId xmlns:a16="http://schemas.microsoft.com/office/drawing/2014/main" id="{3D0943FC-1AFB-40BA-9F90-719FF3D825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B62658-3CB7-4253-AB8D-42F9F62D254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F2C5D8-6A5F-4E04-9664-CAB25958F35C}" type="slidenum">
              <a:rPr lang="en-US" smtClean="0"/>
              <a:t>‹#›</a:t>
            </a:fld>
            <a:endParaRPr lang="en-US"/>
          </a:p>
        </p:txBody>
      </p:sp>
    </p:spTree>
    <p:extLst>
      <p:ext uri="{BB962C8B-B14F-4D97-AF65-F5344CB8AC3E}">
        <p14:creationId xmlns:p14="http://schemas.microsoft.com/office/powerpoint/2010/main" val="1704852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8A517-1C90-435E-85F4-AC3B50053056}" type="datetimeFigureOut">
              <a:rPr lang="en-US" smtClean="0"/>
              <a:t>7/14/2025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94507-9852-4510-AA5F-A19912708D28}" type="slidenum">
              <a:rPr lang="en-US" smtClean="0"/>
              <a:t>‹#›</a:t>
            </a:fld>
            <a:endParaRPr lang="en-US"/>
          </a:p>
        </p:txBody>
      </p:sp>
    </p:spTree>
    <p:extLst>
      <p:ext uri="{BB962C8B-B14F-4D97-AF65-F5344CB8AC3E}">
        <p14:creationId xmlns:p14="http://schemas.microsoft.com/office/powerpoint/2010/main" val="2266677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503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85F42C91-1FCB-4F04-91FA-5A75E6C1722A}"/>
              </a:ext>
            </a:extLst>
          </p:cNvPr>
          <p:cNvSpPr>
            <a:spLocks noGrp="1"/>
          </p:cNvSpPr>
          <p:nvPr>
            <p:ph type="pic" sz="quarter" idx="13"/>
          </p:nvPr>
        </p:nvSpPr>
        <p:spPr>
          <a:xfrm>
            <a:off x="4528126" y="4235606"/>
            <a:ext cx="1233181" cy="1456634"/>
          </a:xfrm>
          <a:custGeom>
            <a:avLst/>
            <a:gdLst>
              <a:gd name="connsiteX0" fmla="*/ 157909 w 1233181"/>
              <a:gd name="connsiteY0" fmla="*/ 0 h 1456634"/>
              <a:gd name="connsiteX1" fmla="*/ 1075272 w 1233181"/>
              <a:gd name="connsiteY1" fmla="*/ 0 h 1456634"/>
              <a:gd name="connsiteX2" fmla="*/ 1233181 w 1233181"/>
              <a:gd name="connsiteY2" fmla="*/ 157909 h 1456634"/>
              <a:gd name="connsiteX3" fmla="*/ 1233181 w 1233181"/>
              <a:gd name="connsiteY3" fmla="*/ 1298725 h 1456634"/>
              <a:gd name="connsiteX4" fmla="*/ 1075272 w 1233181"/>
              <a:gd name="connsiteY4" fmla="*/ 1456634 h 1456634"/>
              <a:gd name="connsiteX5" fmla="*/ 157909 w 1233181"/>
              <a:gd name="connsiteY5" fmla="*/ 1456634 h 1456634"/>
              <a:gd name="connsiteX6" fmla="*/ 0 w 1233181"/>
              <a:gd name="connsiteY6" fmla="*/ 1298725 h 1456634"/>
              <a:gd name="connsiteX7" fmla="*/ 0 w 1233181"/>
              <a:gd name="connsiteY7" fmla="*/ 157909 h 1456634"/>
              <a:gd name="connsiteX8" fmla="*/ 157909 w 1233181"/>
              <a:gd name="connsiteY8" fmla="*/ 0 h 145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181" h="1456634">
                <a:moveTo>
                  <a:pt x="157909" y="0"/>
                </a:moveTo>
                <a:lnTo>
                  <a:pt x="1075272" y="0"/>
                </a:lnTo>
                <a:cubicBezTo>
                  <a:pt x="1162483" y="0"/>
                  <a:pt x="1233181" y="70698"/>
                  <a:pt x="1233181" y="157909"/>
                </a:cubicBezTo>
                <a:lnTo>
                  <a:pt x="1233181" y="1298725"/>
                </a:lnTo>
                <a:cubicBezTo>
                  <a:pt x="1233181" y="1385936"/>
                  <a:pt x="1162483" y="1456634"/>
                  <a:pt x="1075272" y="1456634"/>
                </a:cubicBezTo>
                <a:lnTo>
                  <a:pt x="157909" y="1456634"/>
                </a:lnTo>
                <a:cubicBezTo>
                  <a:pt x="70698" y="1456634"/>
                  <a:pt x="0" y="1385936"/>
                  <a:pt x="0" y="1298725"/>
                </a:cubicBezTo>
                <a:lnTo>
                  <a:pt x="0" y="157909"/>
                </a:lnTo>
                <a:cubicBezTo>
                  <a:pt x="0" y="70698"/>
                  <a:pt x="70698" y="0"/>
                  <a:pt x="157909" y="0"/>
                </a:cubicBezTo>
                <a:close/>
              </a:path>
            </a:pathLst>
          </a:custGeom>
        </p:spPr>
        <p:txBody>
          <a:bodyPr wrap="square">
            <a:noAutofit/>
          </a:bodyPr>
          <a:lstStyle/>
          <a:p>
            <a:endParaRPr lang="en-US"/>
          </a:p>
        </p:txBody>
      </p:sp>
      <p:sp>
        <p:nvSpPr>
          <p:cNvPr id="19" name="Picture Placeholder 18">
            <a:extLst>
              <a:ext uri="{FF2B5EF4-FFF2-40B4-BE49-F238E27FC236}">
                <a16:creationId xmlns:a16="http://schemas.microsoft.com/office/drawing/2014/main" id="{D4A0621A-3AC2-4583-ABE1-45B6F7BF87E8}"/>
              </a:ext>
            </a:extLst>
          </p:cNvPr>
          <p:cNvSpPr>
            <a:spLocks noGrp="1"/>
          </p:cNvSpPr>
          <p:nvPr>
            <p:ph type="pic" sz="quarter" idx="14"/>
          </p:nvPr>
        </p:nvSpPr>
        <p:spPr>
          <a:xfrm>
            <a:off x="8502679" y="4235606"/>
            <a:ext cx="1233181" cy="1456634"/>
          </a:xfrm>
          <a:custGeom>
            <a:avLst/>
            <a:gdLst>
              <a:gd name="connsiteX0" fmla="*/ 157909 w 1233181"/>
              <a:gd name="connsiteY0" fmla="*/ 0 h 1456634"/>
              <a:gd name="connsiteX1" fmla="*/ 1075272 w 1233181"/>
              <a:gd name="connsiteY1" fmla="*/ 0 h 1456634"/>
              <a:gd name="connsiteX2" fmla="*/ 1233181 w 1233181"/>
              <a:gd name="connsiteY2" fmla="*/ 157909 h 1456634"/>
              <a:gd name="connsiteX3" fmla="*/ 1233181 w 1233181"/>
              <a:gd name="connsiteY3" fmla="*/ 1298725 h 1456634"/>
              <a:gd name="connsiteX4" fmla="*/ 1075272 w 1233181"/>
              <a:gd name="connsiteY4" fmla="*/ 1456634 h 1456634"/>
              <a:gd name="connsiteX5" fmla="*/ 157909 w 1233181"/>
              <a:gd name="connsiteY5" fmla="*/ 1456634 h 1456634"/>
              <a:gd name="connsiteX6" fmla="*/ 0 w 1233181"/>
              <a:gd name="connsiteY6" fmla="*/ 1298725 h 1456634"/>
              <a:gd name="connsiteX7" fmla="*/ 0 w 1233181"/>
              <a:gd name="connsiteY7" fmla="*/ 157909 h 1456634"/>
              <a:gd name="connsiteX8" fmla="*/ 157909 w 1233181"/>
              <a:gd name="connsiteY8" fmla="*/ 0 h 145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181" h="1456634">
                <a:moveTo>
                  <a:pt x="157909" y="0"/>
                </a:moveTo>
                <a:lnTo>
                  <a:pt x="1075272" y="0"/>
                </a:lnTo>
                <a:cubicBezTo>
                  <a:pt x="1162483" y="0"/>
                  <a:pt x="1233181" y="70698"/>
                  <a:pt x="1233181" y="157909"/>
                </a:cubicBezTo>
                <a:lnTo>
                  <a:pt x="1233181" y="1298725"/>
                </a:lnTo>
                <a:cubicBezTo>
                  <a:pt x="1233181" y="1385936"/>
                  <a:pt x="1162483" y="1456634"/>
                  <a:pt x="1075272" y="1456634"/>
                </a:cubicBezTo>
                <a:lnTo>
                  <a:pt x="157909" y="1456634"/>
                </a:lnTo>
                <a:cubicBezTo>
                  <a:pt x="70698" y="1456634"/>
                  <a:pt x="0" y="1385936"/>
                  <a:pt x="0" y="1298725"/>
                </a:cubicBezTo>
                <a:lnTo>
                  <a:pt x="0" y="157909"/>
                </a:lnTo>
                <a:cubicBezTo>
                  <a:pt x="0" y="70698"/>
                  <a:pt x="70698" y="0"/>
                  <a:pt x="157909" y="0"/>
                </a:cubicBezTo>
                <a:close/>
              </a:path>
            </a:pathLst>
          </a:custGeom>
        </p:spPr>
        <p:txBody>
          <a:bodyPr wrap="square">
            <a:noAutofit/>
          </a:bodyPr>
          <a:lstStyle/>
          <a:p>
            <a:endParaRPr lang="en-US"/>
          </a:p>
        </p:txBody>
      </p:sp>
      <p:sp>
        <p:nvSpPr>
          <p:cNvPr id="20" name="Picture Placeholder 19">
            <a:extLst>
              <a:ext uri="{FF2B5EF4-FFF2-40B4-BE49-F238E27FC236}">
                <a16:creationId xmlns:a16="http://schemas.microsoft.com/office/drawing/2014/main" id="{305C16DA-9BA2-40F8-8E6C-41ECA390A77B}"/>
              </a:ext>
            </a:extLst>
          </p:cNvPr>
          <p:cNvSpPr>
            <a:spLocks noGrp="1"/>
          </p:cNvSpPr>
          <p:nvPr>
            <p:ph type="pic" sz="quarter" idx="15"/>
          </p:nvPr>
        </p:nvSpPr>
        <p:spPr>
          <a:xfrm>
            <a:off x="553573" y="4235606"/>
            <a:ext cx="1233181" cy="1456634"/>
          </a:xfrm>
          <a:custGeom>
            <a:avLst/>
            <a:gdLst>
              <a:gd name="connsiteX0" fmla="*/ 157909 w 1233181"/>
              <a:gd name="connsiteY0" fmla="*/ 0 h 1456634"/>
              <a:gd name="connsiteX1" fmla="*/ 1075272 w 1233181"/>
              <a:gd name="connsiteY1" fmla="*/ 0 h 1456634"/>
              <a:gd name="connsiteX2" fmla="*/ 1233181 w 1233181"/>
              <a:gd name="connsiteY2" fmla="*/ 157909 h 1456634"/>
              <a:gd name="connsiteX3" fmla="*/ 1233181 w 1233181"/>
              <a:gd name="connsiteY3" fmla="*/ 1298725 h 1456634"/>
              <a:gd name="connsiteX4" fmla="*/ 1075272 w 1233181"/>
              <a:gd name="connsiteY4" fmla="*/ 1456634 h 1456634"/>
              <a:gd name="connsiteX5" fmla="*/ 157909 w 1233181"/>
              <a:gd name="connsiteY5" fmla="*/ 1456634 h 1456634"/>
              <a:gd name="connsiteX6" fmla="*/ 0 w 1233181"/>
              <a:gd name="connsiteY6" fmla="*/ 1298725 h 1456634"/>
              <a:gd name="connsiteX7" fmla="*/ 0 w 1233181"/>
              <a:gd name="connsiteY7" fmla="*/ 157909 h 1456634"/>
              <a:gd name="connsiteX8" fmla="*/ 157909 w 1233181"/>
              <a:gd name="connsiteY8" fmla="*/ 0 h 145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181" h="1456634">
                <a:moveTo>
                  <a:pt x="157909" y="0"/>
                </a:moveTo>
                <a:lnTo>
                  <a:pt x="1075272" y="0"/>
                </a:lnTo>
                <a:cubicBezTo>
                  <a:pt x="1162483" y="0"/>
                  <a:pt x="1233181" y="70698"/>
                  <a:pt x="1233181" y="157909"/>
                </a:cubicBezTo>
                <a:lnTo>
                  <a:pt x="1233181" y="1298725"/>
                </a:lnTo>
                <a:cubicBezTo>
                  <a:pt x="1233181" y="1385936"/>
                  <a:pt x="1162483" y="1456634"/>
                  <a:pt x="1075272" y="1456634"/>
                </a:cubicBezTo>
                <a:lnTo>
                  <a:pt x="157909" y="1456634"/>
                </a:lnTo>
                <a:cubicBezTo>
                  <a:pt x="70698" y="1456634"/>
                  <a:pt x="0" y="1385936"/>
                  <a:pt x="0" y="1298725"/>
                </a:cubicBezTo>
                <a:lnTo>
                  <a:pt x="0" y="157909"/>
                </a:lnTo>
                <a:cubicBezTo>
                  <a:pt x="0" y="70698"/>
                  <a:pt x="70698" y="0"/>
                  <a:pt x="157909"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69CBEB65-7309-4FB2-976A-B171296BE586}"/>
              </a:ext>
            </a:extLst>
          </p:cNvPr>
          <p:cNvSpPr>
            <a:spLocks noGrp="1"/>
          </p:cNvSpPr>
          <p:nvPr>
            <p:ph type="pic" sz="quarter" idx="11"/>
          </p:nvPr>
        </p:nvSpPr>
        <p:spPr>
          <a:xfrm>
            <a:off x="4528126" y="1789778"/>
            <a:ext cx="1233181" cy="1456634"/>
          </a:xfrm>
          <a:custGeom>
            <a:avLst/>
            <a:gdLst>
              <a:gd name="connsiteX0" fmla="*/ 157909 w 1233181"/>
              <a:gd name="connsiteY0" fmla="*/ 0 h 1456634"/>
              <a:gd name="connsiteX1" fmla="*/ 1075272 w 1233181"/>
              <a:gd name="connsiteY1" fmla="*/ 0 h 1456634"/>
              <a:gd name="connsiteX2" fmla="*/ 1233181 w 1233181"/>
              <a:gd name="connsiteY2" fmla="*/ 157909 h 1456634"/>
              <a:gd name="connsiteX3" fmla="*/ 1233181 w 1233181"/>
              <a:gd name="connsiteY3" fmla="*/ 1298725 h 1456634"/>
              <a:gd name="connsiteX4" fmla="*/ 1075272 w 1233181"/>
              <a:gd name="connsiteY4" fmla="*/ 1456634 h 1456634"/>
              <a:gd name="connsiteX5" fmla="*/ 157909 w 1233181"/>
              <a:gd name="connsiteY5" fmla="*/ 1456634 h 1456634"/>
              <a:gd name="connsiteX6" fmla="*/ 0 w 1233181"/>
              <a:gd name="connsiteY6" fmla="*/ 1298725 h 1456634"/>
              <a:gd name="connsiteX7" fmla="*/ 0 w 1233181"/>
              <a:gd name="connsiteY7" fmla="*/ 157909 h 1456634"/>
              <a:gd name="connsiteX8" fmla="*/ 157909 w 1233181"/>
              <a:gd name="connsiteY8" fmla="*/ 0 h 145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181" h="1456634">
                <a:moveTo>
                  <a:pt x="157909" y="0"/>
                </a:moveTo>
                <a:lnTo>
                  <a:pt x="1075272" y="0"/>
                </a:lnTo>
                <a:cubicBezTo>
                  <a:pt x="1162483" y="0"/>
                  <a:pt x="1233181" y="70698"/>
                  <a:pt x="1233181" y="157909"/>
                </a:cubicBezTo>
                <a:lnTo>
                  <a:pt x="1233181" y="1298725"/>
                </a:lnTo>
                <a:cubicBezTo>
                  <a:pt x="1233181" y="1385936"/>
                  <a:pt x="1162483" y="1456634"/>
                  <a:pt x="1075272" y="1456634"/>
                </a:cubicBezTo>
                <a:lnTo>
                  <a:pt x="157909" y="1456634"/>
                </a:lnTo>
                <a:cubicBezTo>
                  <a:pt x="70698" y="1456634"/>
                  <a:pt x="0" y="1385936"/>
                  <a:pt x="0" y="1298725"/>
                </a:cubicBezTo>
                <a:lnTo>
                  <a:pt x="0" y="157909"/>
                </a:lnTo>
                <a:cubicBezTo>
                  <a:pt x="0" y="70698"/>
                  <a:pt x="70698" y="0"/>
                  <a:pt x="157909" y="0"/>
                </a:cubicBez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645873B3-0DFF-4235-8336-F1B53E4386E3}"/>
              </a:ext>
            </a:extLst>
          </p:cNvPr>
          <p:cNvSpPr>
            <a:spLocks noGrp="1"/>
          </p:cNvSpPr>
          <p:nvPr>
            <p:ph type="pic" sz="quarter" idx="12"/>
          </p:nvPr>
        </p:nvSpPr>
        <p:spPr>
          <a:xfrm>
            <a:off x="8502679" y="1789778"/>
            <a:ext cx="1233181" cy="1456634"/>
          </a:xfrm>
          <a:custGeom>
            <a:avLst/>
            <a:gdLst>
              <a:gd name="connsiteX0" fmla="*/ 157909 w 1233181"/>
              <a:gd name="connsiteY0" fmla="*/ 0 h 1456634"/>
              <a:gd name="connsiteX1" fmla="*/ 1075272 w 1233181"/>
              <a:gd name="connsiteY1" fmla="*/ 0 h 1456634"/>
              <a:gd name="connsiteX2" fmla="*/ 1233181 w 1233181"/>
              <a:gd name="connsiteY2" fmla="*/ 157909 h 1456634"/>
              <a:gd name="connsiteX3" fmla="*/ 1233181 w 1233181"/>
              <a:gd name="connsiteY3" fmla="*/ 1298725 h 1456634"/>
              <a:gd name="connsiteX4" fmla="*/ 1075272 w 1233181"/>
              <a:gd name="connsiteY4" fmla="*/ 1456634 h 1456634"/>
              <a:gd name="connsiteX5" fmla="*/ 157909 w 1233181"/>
              <a:gd name="connsiteY5" fmla="*/ 1456634 h 1456634"/>
              <a:gd name="connsiteX6" fmla="*/ 0 w 1233181"/>
              <a:gd name="connsiteY6" fmla="*/ 1298725 h 1456634"/>
              <a:gd name="connsiteX7" fmla="*/ 0 w 1233181"/>
              <a:gd name="connsiteY7" fmla="*/ 157909 h 1456634"/>
              <a:gd name="connsiteX8" fmla="*/ 157909 w 1233181"/>
              <a:gd name="connsiteY8" fmla="*/ 0 h 145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181" h="1456634">
                <a:moveTo>
                  <a:pt x="157909" y="0"/>
                </a:moveTo>
                <a:lnTo>
                  <a:pt x="1075272" y="0"/>
                </a:lnTo>
                <a:cubicBezTo>
                  <a:pt x="1162483" y="0"/>
                  <a:pt x="1233181" y="70698"/>
                  <a:pt x="1233181" y="157909"/>
                </a:cubicBezTo>
                <a:lnTo>
                  <a:pt x="1233181" y="1298725"/>
                </a:lnTo>
                <a:cubicBezTo>
                  <a:pt x="1233181" y="1385936"/>
                  <a:pt x="1162483" y="1456634"/>
                  <a:pt x="1075272" y="1456634"/>
                </a:cubicBezTo>
                <a:lnTo>
                  <a:pt x="157909" y="1456634"/>
                </a:lnTo>
                <a:cubicBezTo>
                  <a:pt x="70698" y="1456634"/>
                  <a:pt x="0" y="1385936"/>
                  <a:pt x="0" y="1298725"/>
                </a:cubicBezTo>
                <a:lnTo>
                  <a:pt x="0" y="157909"/>
                </a:lnTo>
                <a:cubicBezTo>
                  <a:pt x="0" y="70698"/>
                  <a:pt x="70698" y="0"/>
                  <a:pt x="157909" y="0"/>
                </a:cubicBez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
        <p:nvSpPr>
          <p:cNvPr id="15" name="Picture Placeholder 14">
            <a:extLst>
              <a:ext uri="{FF2B5EF4-FFF2-40B4-BE49-F238E27FC236}">
                <a16:creationId xmlns:a16="http://schemas.microsoft.com/office/drawing/2014/main" id="{F7583A2B-3DD6-4653-A2DB-02BE52EE7A3F}"/>
              </a:ext>
            </a:extLst>
          </p:cNvPr>
          <p:cNvSpPr>
            <a:spLocks noGrp="1"/>
          </p:cNvSpPr>
          <p:nvPr>
            <p:ph type="pic" sz="quarter" idx="10"/>
          </p:nvPr>
        </p:nvSpPr>
        <p:spPr>
          <a:xfrm>
            <a:off x="553573" y="1789778"/>
            <a:ext cx="1233181" cy="1456634"/>
          </a:xfrm>
          <a:custGeom>
            <a:avLst/>
            <a:gdLst>
              <a:gd name="connsiteX0" fmla="*/ 157909 w 1233181"/>
              <a:gd name="connsiteY0" fmla="*/ 0 h 1456634"/>
              <a:gd name="connsiteX1" fmla="*/ 1075272 w 1233181"/>
              <a:gd name="connsiteY1" fmla="*/ 0 h 1456634"/>
              <a:gd name="connsiteX2" fmla="*/ 1233181 w 1233181"/>
              <a:gd name="connsiteY2" fmla="*/ 157909 h 1456634"/>
              <a:gd name="connsiteX3" fmla="*/ 1233181 w 1233181"/>
              <a:gd name="connsiteY3" fmla="*/ 1298725 h 1456634"/>
              <a:gd name="connsiteX4" fmla="*/ 1075272 w 1233181"/>
              <a:gd name="connsiteY4" fmla="*/ 1456634 h 1456634"/>
              <a:gd name="connsiteX5" fmla="*/ 157909 w 1233181"/>
              <a:gd name="connsiteY5" fmla="*/ 1456634 h 1456634"/>
              <a:gd name="connsiteX6" fmla="*/ 0 w 1233181"/>
              <a:gd name="connsiteY6" fmla="*/ 1298725 h 1456634"/>
              <a:gd name="connsiteX7" fmla="*/ 0 w 1233181"/>
              <a:gd name="connsiteY7" fmla="*/ 157909 h 1456634"/>
              <a:gd name="connsiteX8" fmla="*/ 157909 w 1233181"/>
              <a:gd name="connsiteY8" fmla="*/ 0 h 145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181" h="1456634">
                <a:moveTo>
                  <a:pt x="157909" y="0"/>
                </a:moveTo>
                <a:lnTo>
                  <a:pt x="1075272" y="0"/>
                </a:lnTo>
                <a:cubicBezTo>
                  <a:pt x="1162483" y="0"/>
                  <a:pt x="1233181" y="70698"/>
                  <a:pt x="1233181" y="157909"/>
                </a:cubicBezTo>
                <a:lnTo>
                  <a:pt x="1233181" y="1298725"/>
                </a:lnTo>
                <a:cubicBezTo>
                  <a:pt x="1233181" y="1385936"/>
                  <a:pt x="1162483" y="1456634"/>
                  <a:pt x="1075272" y="1456634"/>
                </a:cubicBezTo>
                <a:lnTo>
                  <a:pt x="157909" y="1456634"/>
                </a:lnTo>
                <a:cubicBezTo>
                  <a:pt x="70698" y="1456634"/>
                  <a:pt x="0" y="1385936"/>
                  <a:pt x="0" y="1298725"/>
                </a:cubicBezTo>
                <a:lnTo>
                  <a:pt x="0" y="157909"/>
                </a:lnTo>
                <a:cubicBezTo>
                  <a:pt x="0" y="70698"/>
                  <a:pt x="70698" y="0"/>
                  <a:pt x="157909"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666844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23349D5-0D54-4BE1-82CD-E89EB5804B9C}"/>
              </a:ext>
            </a:extLst>
          </p:cNvPr>
          <p:cNvSpPr>
            <a:spLocks noGrp="1"/>
          </p:cNvSpPr>
          <p:nvPr>
            <p:ph type="pic" sz="quarter" idx="11"/>
          </p:nvPr>
        </p:nvSpPr>
        <p:spPr>
          <a:xfrm>
            <a:off x="3395134" y="1682682"/>
            <a:ext cx="2380285" cy="3341571"/>
          </a:xfrm>
          <a:custGeom>
            <a:avLst/>
            <a:gdLst>
              <a:gd name="connsiteX0" fmla="*/ 0 w 2380285"/>
              <a:gd name="connsiteY0" fmla="*/ 0 h 3341571"/>
              <a:gd name="connsiteX1" fmla="*/ 2380285 w 2380285"/>
              <a:gd name="connsiteY1" fmla="*/ 0 h 3341571"/>
              <a:gd name="connsiteX2" fmla="*/ 2380285 w 2380285"/>
              <a:gd name="connsiteY2" fmla="*/ 3341571 h 3341571"/>
              <a:gd name="connsiteX3" fmla="*/ 0 w 2380285"/>
              <a:gd name="connsiteY3" fmla="*/ 3341571 h 3341571"/>
            </a:gdLst>
            <a:ahLst/>
            <a:cxnLst>
              <a:cxn ang="0">
                <a:pos x="connsiteX0" y="connsiteY0"/>
              </a:cxn>
              <a:cxn ang="0">
                <a:pos x="connsiteX1" y="connsiteY1"/>
              </a:cxn>
              <a:cxn ang="0">
                <a:pos x="connsiteX2" y="connsiteY2"/>
              </a:cxn>
              <a:cxn ang="0">
                <a:pos x="connsiteX3" y="connsiteY3"/>
              </a:cxn>
            </a:cxnLst>
            <a:rect l="l" t="t" r="r" b="b"/>
            <a:pathLst>
              <a:path w="2380285" h="3341571">
                <a:moveTo>
                  <a:pt x="0" y="0"/>
                </a:moveTo>
                <a:lnTo>
                  <a:pt x="2380285" y="0"/>
                </a:lnTo>
                <a:lnTo>
                  <a:pt x="2380285" y="3341571"/>
                </a:lnTo>
                <a:lnTo>
                  <a:pt x="0" y="3341571"/>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11669B20-A26E-4251-9B5E-0E7AC41BA47A}"/>
              </a:ext>
            </a:extLst>
          </p:cNvPr>
          <p:cNvSpPr>
            <a:spLocks noGrp="1"/>
          </p:cNvSpPr>
          <p:nvPr>
            <p:ph type="pic" sz="quarter" idx="12"/>
          </p:nvPr>
        </p:nvSpPr>
        <p:spPr>
          <a:xfrm>
            <a:off x="6240992" y="1682682"/>
            <a:ext cx="2380285" cy="3341571"/>
          </a:xfrm>
          <a:custGeom>
            <a:avLst/>
            <a:gdLst>
              <a:gd name="connsiteX0" fmla="*/ 0 w 2380285"/>
              <a:gd name="connsiteY0" fmla="*/ 0 h 3341571"/>
              <a:gd name="connsiteX1" fmla="*/ 2380285 w 2380285"/>
              <a:gd name="connsiteY1" fmla="*/ 0 h 3341571"/>
              <a:gd name="connsiteX2" fmla="*/ 2380285 w 2380285"/>
              <a:gd name="connsiteY2" fmla="*/ 3341571 h 3341571"/>
              <a:gd name="connsiteX3" fmla="*/ 0 w 2380285"/>
              <a:gd name="connsiteY3" fmla="*/ 3341571 h 3341571"/>
            </a:gdLst>
            <a:ahLst/>
            <a:cxnLst>
              <a:cxn ang="0">
                <a:pos x="connsiteX0" y="connsiteY0"/>
              </a:cxn>
              <a:cxn ang="0">
                <a:pos x="connsiteX1" y="connsiteY1"/>
              </a:cxn>
              <a:cxn ang="0">
                <a:pos x="connsiteX2" y="connsiteY2"/>
              </a:cxn>
              <a:cxn ang="0">
                <a:pos x="connsiteX3" y="connsiteY3"/>
              </a:cxn>
            </a:cxnLst>
            <a:rect l="l" t="t" r="r" b="b"/>
            <a:pathLst>
              <a:path w="2380285" h="3341571">
                <a:moveTo>
                  <a:pt x="0" y="0"/>
                </a:moveTo>
                <a:lnTo>
                  <a:pt x="2380285" y="0"/>
                </a:lnTo>
                <a:lnTo>
                  <a:pt x="2380285" y="3341571"/>
                </a:lnTo>
                <a:lnTo>
                  <a:pt x="0" y="3341571"/>
                </a:ln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E8BF7C7E-F867-4670-874C-B7EBA8B6148C}"/>
              </a:ext>
            </a:extLst>
          </p:cNvPr>
          <p:cNvSpPr>
            <a:spLocks noGrp="1"/>
          </p:cNvSpPr>
          <p:nvPr>
            <p:ph type="pic" sz="quarter" idx="13"/>
          </p:nvPr>
        </p:nvSpPr>
        <p:spPr>
          <a:xfrm>
            <a:off x="9084158" y="1682682"/>
            <a:ext cx="2380285" cy="3341571"/>
          </a:xfrm>
          <a:custGeom>
            <a:avLst/>
            <a:gdLst>
              <a:gd name="connsiteX0" fmla="*/ 0 w 2380285"/>
              <a:gd name="connsiteY0" fmla="*/ 0 h 3341571"/>
              <a:gd name="connsiteX1" fmla="*/ 2380285 w 2380285"/>
              <a:gd name="connsiteY1" fmla="*/ 0 h 3341571"/>
              <a:gd name="connsiteX2" fmla="*/ 2380285 w 2380285"/>
              <a:gd name="connsiteY2" fmla="*/ 3341571 h 3341571"/>
              <a:gd name="connsiteX3" fmla="*/ 0 w 2380285"/>
              <a:gd name="connsiteY3" fmla="*/ 3341571 h 3341571"/>
            </a:gdLst>
            <a:ahLst/>
            <a:cxnLst>
              <a:cxn ang="0">
                <a:pos x="connsiteX0" y="connsiteY0"/>
              </a:cxn>
              <a:cxn ang="0">
                <a:pos x="connsiteX1" y="connsiteY1"/>
              </a:cxn>
              <a:cxn ang="0">
                <a:pos x="connsiteX2" y="connsiteY2"/>
              </a:cxn>
              <a:cxn ang="0">
                <a:pos x="connsiteX3" y="connsiteY3"/>
              </a:cxn>
            </a:cxnLst>
            <a:rect l="l" t="t" r="r" b="b"/>
            <a:pathLst>
              <a:path w="2380285" h="3341571">
                <a:moveTo>
                  <a:pt x="0" y="0"/>
                </a:moveTo>
                <a:lnTo>
                  <a:pt x="2380285" y="0"/>
                </a:lnTo>
                <a:lnTo>
                  <a:pt x="2380285" y="3341571"/>
                </a:lnTo>
                <a:lnTo>
                  <a:pt x="0" y="3341571"/>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13" name="Picture Placeholder 12">
            <a:extLst>
              <a:ext uri="{FF2B5EF4-FFF2-40B4-BE49-F238E27FC236}">
                <a16:creationId xmlns:a16="http://schemas.microsoft.com/office/drawing/2014/main" id="{DAFB47A6-E516-4508-B3DD-0BE944A7FCE8}"/>
              </a:ext>
            </a:extLst>
          </p:cNvPr>
          <p:cNvSpPr>
            <a:spLocks noGrp="1"/>
          </p:cNvSpPr>
          <p:nvPr>
            <p:ph type="pic" sz="quarter" idx="10"/>
          </p:nvPr>
        </p:nvSpPr>
        <p:spPr>
          <a:xfrm>
            <a:off x="546584" y="1682682"/>
            <a:ext cx="2380285" cy="3341571"/>
          </a:xfrm>
          <a:custGeom>
            <a:avLst/>
            <a:gdLst>
              <a:gd name="connsiteX0" fmla="*/ 0 w 2380285"/>
              <a:gd name="connsiteY0" fmla="*/ 0 h 3341571"/>
              <a:gd name="connsiteX1" fmla="*/ 2380285 w 2380285"/>
              <a:gd name="connsiteY1" fmla="*/ 0 h 3341571"/>
              <a:gd name="connsiteX2" fmla="*/ 2380285 w 2380285"/>
              <a:gd name="connsiteY2" fmla="*/ 3341571 h 3341571"/>
              <a:gd name="connsiteX3" fmla="*/ 0 w 2380285"/>
              <a:gd name="connsiteY3" fmla="*/ 3341571 h 3341571"/>
            </a:gdLst>
            <a:ahLst/>
            <a:cxnLst>
              <a:cxn ang="0">
                <a:pos x="connsiteX0" y="connsiteY0"/>
              </a:cxn>
              <a:cxn ang="0">
                <a:pos x="connsiteX1" y="connsiteY1"/>
              </a:cxn>
              <a:cxn ang="0">
                <a:pos x="connsiteX2" y="connsiteY2"/>
              </a:cxn>
              <a:cxn ang="0">
                <a:pos x="connsiteX3" y="connsiteY3"/>
              </a:cxn>
            </a:cxnLst>
            <a:rect l="l" t="t" r="r" b="b"/>
            <a:pathLst>
              <a:path w="2380285" h="3341571">
                <a:moveTo>
                  <a:pt x="0" y="0"/>
                </a:moveTo>
                <a:lnTo>
                  <a:pt x="2380285" y="0"/>
                </a:lnTo>
                <a:lnTo>
                  <a:pt x="2380285" y="3341571"/>
                </a:lnTo>
                <a:lnTo>
                  <a:pt x="0" y="3341571"/>
                </a:lnTo>
                <a:close/>
              </a:path>
            </a:pathLst>
          </a:custGeom>
        </p:spPr>
        <p:txBody>
          <a:bodyPr wrap="square">
            <a:noAutofit/>
          </a:bodyPr>
          <a:lstStyle/>
          <a:p>
            <a:endParaRPr lang="en-US"/>
          </a:p>
        </p:txBody>
      </p:sp>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Tree>
    <p:extLst>
      <p:ext uri="{BB962C8B-B14F-4D97-AF65-F5344CB8AC3E}">
        <p14:creationId xmlns:p14="http://schemas.microsoft.com/office/powerpoint/2010/main" val="1301534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8359E1A-9AD3-4DB8-8DA6-FB231AD77ED4}"/>
              </a:ext>
            </a:extLst>
          </p:cNvPr>
          <p:cNvSpPr>
            <a:spLocks noGrp="1"/>
          </p:cNvSpPr>
          <p:nvPr>
            <p:ph type="pic" sz="quarter" idx="11"/>
          </p:nvPr>
        </p:nvSpPr>
        <p:spPr>
          <a:xfrm>
            <a:off x="7339956" y="2683699"/>
            <a:ext cx="1369712" cy="1369712"/>
          </a:xfrm>
          <a:custGeom>
            <a:avLst/>
            <a:gdLst>
              <a:gd name="connsiteX0" fmla="*/ 684856 w 1369712"/>
              <a:gd name="connsiteY0" fmla="*/ 0 h 1369712"/>
              <a:gd name="connsiteX1" fmla="*/ 1369712 w 1369712"/>
              <a:gd name="connsiteY1" fmla="*/ 684856 h 1369712"/>
              <a:gd name="connsiteX2" fmla="*/ 684856 w 1369712"/>
              <a:gd name="connsiteY2" fmla="*/ 1369712 h 1369712"/>
              <a:gd name="connsiteX3" fmla="*/ 0 w 1369712"/>
              <a:gd name="connsiteY3" fmla="*/ 684856 h 1369712"/>
              <a:gd name="connsiteX4" fmla="*/ 684856 w 1369712"/>
              <a:gd name="connsiteY4" fmla="*/ 0 h 136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712" h="1369712">
                <a:moveTo>
                  <a:pt x="684856" y="0"/>
                </a:moveTo>
                <a:cubicBezTo>
                  <a:pt x="1063092" y="0"/>
                  <a:pt x="1369712" y="306620"/>
                  <a:pt x="1369712" y="684856"/>
                </a:cubicBezTo>
                <a:cubicBezTo>
                  <a:pt x="1369712" y="1063092"/>
                  <a:pt x="1063092" y="1369712"/>
                  <a:pt x="684856" y="1369712"/>
                </a:cubicBezTo>
                <a:cubicBezTo>
                  <a:pt x="306620" y="1369712"/>
                  <a:pt x="0" y="1063092"/>
                  <a:pt x="0" y="684856"/>
                </a:cubicBezTo>
                <a:cubicBezTo>
                  <a:pt x="0" y="306620"/>
                  <a:pt x="306620" y="0"/>
                  <a:pt x="684856" y="0"/>
                </a:cubicBez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43FDD8D9-E017-4820-A4CA-D40671E39B45}"/>
              </a:ext>
            </a:extLst>
          </p:cNvPr>
          <p:cNvSpPr>
            <a:spLocks noGrp="1"/>
          </p:cNvSpPr>
          <p:nvPr>
            <p:ph type="pic" sz="quarter" idx="12"/>
          </p:nvPr>
        </p:nvSpPr>
        <p:spPr>
          <a:xfrm>
            <a:off x="9754543" y="2683699"/>
            <a:ext cx="1369712" cy="1369712"/>
          </a:xfrm>
          <a:custGeom>
            <a:avLst/>
            <a:gdLst>
              <a:gd name="connsiteX0" fmla="*/ 684856 w 1369712"/>
              <a:gd name="connsiteY0" fmla="*/ 0 h 1369712"/>
              <a:gd name="connsiteX1" fmla="*/ 1369712 w 1369712"/>
              <a:gd name="connsiteY1" fmla="*/ 684856 h 1369712"/>
              <a:gd name="connsiteX2" fmla="*/ 684856 w 1369712"/>
              <a:gd name="connsiteY2" fmla="*/ 1369712 h 1369712"/>
              <a:gd name="connsiteX3" fmla="*/ 0 w 1369712"/>
              <a:gd name="connsiteY3" fmla="*/ 684856 h 1369712"/>
              <a:gd name="connsiteX4" fmla="*/ 684856 w 1369712"/>
              <a:gd name="connsiteY4" fmla="*/ 0 h 136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712" h="1369712">
                <a:moveTo>
                  <a:pt x="684856" y="0"/>
                </a:moveTo>
                <a:cubicBezTo>
                  <a:pt x="1063092" y="0"/>
                  <a:pt x="1369712" y="306620"/>
                  <a:pt x="1369712" y="684856"/>
                </a:cubicBezTo>
                <a:cubicBezTo>
                  <a:pt x="1369712" y="1063092"/>
                  <a:pt x="1063092" y="1369712"/>
                  <a:pt x="684856" y="1369712"/>
                </a:cubicBezTo>
                <a:cubicBezTo>
                  <a:pt x="306620" y="1369712"/>
                  <a:pt x="0" y="1063092"/>
                  <a:pt x="0" y="684856"/>
                </a:cubicBezTo>
                <a:cubicBezTo>
                  <a:pt x="0" y="306620"/>
                  <a:pt x="306620" y="0"/>
                  <a:pt x="684856" y="0"/>
                </a:cubicBez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17" name="Picture Placeholder 16">
            <a:extLst>
              <a:ext uri="{FF2B5EF4-FFF2-40B4-BE49-F238E27FC236}">
                <a16:creationId xmlns:a16="http://schemas.microsoft.com/office/drawing/2014/main" id="{9DB2C375-1DCD-4FE8-9904-EC3B8EFB5DF4}"/>
              </a:ext>
            </a:extLst>
          </p:cNvPr>
          <p:cNvSpPr>
            <a:spLocks noGrp="1"/>
          </p:cNvSpPr>
          <p:nvPr>
            <p:ph type="pic" sz="quarter" idx="13"/>
          </p:nvPr>
        </p:nvSpPr>
        <p:spPr>
          <a:xfrm>
            <a:off x="1347067" y="2657475"/>
            <a:ext cx="2729632" cy="2629546"/>
          </a:xfrm>
          <a:custGeom>
            <a:avLst/>
            <a:gdLst>
              <a:gd name="connsiteX0" fmla="*/ 0 w 2729632"/>
              <a:gd name="connsiteY0" fmla="*/ 0 h 2629546"/>
              <a:gd name="connsiteX1" fmla="*/ 2729632 w 2729632"/>
              <a:gd name="connsiteY1" fmla="*/ 0 h 2629546"/>
              <a:gd name="connsiteX2" fmla="*/ 2729632 w 2729632"/>
              <a:gd name="connsiteY2" fmla="*/ 2629546 h 2629546"/>
              <a:gd name="connsiteX3" fmla="*/ 0 w 2729632"/>
              <a:gd name="connsiteY3" fmla="*/ 2629546 h 2629546"/>
            </a:gdLst>
            <a:ahLst/>
            <a:cxnLst>
              <a:cxn ang="0">
                <a:pos x="connsiteX0" y="connsiteY0"/>
              </a:cxn>
              <a:cxn ang="0">
                <a:pos x="connsiteX1" y="connsiteY1"/>
              </a:cxn>
              <a:cxn ang="0">
                <a:pos x="connsiteX2" y="connsiteY2"/>
              </a:cxn>
              <a:cxn ang="0">
                <a:pos x="connsiteX3" y="connsiteY3"/>
              </a:cxn>
            </a:cxnLst>
            <a:rect l="l" t="t" r="r" b="b"/>
            <a:pathLst>
              <a:path w="2729632" h="2629546">
                <a:moveTo>
                  <a:pt x="0" y="0"/>
                </a:moveTo>
                <a:lnTo>
                  <a:pt x="2729632" y="0"/>
                </a:lnTo>
                <a:lnTo>
                  <a:pt x="2729632" y="2629546"/>
                </a:lnTo>
                <a:lnTo>
                  <a:pt x="0" y="2629546"/>
                </a:lnTo>
                <a:close/>
              </a:path>
            </a:pathLst>
          </a:custGeom>
        </p:spPr>
        <p:txBody>
          <a:bodyPr wrap="square">
            <a:noAutofit/>
          </a:bodyPr>
          <a:lstStyle/>
          <a:p>
            <a:endParaRPr lang="en-US"/>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3" name="Picture Placeholder 12">
            <a:extLst>
              <a:ext uri="{FF2B5EF4-FFF2-40B4-BE49-F238E27FC236}">
                <a16:creationId xmlns:a16="http://schemas.microsoft.com/office/drawing/2014/main" id="{AFE7F62B-53AD-4E7E-AAFA-CE276D79BDA7}"/>
              </a:ext>
            </a:extLst>
          </p:cNvPr>
          <p:cNvSpPr>
            <a:spLocks noGrp="1"/>
          </p:cNvSpPr>
          <p:nvPr>
            <p:ph type="pic" sz="quarter" idx="10"/>
          </p:nvPr>
        </p:nvSpPr>
        <p:spPr>
          <a:xfrm>
            <a:off x="4925369" y="2683699"/>
            <a:ext cx="1369712" cy="1369712"/>
          </a:xfrm>
          <a:custGeom>
            <a:avLst/>
            <a:gdLst>
              <a:gd name="connsiteX0" fmla="*/ 684856 w 1369712"/>
              <a:gd name="connsiteY0" fmla="*/ 0 h 1369712"/>
              <a:gd name="connsiteX1" fmla="*/ 1369712 w 1369712"/>
              <a:gd name="connsiteY1" fmla="*/ 684856 h 1369712"/>
              <a:gd name="connsiteX2" fmla="*/ 684856 w 1369712"/>
              <a:gd name="connsiteY2" fmla="*/ 1369712 h 1369712"/>
              <a:gd name="connsiteX3" fmla="*/ 0 w 1369712"/>
              <a:gd name="connsiteY3" fmla="*/ 684856 h 1369712"/>
              <a:gd name="connsiteX4" fmla="*/ 684856 w 1369712"/>
              <a:gd name="connsiteY4" fmla="*/ 0 h 136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712" h="1369712">
                <a:moveTo>
                  <a:pt x="684856" y="0"/>
                </a:moveTo>
                <a:cubicBezTo>
                  <a:pt x="1063092" y="0"/>
                  <a:pt x="1369712" y="306620"/>
                  <a:pt x="1369712" y="684856"/>
                </a:cubicBezTo>
                <a:cubicBezTo>
                  <a:pt x="1369712" y="1063092"/>
                  <a:pt x="1063092" y="1369712"/>
                  <a:pt x="684856" y="1369712"/>
                </a:cubicBezTo>
                <a:cubicBezTo>
                  <a:pt x="306620" y="1369712"/>
                  <a:pt x="0" y="1063092"/>
                  <a:pt x="0" y="684856"/>
                </a:cubicBezTo>
                <a:cubicBezTo>
                  <a:pt x="0" y="306620"/>
                  <a:pt x="306620" y="0"/>
                  <a:pt x="684856"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18678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FD82843-EF90-4044-9779-746D58BEE0B6}"/>
              </a:ext>
            </a:extLst>
          </p:cNvPr>
          <p:cNvSpPr>
            <a:spLocks noGrp="1"/>
          </p:cNvSpPr>
          <p:nvPr>
            <p:ph type="pic" sz="quarter" idx="11"/>
          </p:nvPr>
        </p:nvSpPr>
        <p:spPr>
          <a:xfrm>
            <a:off x="5031216" y="1558255"/>
            <a:ext cx="2129569" cy="2129569"/>
          </a:xfrm>
          <a:custGeom>
            <a:avLst/>
            <a:gdLst>
              <a:gd name="connsiteX0" fmla="*/ 199477 w 2129569"/>
              <a:gd name="connsiteY0" fmla="*/ 0 h 2129569"/>
              <a:gd name="connsiteX1" fmla="*/ 1930092 w 2129569"/>
              <a:gd name="connsiteY1" fmla="*/ 0 h 2129569"/>
              <a:gd name="connsiteX2" fmla="*/ 2129569 w 2129569"/>
              <a:gd name="connsiteY2" fmla="*/ 199477 h 2129569"/>
              <a:gd name="connsiteX3" fmla="*/ 2129569 w 2129569"/>
              <a:gd name="connsiteY3" fmla="*/ 1930092 h 2129569"/>
              <a:gd name="connsiteX4" fmla="*/ 1930092 w 2129569"/>
              <a:gd name="connsiteY4" fmla="*/ 2129569 h 2129569"/>
              <a:gd name="connsiteX5" fmla="*/ 199477 w 2129569"/>
              <a:gd name="connsiteY5" fmla="*/ 2129569 h 2129569"/>
              <a:gd name="connsiteX6" fmla="*/ 0 w 2129569"/>
              <a:gd name="connsiteY6" fmla="*/ 1930092 h 2129569"/>
              <a:gd name="connsiteX7" fmla="*/ 0 w 2129569"/>
              <a:gd name="connsiteY7" fmla="*/ 199477 h 2129569"/>
              <a:gd name="connsiteX8" fmla="*/ 199477 w 2129569"/>
              <a:gd name="connsiteY8" fmla="*/ 0 h 212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9569" h="2129569">
                <a:moveTo>
                  <a:pt x="199477" y="0"/>
                </a:moveTo>
                <a:lnTo>
                  <a:pt x="1930092" y="0"/>
                </a:lnTo>
                <a:cubicBezTo>
                  <a:pt x="2040260" y="0"/>
                  <a:pt x="2129569" y="89309"/>
                  <a:pt x="2129569" y="199477"/>
                </a:cubicBezTo>
                <a:lnTo>
                  <a:pt x="2129569" y="1930092"/>
                </a:lnTo>
                <a:cubicBezTo>
                  <a:pt x="2129569" y="2040260"/>
                  <a:pt x="2040260" y="2129569"/>
                  <a:pt x="1930092" y="2129569"/>
                </a:cubicBezTo>
                <a:lnTo>
                  <a:pt x="199477" y="2129569"/>
                </a:lnTo>
                <a:cubicBezTo>
                  <a:pt x="89309" y="2129569"/>
                  <a:pt x="0" y="2040260"/>
                  <a:pt x="0" y="1930092"/>
                </a:cubicBezTo>
                <a:lnTo>
                  <a:pt x="0" y="199477"/>
                </a:lnTo>
                <a:cubicBezTo>
                  <a:pt x="0" y="89309"/>
                  <a:pt x="89309" y="0"/>
                  <a:pt x="199477"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14F0F5F9-D4B5-44C7-91E1-427F559BD2B0}"/>
              </a:ext>
            </a:extLst>
          </p:cNvPr>
          <p:cNvSpPr>
            <a:spLocks noGrp="1"/>
          </p:cNvSpPr>
          <p:nvPr>
            <p:ph type="pic" sz="quarter" idx="12"/>
          </p:nvPr>
        </p:nvSpPr>
        <p:spPr>
          <a:xfrm>
            <a:off x="8924457" y="1558255"/>
            <a:ext cx="2129569" cy="2129569"/>
          </a:xfrm>
          <a:custGeom>
            <a:avLst/>
            <a:gdLst>
              <a:gd name="connsiteX0" fmla="*/ 199477 w 2129569"/>
              <a:gd name="connsiteY0" fmla="*/ 0 h 2129569"/>
              <a:gd name="connsiteX1" fmla="*/ 1930092 w 2129569"/>
              <a:gd name="connsiteY1" fmla="*/ 0 h 2129569"/>
              <a:gd name="connsiteX2" fmla="*/ 2129569 w 2129569"/>
              <a:gd name="connsiteY2" fmla="*/ 199477 h 2129569"/>
              <a:gd name="connsiteX3" fmla="*/ 2129569 w 2129569"/>
              <a:gd name="connsiteY3" fmla="*/ 1930092 h 2129569"/>
              <a:gd name="connsiteX4" fmla="*/ 1930092 w 2129569"/>
              <a:gd name="connsiteY4" fmla="*/ 2129569 h 2129569"/>
              <a:gd name="connsiteX5" fmla="*/ 199477 w 2129569"/>
              <a:gd name="connsiteY5" fmla="*/ 2129569 h 2129569"/>
              <a:gd name="connsiteX6" fmla="*/ 0 w 2129569"/>
              <a:gd name="connsiteY6" fmla="*/ 1930092 h 2129569"/>
              <a:gd name="connsiteX7" fmla="*/ 0 w 2129569"/>
              <a:gd name="connsiteY7" fmla="*/ 199477 h 2129569"/>
              <a:gd name="connsiteX8" fmla="*/ 199477 w 2129569"/>
              <a:gd name="connsiteY8" fmla="*/ 0 h 212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9569" h="2129569">
                <a:moveTo>
                  <a:pt x="199477" y="0"/>
                </a:moveTo>
                <a:lnTo>
                  <a:pt x="1930092" y="0"/>
                </a:lnTo>
                <a:cubicBezTo>
                  <a:pt x="2040260" y="0"/>
                  <a:pt x="2129569" y="89309"/>
                  <a:pt x="2129569" y="199477"/>
                </a:cubicBezTo>
                <a:lnTo>
                  <a:pt x="2129569" y="1930092"/>
                </a:lnTo>
                <a:cubicBezTo>
                  <a:pt x="2129569" y="2040260"/>
                  <a:pt x="2040260" y="2129569"/>
                  <a:pt x="1930092" y="2129569"/>
                </a:cubicBezTo>
                <a:lnTo>
                  <a:pt x="199477" y="2129569"/>
                </a:lnTo>
                <a:cubicBezTo>
                  <a:pt x="89309" y="2129569"/>
                  <a:pt x="0" y="2040260"/>
                  <a:pt x="0" y="1930092"/>
                </a:cubicBezTo>
                <a:lnTo>
                  <a:pt x="0" y="199477"/>
                </a:lnTo>
                <a:cubicBezTo>
                  <a:pt x="0" y="89309"/>
                  <a:pt x="89309" y="0"/>
                  <a:pt x="199477" y="0"/>
                </a:cubicBez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
        <p:nvSpPr>
          <p:cNvPr id="12" name="Picture Placeholder 11">
            <a:extLst>
              <a:ext uri="{FF2B5EF4-FFF2-40B4-BE49-F238E27FC236}">
                <a16:creationId xmlns:a16="http://schemas.microsoft.com/office/drawing/2014/main" id="{42DABD29-DEEB-46D1-8CAA-2BD2335124BC}"/>
              </a:ext>
            </a:extLst>
          </p:cNvPr>
          <p:cNvSpPr>
            <a:spLocks noGrp="1"/>
          </p:cNvSpPr>
          <p:nvPr>
            <p:ph type="pic" sz="quarter" idx="10"/>
          </p:nvPr>
        </p:nvSpPr>
        <p:spPr>
          <a:xfrm>
            <a:off x="1137975" y="1558255"/>
            <a:ext cx="2129569" cy="2129569"/>
          </a:xfrm>
          <a:custGeom>
            <a:avLst/>
            <a:gdLst>
              <a:gd name="connsiteX0" fmla="*/ 199477 w 2129569"/>
              <a:gd name="connsiteY0" fmla="*/ 0 h 2129569"/>
              <a:gd name="connsiteX1" fmla="*/ 1930092 w 2129569"/>
              <a:gd name="connsiteY1" fmla="*/ 0 h 2129569"/>
              <a:gd name="connsiteX2" fmla="*/ 2129569 w 2129569"/>
              <a:gd name="connsiteY2" fmla="*/ 199477 h 2129569"/>
              <a:gd name="connsiteX3" fmla="*/ 2129569 w 2129569"/>
              <a:gd name="connsiteY3" fmla="*/ 1930092 h 2129569"/>
              <a:gd name="connsiteX4" fmla="*/ 1930092 w 2129569"/>
              <a:gd name="connsiteY4" fmla="*/ 2129569 h 2129569"/>
              <a:gd name="connsiteX5" fmla="*/ 199477 w 2129569"/>
              <a:gd name="connsiteY5" fmla="*/ 2129569 h 2129569"/>
              <a:gd name="connsiteX6" fmla="*/ 0 w 2129569"/>
              <a:gd name="connsiteY6" fmla="*/ 1930092 h 2129569"/>
              <a:gd name="connsiteX7" fmla="*/ 0 w 2129569"/>
              <a:gd name="connsiteY7" fmla="*/ 199477 h 2129569"/>
              <a:gd name="connsiteX8" fmla="*/ 199477 w 2129569"/>
              <a:gd name="connsiteY8" fmla="*/ 0 h 212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9569" h="2129569">
                <a:moveTo>
                  <a:pt x="199477" y="0"/>
                </a:moveTo>
                <a:lnTo>
                  <a:pt x="1930092" y="0"/>
                </a:lnTo>
                <a:cubicBezTo>
                  <a:pt x="2040260" y="0"/>
                  <a:pt x="2129569" y="89309"/>
                  <a:pt x="2129569" y="199477"/>
                </a:cubicBezTo>
                <a:lnTo>
                  <a:pt x="2129569" y="1930092"/>
                </a:lnTo>
                <a:cubicBezTo>
                  <a:pt x="2129569" y="2040260"/>
                  <a:pt x="2040260" y="2129569"/>
                  <a:pt x="1930092" y="2129569"/>
                </a:cubicBezTo>
                <a:lnTo>
                  <a:pt x="199477" y="2129569"/>
                </a:lnTo>
                <a:cubicBezTo>
                  <a:pt x="89309" y="2129569"/>
                  <a:pt x="0" y="2040260"/>
                  <a:pt x="0" y="1930092"/>
                </a:cubicBezTo>
                <a:lnTo>
                  <a:pt x="0" y="199477"/>
                </a:lnTo>
                <a:cubicBezTo>
                  <a:pt x="0" y="89309"/>
                  <a:pt x="89309" y="0"/>
                  <a:pt x="19947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131283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
        <p:nvSpPr>
          <p:cNvPr id="11" name="Picture Placeholder 10">
            <a:extLst>
              <a:ext uri="{FF2B5EF4-FFF2-40B4-BE49-F238E27FC236}">
                <a16:creationId xmlns:a16="http://schemas.microsoft.com/office/drawing/2014/main" id="{6EBCB711-7CD7-4F6D-A9A6-59DBBBFA96CE}"/>
              </a:ext>
            </a:extLst>
          </p:cNvPr>
          <p:cNvSpPr>
            <a:spLocks noGrp="1"/>
          </p:cNvSpPr>
          <p:nvPr>
            <p:ph type="pic" sz="quarter" idx="10"/>
          </p:nvPr>
        </p:nvSpPr>
        <p:spPr>
          <a:xfrm>
            <a:off x="0" y="0"/>
            <a:ext cx="12192000" cy="3333750"/>
          </a:xfrm>
          <a:custGeom>
            <a:avLst/>
            <a:gdLst>
              <a:gd name="connsiteX0" fmla="*/ 0 w 12192000"/>
              <a:gd name="connsiteY0" fmla="*/ 0 h 3333750"/>
              <a:gd name="connsiteX1" fmla="*/ 12192000 w 12192000"/>
              <a:gd name="connsiteY1" fmla="*/ 0 h 3333750"/>
              <a:gd name="connsiteX2" fmla="*/ 12192000 w 12192000"/>
              <a:gd name="connsiteY2" fmla="*/ 3333750 h 3333750"/>
              <a:gd name="connsiteX3" fmla="*/ 0 w 1219200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12192000" h="3333750">
                <a:moveTo>
                  <a:pt x="0" y="0"/>
                </a:moveTo>
                <a:lnTo>
                  <a:pt x="12192000" y="0"/>
                </a:lnTo>
                <a:lnTo>
                  <a:pt x="12192000" y="3333750"/>
                </a:lnTo>
                <a:lnTo>
                  <a:pt x="0" y="3333750"/>
                </a:lnTo>
                <a:close/>
              </a:path>
            </a:pathLst>
          </a:custGeom>
        </p:spPr>
        <p:txBody>
          <a:bodyPr wrap="square">
            <a:noAutofit/>
          </a:bodyPr>
          <a:lstStyle/>
          <a:p>
            <a:endParaRPr lang="en-US"/>
          </a:p>
        </p:txBody>
      </p:sp>
    </p:spTree>
    <p:extLst>
      <p:ext uri="{BB962C8B-B14F-4D97-AF65-F5344CB8AC3E}">
        <p14:creationId xmlns:p14="http://schemas.microsoft.com/office/powerpoint/2010/main" val="640965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
        <p:nvSpPr>
          <p:cNvPr id="11" name="Picture Placeholder 10">
            <a:extLst>
              <a:ext uri="{FF2B5EF4-FFF2-40B4-BE49-F238E27FC236}">
                <a16:creationId xmlns:a16="http://schemas.microsoft.com/office/drawing/2014/main" id="{FA3E5C99-5636-40D4-AC68-451222309355}"/>
              </a:ext>
            </a:extLst>
          </p:cNvPr>
          <p:cNvSpPr>
            <a:spLocks noGrp="1"/>
          </p:cNvSpPr>
          <p:nvPr>
            <p:ph type="pic" sz="quarter" idx="10"/>
          </p:nvPr>
        </p:nvSpPr>
        <p:spPr>
          <a:xfrm>
            <a:off x="9030246" y="1677409"/>
            <a:ext cx="2481943" cy="4055424"/>
          </a:xfrm>
          <a:custGeom>
            <a:avLst/>
            <a:gdLst>
              <a:gd name="connsiteX0" fmla="*/ 0 w 2481943"/>
              <a:gd name="connsiteY0" fmla="*/ 0 h 4055424"/>
              <a:gd name="connsiteX1" fmla="*/ 2481943 w 2481943"/>
              <a:gd name="connsiteY1" fmla="*/ 0 h 4055424"/>
              <a:gd name="connsiteX2" fmla="*/ 2481943 w 2481943"/>
              <a:gd name="connsiteY2" fmla="*/ 4055424 h 4055424"/>
              <a:gd name="connsiteX3" fmla="*/ 0 w 2481943"/>
              <a:gd name="connsiteY3" fmla="*/ 4055424 h 4055424"/>
            </a:gdLst>
            <a:ahLst/>
            <a:cxnLst>
              <a:cxn ang="0">
                <a:pos x="connsiteX0" y="connsiteY0"/>
              </a:cxn>
              <a:cxn ang="0">
                <a:pos x="connsiteX1" y="connsiteY1"/>
              </a:cxn>
              <a:cxn ang="0">
                <a:pos x="connsiteX2" y="connsiteY2"/>
              </a:cxn>
              <a:cxn ang="0">
                <a:pos x="connsiteX3" y="connsiteY3"/>
              </a:cxn>
            </a:cxnLst>
            <a:rect l="l" t="t" r="r" b="b"/>
            <a:pathLst>
              <a:path w="2481943" h="4055424">
                <a:moveTo>
                  <a:pt x="0" y="0"/>
                </a:moveTo>
                <a:lnTo>
                  <a:pt x="2481943" y="0"/>
                </a:lnTo>
                <a:lnTo>
                  <a:pt x="2481943" y="4055424"/>
                </a:lnTo>
                <a:lnTo>
                  <a:pt x="0" y="4055424"/>
                </a:lnTo>
                <a:close/>
              </a:path>
            </a:pathLst>
          </a:custGeom>
        </p:spPr>
        <p:txBody>
          <a:bodyPr wrap="square">
            <a:noAutofit/>
          </a:bodyPr>
          <a:lstStyle/>
          <a:p>
            <a:endParaRPr lang="en-US"/>
          </a:p>
        </p:txBody>
      </p:sp>
    </p:spTree>
    <p:extLst>
      <p:ext uri="{BB962C8B-B14F-4D97-AF65-F5344CB8AC3E}">
        <p14:creationId xmlns:p14="http://schemas.microsoft.com/office/powerpoint/2010/main" val="2408424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8A6BB36-6FEF-4F47-98BA-715D9A1FF5F0}"/>
              </a:ext>
            </a:extLst>
          </p:cNvPr>
          <p:cNvSpPr>
            <a:spLocks noGrp="1"/>
          </p:cNvSpPr>
          <p:nvPr>
            <p:ph type="pic" sz="quarter" idx="10"/>
          </p:nvPr>
        </p:nvSpPr>
        <p:spPr>
          <a:xfrm>
            <a:off x="7153275" y="1095375"/>
            <a:ext cx="3886200" cy="4829166"/>
          </a:xfrm>
          <a:custGeom>
            <a:avLst/>
            <a:gdLst>
              <a:gd name="connsiteX0" fmla="*/ 0 w 3886200"/>
              <a:gd name="connsiteY0" fmla="*/ 0 h 4829166"/>
              <a:gd name="connsiteX1" fmla="*/ 3886200 w 3886200"/>
              <a:gd name="connsiteY1" fmla="*/ 0 h 4829166"/>
              <a:gd name="connsiteX2" fmla="*/ 3886200 w 3886200"/>
              <a:gd name="connsiteY2" fmla="*/ 4829166 h 4829166"/>
              <a:gd name="connsiteX3" fmla="*/ 0 w 3886200"/>
              <a:gd name="connsiteY3" fmla="*/ 4829166 h 4829166"/>
            </a:gdLst>
            <a:ahLst/>
            <a:cxnLst>
              <a:cxn ang="0">
                <a:pos x="connsiteX0" y="connsiteY0"/>
              </a:cxn>
              <a:cxn ang="0">
                <a:pos x="connsiteX1" y="connsiteY1"/>
              </a:cxn>
              <a:cxn ang="0">
                <a:pos x="connsiteX2" y="connsiteY2"/>
              </a:cxn>
              <a:cxn ang="0">
                <a:pos x="connsiteX3" y="connsiteY3"/>
              </a:cxn>
            </a:cxnLst>
            <a:rect l="l" t="t" r="r" b="b"/>
            <a:pathLst>
              <a:path w="3886200" h="4829166">
                <a:moveTo>
                  <a:pt x="0" y="0"/>
                </a:moveTo>
                <a:lnTo>
                  <a:pt x="3886200" y="0"/>
                </a:lnTo>
                <a:lnTo>
                  <a:pt x="3886200" y="4829166"/>
                </a:lnTo>
                <a:lnTo>
                  <a:pt x="0" y="4829166"/>
                </a:lnTo>
                <a:close/>
              </a:path>
            </a:pathLst>
          </a:custGeom>
        </p:spPr>
        <p:txBody>
          <a:bodyPr wrap="square">
            <a:noAutofit/>
          </a:bodyPr>
          <a:lstStyle/>
          <a:p>
            <a:endParaRPr lang="en-US"/>
          </a:p>
        </p:txBody>
      </p:sp>
    </p:spTree>
    <p:extLst>
      <p:ext uri="{BB962C8B-B14F-4D97-AF65-F5344CB8AC3E}">
        <p14:creationId xmlns:p14="http://schemas.microsoft.com/office/powerpoint/2010/main" val="2593662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7002CF0-6444-4F3A-A7B4-61362765B9A2}"/>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365465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
        <p:nvSpPr>
          <p:cNvPr id="11" name="Picture Placeholder 10">
            <a:extLst>
              <a:ext uri="{FF2B5EF4-FFF2-40B4-BE49-F238E27FC236}">
                <a16:creationId xmlns:a16="http://schemas.microsoft.com/office/drawing/2014/main" id="{CE7B0FA0-775E-4F05-B97E-54E669D69CDA}"/>
              </a:ext>
            </a:extLst>
          </p:cNvPr>
          <p:cNvSpPr>
            <a:spLocks noGrp="1"/>
          </p:cNvSpPr>
          <p:nvPr>
            <p:ph type="pic" sz="quarter" idx="10"/>
          </p:nvPr>
        </p:nvSpPr>
        <p:spPr>
          <a:xfrm>
            <a:off x="2293260" y="0"/>
            <a:ext cx="4219289" cy="6858000"/>
          </a:xfrm>
          <a:custGeom>
            <a:avLst/>
            <a:gdLst>
              <a:gd name="connsiteX0" fmla="*/ 0 w 4219289"/>
              <a:gd name="connsiteY0" fmla="*/ 0 h 6858000"/>
              <a:gd name="connsiteX1" fmla="*/ 4219289 w 4219289"/>
              <a:gd name="connsiteY1" fmla="*/ 0 h 6858000"/>
              <a:gd name="connsiteX2" fmla="*/ 4219289 w 4219289"/>
              <a:gd name="connsiteY2" fmla="*/ 6858000 h 6858000"/>
              <a:gd name="connsiteX3" fmla="*/ 0 w 42192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19289" h="6858000">
                <a:moveTo>
                  <a:pt x="0" y="0"/>
                </a:moveTo>
                <a:lnTo>
                  <a:pt x="4219289" y="0"/>
                </a:lnTo>
                <a:lnTo>
                  <a:pt x="4219289"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912439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C065414C-F0A8-4041-84C0-029946B1A7C2}"/>
              </a:ext>
            </a:extLst>
          </p:cNvPr>
          <p:cNvSpPr>
            <a:spLocks noGrp="1"/>
          </p:cNvSpPr>
          <p:nvPr>
            <p:ph type="pic" sz="quarter" idx="10"/>
          </p:nvPr>
        </p:nvSpPr>
        <p:spPr>
          <a:xfrm>
            <a:off x="1015427" y="749301"/>
            <a:ext cx="4667648" cy="6107007"/>
          </a:xfrm>
          <a:custGeom>
            <a:avLst/>
            <a:gdLst>
              <a:gd name="connsiteX0" fmla="*/ 0 w 4667648"/>
              <a:gd name="connsiteY0" fmla="*/ 0 h 6107007"/>
              <a:gd name="connsiteX1" fmla="*/ 4667648 w 4667648"/>
              <a:gd name="connsiteY1" fmla="*/ 0 h 6107007"/>
              <a:gd name="connsiteX2" fmla="*/ 4667648 w 4667648"/>
              <a:gd name="connsiteY2" fmla="*/ 6107007 h 6107007"/>
              <a:gd name="connsiteX3" fmla="*/ 0 w 4667648"/>
              <a:gd name="connsiteY3" fmla="*/ 6107007 h 6107007"/>
            </a:gdLst>
            <a:ahLst/>
            <a:cxnLst>
              <a:cxn ang="0">
                <a:pos x="connsiteX0" y="connsiteY0"/>
              </a:cxn>
              <a:cxn ang="0">
                <a:pos x="connsiteX1" y="connsiteY1"/>
              </a:cxn>
              <a:cxn ang="0">
                <a:pos x="connsiteX2" y="connsiteY2"/>
              </a:cxn>
              <a:cxn ang="0">
                <a:pos x="connsiteX3" y="connsiteY3"/>
              </a:cxn>
            </a:cxnLst>
            <a:rect l="l" t="t" r="r" b="b"/>
            <a:pathLst>
              <a:path w="4667648" h="6107007">
                <a:moveTo>
                  <a:pt x="0" y="0"/>
                </a:moveTo>
                <a:lnTo>
                  <a:pt x="4667648" y="0"/>
                </a:lnTo>
                <a:lnTo>
                  <a:pt x="4667648" y="6107007"/>
                </a:lnTo>
                <a:lnTo>
                  <a:pt x="0" y="6107007"/>
                </a:lnTo>
                <a:close/>
              </a:path>
            </a:pathLst>
          </a:custGeom>
        </p:spPr>
        <p:txBody>
          <a:bodyPr wrap="square">
            <a:noAutofit/>
          </a:bodyPr>
          <a:lstStyle/>
          <a:p>
            <a:endParaRPr lang="en-US"/>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Tree>
    <p:extLst>
      <p:ext uri="{BB962C8B-B14F-4D97-AF65-F5344CB8AC3E}">
        <p14:creationId xmlns:p14="http://schemas.microsoft.com/office/powerpoint/2010/main" val="203472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Tree>
    <p:extLst>
      <p:ext uri="{BB962C8B-B14F-4D97-AF65-F5344CB8AC3E}">
        <p14:creationId xmlns:p14="http://schemas.microsoft.com/office/powerpoint/2010/main" val="2622362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1" name="Picture Placeholder 10">
            <a:extLst>
              <a:ext uri="{FF2B5EF4-FFF2-40B4-BE49-F238E27FC236}">
                <a16:creationId xmlns:a16="http://schemas.microsoft.com/office/drawing/2014/main" id="{6E8F2928-8891-46F1-B932-F6F9F0E598BB}"/>
              </a:ext>
            </a:extLst>
          </p:cNvPr>
          <p:cNvSpPr>
            <a:spLocks noGrp="1"/>
          </p:cNvSpPr>
          <p:nvPr>
            <p:ph type="pic" sz="quarter" idx="10"/>
          </p:nvPr>
        </p:nvSpPr>
        <p:spPr>
          <a:xfrm>
            <a:off x="0" y="1"/>
            <a:ext cx="12192000" cy="4676774"/>
          </a:xfrm>
          <a:custGeom>
            <a:avLst/>
            <a:gdLst>
              <a:gd name="connsiteX0" fmla="*/ 0 w 12192000"/>
              <a:gd name="connsiteY0" fmla="*/ 0 h 4676774"/>
              <a:gd name="connsiteX1" fmla="*/ 12192000 w 12192000"/>
              <a:gd name="connsiteY1" fmla="*/ 0 h 4676774"/>
              <a:gd name="connsiteX2" fmla="*/ 12192000 w 12192000"/>
              <a:gd name="connsiteY2" fmla="*/ 4676774 h 4676774"/>
              <a:gd name="connsiteX3" fmla="*/ 0 w 12192000"/>
              <a:gd name="connsiteY3" fmla="*/ 4676774 h 4676774"/>
            </a:gdLst>
            <a:ahLst/>
            <a:cxnLst>
              <a:cxn ang="0">
                <a:pos x="connsiteX0" y="connsiteY0"/>
              </a:cxn>
              <a:cxn ang="0">
                <a:pos x="connsiteX1" y="connsiteY1"/>
              </a:cxn>
              <a:cxn ang="0">
                <a:pos x="connsiteX2" y="connsiteY2"/>
              </a:cxn>
              <a:cxn ang="0">
                <a:pos x="connsiteX3" y="connsiteY3"/>
              </a:cxn>
            </a:cxnLst>
            <a:rect l="l" t="t" r="r" b="b"/>
            <a:pathLst>
              <a:path w="12192000" h="4676774">
                <a:moveTo>
                  <a:pt x="0" y="0"/>
                </a:moveTo>
                <a:lnTo>
                  <a:pt x="12192000" y="0"/>
                </a:lnTo>
                <a:lnTo>
                  <a:pt x="12192000" y="4676774"/>
                </a:lnTo>
                <a:lnTo>
                  <a:pt x="0" y="4676774"/>
                </a:lnTo>
                <a:close/>
              </a:path>
            </a:pathLst>
          </a:custGeom>
        </p:spPr>
        <p:txBody>
          <a:bodyPr wrap="square">
            <a:noAutofit/>
          </a:bodyPr>
          <a:lstStyle/>
          <a:p>
            <a:endParaRPr lang="en-US"/>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Tree>
    <p:extLst>
      <p:ext uri="{BB962C8B-B14F-4D97-AF65-F5344CB8AC3E}">
        <p14:creationId xmlns:p14="http://schemas.microsoft.com/office/powerpoint/2010/main" val="10777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1" name="Picture Placeholder 10">
            <a:extLst>
              <a:ext uri="{FF2B5EF4-FFF2-40B4-BE49-F238E27FC236}">
                <a16:creationId xmlns:a16="http://schemas.microsoft.com/office/drawing/2014/main" id="{3E2170F4-2B09-44D3-995B-E562F35A0B51}"/>
              </a:ext>
            </a:extLst>
          </p:cNvPr>
          <p:cNvSpPr>
            <a:spLocks noGrp="1"/>
          </p:cNvSpPr>
          <p:nvPr>
            <p:ph type="pic" sz="quarter" idx="10"/>
          </p:nvPr>
        </p:nvSpPr>
        <p:spPr>
          <a:xfrm>
            <a:off x="7581900" y="0"/>
            <a:ext cx="4610100" cy="6858000"/>
          </a:xfrm>
          <a:custGeom>
            <a:avLst/>
            <a:gdLst>
              <a:gd name="connsiteX0" fmla="*/ 0 w 4610100"/>
              <a:gd name="connsiteY0" fmla="*/ 0 h 6858000"/>
              <a:gd name="connsiteX1" fmla="*/ 4610100 w 4610100"/>
              <a:gd name="connsiteY1" fmla="*/ 0 h 6858000"/>
              <a:gd name="connsiteX2" fmla="*/ 4610100 w 4610100"/>
              <a:gd name="connsiteY2" fmla="*/ 6858000 h 6858000"/>
              <a:gd name="connsiteX3" fmla="*/ 0 w 4610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10100" h="6858000">
                <a:moveTo>
                  <a:pt x="0" y="0"/>
                </a:moveTo>
                <a:lnTo>
                  <a:pt x="4610100" y="0"/>
                </a:lnTo>
                <a:lnTo>
                  <a:pt x="46101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82669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80EBD3-FD3D-42C3-BA1D-150EF6A2E047}"/>
              </a:ext>
            </a:extLst>
          </p:cNvPr>
          <p:cNvSpPr>
            <a:spLocks noGrp="1"/>
          </p:cNvSpPr>
          <p:nvPr>
            <p:ph type="pic" sz="quarter" idx="10"/>
          </p:nvPr>
        </p:nvSpPr>
        <p:spPr>
          <a:xfrm>
            <a:off x="3175" y="3176"/>
            <a:ext cx="12193588" cy="3908425"/>
          </a:xfrm>
          <a:custGeom>
            <a:avLst/>
            <a:gdLst>
              <a:gd name="connsiteX0" fmla="*/ 0 w 12193588"/>
              <a:gd name="connsiteY0" fmla="*/ 0 h 3908425"/>
              <a:gd name="connsiteX1" fmla="*/ 12193588 w 12193588"/>
              <a:gd name="connsiteY1" fmla="*/ 0 h 3908425"/>
              <a:gd name="connsiteX2" fmla="*/ 12193588 w 12193588"/>
              <a:gd name="connsiteY2" fmla="*/ 1710978 h 3908425"/>
              <a:gd name="connsiteX3" fmla="*/ 0 w 12193588"/>
              <a:gd name="connsiteY3" fmla="*/ 3908425 h 3908425"/>
            </a:gdLst>
            <a:ahLst/>
            <a:cxnLst>
              <a:cxn ang="0">
                <a:pos x="connsiteX0" y="connsiteY0"/>
              </a:cxn>
              <a:cxn ang="0">
                <a:pos x="connsiteX1" y="connsiteY1"/>
              </a:cxn>
              <a:cxn ang="0">
                <a:pos x="connsiteX2" y="connsiteY2"/>
              </a:cxn>
              <a:cxn ang="0">
                <a:pos x="connsiteX3" y="connsiteY3"/>
              </a:cxn>
            </a:cxnLst>
            <a:rect l="l" t="t" r="r" b="b"/>
            <a:pathLst>
              <a:path w="12193588" h="3908425">
                <a:moveTo>
                  <a:pt x="0" y="0"/>
                </a:moveTo>
                <a:lnTo>
                  <a:pt x="12193588" y="0"/>
                </a:lnTo>
                <a:lnTo>
                  <a:pt x="12193588" y="1710978"/>
                </a:lnTo>
                <a:lnTo>
                  <a:pt x="0" y="3908425"/>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Tree>
    <p:extLst>
      <p:ext uri="{BB962C8B-B14F-4D97-AF65-F5344CB8AC3E}">
        <p14:creationId xmlns:p14="http://schemas.microsoft.com/office/powerpoint/2010/main" val="1667700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FAFADEF-748B-4A7E-94D4-A63C6A51D97C}"/>
              </a:ext>
            </a:extLst>
          </p:cNvPr>
          <p:cNvSpPr>
            <a:spLocks noGrp="1"/>
          </p:cNvSpPr>
          <p:nvPr>
            <p:ph type="pic" sz="quarter" idx="10"/>
          </p:nvPr>
        </p:nvSpPr>
        <p:spPr>
          <a:xfrm>
            <a:off x="8356601" y="600612"/>
            <a:ext cx="3272789" cy="5309121"/>
          </a:xfrm>
          <a:custGeom>
            <a:avLst/>
            <a:gdLst>
              <a:gd name="connsiteX0" fmla="*/ 0 w 3272789"/>
              <a:gd name="connsiteY0" fmla="*/ 0 h 4191951"/>
              <a:gd name="connsiteX1" fmla="*/ 3272789 w 3272789"/>
              <a:gd name="connsiteY1" fmla="*/ 0 h 4191951"/>
              <a:gd name="connsiteX2" fmla="*/ 3272789 w 3272789"/>
              <a:gd name="connsiteY2" fmla="*/ 4191951 h 4191951"/>
              <a:gd name="connsiteX3" fmla="*/ 0 w 3272789"/>
              <a:gd name="connsiteY3" fmla="*/ 4191951 h 4191951"/>
            </a:gdLst>
            <a:ahLst/>
            <a:cxnLst>
              <a:cxn ang="0">
                <a:pos x="connsiteX0" y="connsiteY0"/>
              </a:cxn>
              <a:cxn ang="0">
                <a:pos x="connsiteX1" y="connsiteY1"/>
              </a:cxn>
              <a:cxn ang="0">
                <a:pos x="connsiteX2" y="connsiteY2"/>
              </a:cxn>
              <a:cxn ang="0">
                <a:pos x="connsiteX3" y="connsiteY3"/>
              </a:cxn>
            </a:cxnLst>
            <a:rect l="l" t="t" r="r" b="b"/>
            <a:pathLst>
              <a:path w="3272789" h="4191951">
                <a:moveTo>
                  <a:pt x="0" y="0"/>
                </a:moveTo>
                <a:lnTo>
                  <a:pt x="3272789" y="0"/>
                </a:lnTo>
                <a:lnTo>
                  <a:pt x="3272789" y="4191951"/>
                </a:lnTo>
                <a:lnTo>
                  <a:pt x="0" y="4191951"/>
                </a:lnTo>
                <a:close/>
              </a:path>
            </a:pathLst>
          </a:custGeom>
        </p:spPr>
        <p:txBody>
          <a:bodyPr wrap="square">
            <a:noAutofit/>
          </a:bodyPr>
          <a:lstStyle/>
          <a:p>
            <a:endParaRPr lang="en-US" dirty="0"/>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Tree>
    <p:extLst>
      <p:ext uri="{BB962C8B-B14F-4D97-AF65-F5344CB8AC3E}">
        <p14:creationId xmlns:p14="http://schemas.microsoft.com/office/powerpoint/2010/main" val="3591172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6" name="Picture Placeholder 5">
            <a:extLst>
              <a:ext uri="{FF2B5EF4-FFF2-40B4-BE49-F238E27FC236}">
                <a16:creationId xmlns:a16="http://schemas.microsoft.com/office/drawing/2014/main" id="{D7D294B7-BAC1-459C-9A34-FE62E290917D}"/>
              </a:ext>
            </a:extLst>
          </p:cNvPr>
          <p:cNvSpPr>
            <a:spLocks noGrp="1"/>
          </p:cNvSpPr>
          <p:nvPr>
            <p:ph type="pic" sz="quarter" idx="10"/>
          </p:nvPr>
        </p:nvSpPr>
        <p:spPr>
          <a:xfrm>
            <a:off x="7848600" y="1500125"/>
            <a:ext cx="3786096" cy="4798935"/>
          </a:xfrm>
          <a:custGeom>
            <a:avLst/>
            <a:gdLst>
              <a:gd name="connsiteX0" fmla="*/ 0 w 3786096"/>
              <a:gd name="connsiteY0" fmla="*/ 0 h 4798935"/>
              <a:gd name="connsiteX1" fmla="*/ 3786096 w 3786096"/>
              <a:gd name="connsiteY1" fmla="*/ 0 h 4798935"/>
              <a:gd name="connsiteX2" fmla="*/ 3786096 w 3786096"/>
              <a:gd name="connsiteY2" fmla="*/ 4798935 h 4798935"/>
              <a:gd name="connsiteX3" fmla="*/ 0 w 3786096"/>
              <a:gd name="connsiteY3" fmla="*/ 4798935 h 4798935"/>
            </a:gdLst>
            <a:ahLst/>
            <a:cxnLst>
              <a:cxn ang="0">
                <a:pos x="connsiteX0" y="connsiteY0"/>
              </a:cxn>
              <a:cxn ang="0">
                <a:pos x="connsiteX1" y="connsiteY1"/>
              </a:cxn>
              <a:cxn ang="0">
                <a:pos x="connsiteX2" y="connsiteY2"/>
              </a:cxn>
              <a:cxn ang="0">
                <a:pos x="connsiteX3" y="connsiteY3"/>
              </a:cxn>
            </a:cxnLst>
            <a:rect l="l" t="t" r="r" b="b"/>
            <a:pathLst>
              <a:path w="3786096" h="4798935">
                <a:moveTo>
                  <a:pt x="0" y="0"/>
                </a:moveTo>
                <a:lnTo>
                  <a:pt x="3786096" y="0"/>
                </a:lnTo>
                <a:lnTo>
                  <a:pt x="3786096" y="4798935"/>
                </a:lnTo>
                <a:lnTo>
                  <a:pt x="0" y="4798935"/>
                </a:lnTo>
                <a:close/>
              </a:path>
            </a:pathLst>
          </a:custGeom>
        </p:spPr>
        <p:txBody>
          <a:bodyPr wrap="square">
            <a:noAutofit/>
          </a:bodyPr>
          <a:lstStyle/>
          <a:p>
            <a:endParaRPr lang="en-US"/>
          </a:p>
        </p:txBody>
      </p:sp>
    </p:spTree>
    <p:extLst>
      <p:ext uri="{BB962C8B-B14F-4D97-AF65-F5344CB8AC3E}">
        <p14:creationId xmlns:p14="http://schemas.microsoft.com/office/powerpoint/2010/main" val="1875783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6" name="Picture Placeholder 5">
            <a:extLst>
              <a:ext uri="{FF2B5EF4-FFF2-40B4-BE49-F238E27FC236}">
                <a16:creationId xmlns:a16="http://schemas.microsoft.com/office/drawing/2014/main" id="{B2139B0F-7E5A-49C1-9AA0-4149C124571F}"/>
              </a:ext>
            </a:extLst>
          </p:cNvPr>
          <p:cNvSpPr>
            <a:spLocks noGrp="1"/>
          </p:cNvSpPr>
          <p:nvPr>
            <p:ph type="pic" sz="quarter" idx="10"/>
          </p:nvPr>
        </p:nvSpPr>
        <p:spPr>
          <a:xfrm>
            <a:off x="6491440" y="0"/>
            <a:ext cx="5700560" cy="6858000"/>
          </a:xfrm>
          <a:custGeom>
            <a:avLst/>
            <a:gdLst>
              <a:gd name="connsiteX0" fmla="*/ 3015220 w 5700560"/>
              <a:gd name="connsiteY0" fmla="*/ 0 h 6858000"/>
              <a:gd name="connsiteX1" fmla="*/ 4474744 w 5700560"/>
              <a:gd name="connsiteY1" fmla="*/ 0 h 6858000"/>
              <a:gd name="connsiteX2" fmla="*/ 5603164 w 5700560"/>
              <a:gd name="connsiteY2" fmla="*/ 1138990 h 6858000"/>
              <a:gd name="connsiteX3" fmla="*/ 5700560 w 5700560"/>
              <a:gd name="connsiteY3" fmla="*/ 1237299 h 6858000"/>
              <a:gd name="connsiteX4" fmla="*/ 5700560 w 5700560"/>
              <a:gd name="connsiteY4" fmla="*/ 5609351 h 6858000"/>
              <a:gd name="connsiteX5" fmla="*/ 5617937 w 5700560"/>
              <a:gd name="connsiteY5" fmla="*/ 5692742 h 6858000"/>
              <a:gd name="connsiteX6" fmla="*/ 4463430 w 5700560"/>
              <a:gd name="connsiteY6" fmla="*/ 6858000 h 6858000"/>
              <a:gd name="connsiteX7" fmla="*/ 3026534 w 5700560"/>
              <a:gd name="connsiteY7" fmla="*/ 6858000 h 6858000"/>
              <a:gd name="connsiteX8" fmla="*/ 288511 w 5700560"/>
              <a:gd name="connsiteY8" fmla="*/ 4114800 h 6858000"/>
              <a:gd name="connsiteX9" fmla="*/ 288511 w 5700560"/>
              <a:gd name="connsiteY9" fmla="*/ 2731865 h 6858000"/>
              <a:gd name="connsiteX10" fmla="*/ 3015220 w 570056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0560" h="6858000">
                <a:moveTo>
                  <a:pt x="3015220" y="0"/>
                </a:moveTo>
                <a:cubicBezTo>
                  <a:pt x="3015220" y="0"/>
                  <a:pt x="3015220" y="0"/>
                  <a:pt x="4474744" y="0"/>
                </a:cubicBezTo>
                <a:cubicBezTo>
                  <a:pt x="4474744" y="0"/>
                  <a:pt x="4474744" y="0"/>
                  <a:pt x="5603164" y="1138990"/>
                </a:cubicBezTo>
                <a:lnTo>
                  <a:pt x="5700560" y="1237299"/>
                </a:lnTo>
                <a:lnTo>
                  <a:pt x="5700560" y="5609351"/>
                </a:lnTo>
                <a:lnTo>
                  <a:pt x="5617937" y="5692742"/>
                </a:lnTo>
                <a:cubicBezTo>
                  <a:pt x="5394195" y="5918568"/>
                  <a:pt x="5036209" y="6279888"/>
                  <a:pt x="4463430" y="6858000"/>
                </a:cubicBezTo>
                <a:cubicBezTo>
                  <a:pt x="4463430" y="6858000"/>
                  <a:pt x="4463430" y="6858000"/>
                  <a:pt x="3026534" y="6858000"/>
                </a:cubicBezTo>
                <a:cubicBezTo>
                  <a:pt x="3026534" y="6858000"/>
                  <a:pt x="3026534" y="6858000"/>
                  <a:pt x="288511" y="4114800"/>
                </a:cubicBezTo>
                <a:cubicBezTo>
                  <a:pt x="-96170" y="3729392"/>
                  <a:pt x="-96170" y="3117273"/>
                  <a:pt x="288511" y="2731865"/>
                </a:cubicBezTo>
                <a:cubicBezTo>
                  <a:pt x="288511" y="2731865"/>
                  <a:pt x="288511" y="2731865"/>
                  <a:pt x="301522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597338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6" name="Picture Placeholder 5">
            <a:extLst>
              <a:ext uri="{FF2B5EF4-FFF2-40B4-BE49-F238E27FC236}">
                <a16:creationId xmlns:a16="http://schemas.microsoft.com/office/drawing/2014/main" id="{F9346074-E0B4-42D4-A7DC-CC10E50B0D00}"/>
              </a:ext>
            </a:extLst>
          </p:cNvPr>
          <p:cNvSpPr>
            <a:spLocks noGrp="1"/>
          </p:cNvSpPr>
          <p:nvPr>
            <p:ph type="pic" sz="quarter" idx="10"/>
          </p:nvPr>
        </p:nvSpPr>
        <p:spPr>
          <a:xfrm>
            <a:off x="-18864" y="0"/>
            <a:ext cx="5719422" cy="6858000"/>
          </a:xfrm>
          <a:custGeom>
            <a:avLst/>
            <a:gdLst>
              <a:gd name="connsiteX0" fmla="*/ 1244678 w 5719422"/>
              <a:gd name="connsiteY0" fmla="*/ 0 h 6858000"/>
              <a:gd name="connsiteX1" fmla="*/ 2715517 w 5719422"/>
              <a:gd name="connsiteY1" fmla="*/ 0 h 6858000"/>
              <a:gd name="connsiteX2" fmla="*/ 5430912 w 5719422"/>
              <a:gd name="connsiteY2" fmla="*/ 2731865 h 6858000"/>
              <a:gd name="connsiteX3" fmla="*/ 5430912 w 5719422"/>
              <a:gd name="connsiteY3" fmla="*/ 4114800 h 6858000"/>
              <a:gd name="connsiteX4" fmla="*/ 2704203 w 5719422"/>
              <a:gd name="connsiteY4" fmla="*/ 6858000 h 6858000"/>
              <a:gd name="connsiteX5" fmla="*/ 1255993 w 5719422"/>
              <a:gd name="connsiteY5" fmla="*/ 6858000 h 6858000"/>
              <a:gd name="connsiteX6" fmla="*/ 429 w 5719422"/>
              <a:gd name="connsiteY6" fmla="*/ 5590745 h 6858000"/>
              <a:gd name="connsiteX7" fmla="*/ 0 w 5719422"/>
              <a:gd name="connsiteY7" fmla="*/ 5590312 h 6858000"/>
              <a:gd name="connsiteX8" fmla="*/ 0 w 5719422"/>
              <a:gd name="connsiteY8" fmla="*/ 1256338 h 6858000"/>
              <a:gd name="connsiteX9" fmla="*/ 116259 w 5719422"/>
              <a:gd name="connsiteY9" fmla="*/ 1138990 h 6858000"/>
              <a:gd name="connsiteX10" fmla="*/ 1244678 w 5719422"/>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9422" h="6858000">
                <a:moveTo>
                  <a:pt x="1244678" y="0"/>
                </a:moveTo>
                <a:cubicBezTo>
                  <a:pt x="2715517" y="0"/>
                  <a:pt x="2715517" y="0"/>
                  <a:pt x="2715517" y="0"/>
                </a:cubicBezTo>
                <a:cubicBezTo>
                  <a:pt x="5430912" y="2731865"/>
                  <a:pt x="5430912" y="2731865"/>
                  <a:pt x="5430912" y="2731865"/>
                </a:cubicBezTo>
                <a:cubicBezTo>
                  <a:pt x="5815593" y="3117273"/>
                  <a:pt x="5815593" y="3729392"/>
                  <a:pt x="5430912" y="4114800"/>
                </a:cubicBezTo>
                <a:cubicBezTo>
                  <a:pt x="2704203" y="6858000"/>
                  <a:pt x="2704203" y="6858000"/>
                  <a:pt x="2704203" y="6858000"/>
                </a:cubicBezTo>
                <a:cubicBezTo>
                  <a:pt x="1255993" y="6858000"/>
                  <a:pt x="1255993" y="6858000"/>
                  <a:pt x="1255993" y="6858000"/>
                </a:cubicBezTo>
                <a:cubicBezTo>
                  <a:pt x="587751" y="6183536"/>
                  <a:pt x="211865" y="5804150"/>
                  <a:pt x="429" y="5590745"/>
                </a:cubicBezTo>
                <a:lnTo>
                  <a:pt x="0" y="5590312"/>
                </a:lnTo>
                <a:lnTo>
                  <a:pt x="0" y="1256338"/>
                </a:lnTo>
                <a:lnTo>
                  <a:pt x="116259" y="1138990"/>
                </a:lnTo>
                <a:cubicBezTo>
                  <a:pt x="1244678" y="0"/>
                  <a:pt x="1244678" y="0"/>
                  <a:pt x="124467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7804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6" name="Picture Placeholder 5">
            <a:extLst>
              <a:ext uri="{FF2B5EF4-FFF2-40B4-BE49-F238E27FC236}">
                <a16:creationId xmlns:a16="http://schemas.microsoft.com/office/drawing/2014/main" id="{61BE2A9A-97CC-4709-B42B-CD260919BC1B}"/>
              </a:ext>
            </a:extLst>
          </p:cNvPr>
          <p:cNvSpPr>
            <a:spLocks noGrp="1"/>
          </p:cNvSpPr>
          <p:nvPr>
            <p:ph type="pic" sz="quarter" idx="10"/>
          </p:nvPr>
        </p:nvSpPr>
        <p:spPr>
          <a:xfrm>
            <a:off x="6491440" y="0"/>
            <a:ext cx="5700560" cy="6858000"/>
          </a:xfrm>
          <a:custGeom>
            <a:avLst/>
            <a:gdLst>
              <a:gd name="connsiteX0" fmla="*/ 3015220 w 5700560"/>
              <a:gd name="connsiteY0" fmla="*/ 0 h 6858000"/>
              <a:gd name="connsiteX1" fmla="*/ 4474744 w 5700560"/>
              <a:gd name="connsiteY1" fmla="*/ 0 h 6858000"/>
              <a:gd name="connsiteX2" fmla="*/ 5603164 w 5700560"/>
              <a:gd name="connsiteY2" fmla="*/ 1138990 h 6858000"/>
              <a:gd name="connsiteX3" fmla="*/ 5700560 w 5700560"/>
              <a:gd name="connsiteY3" fmla="*/ 1237299 h 6858000"/>
              <a:gd name="connsiteX4" fmla="*/ 5700560 w 5700560"/>
              <a:gd name="connsiteY4" fmla="*/ 5609351 h 6858000"/>
              <a:gd name="connsiteX5" fmla="*/ 5617937 w 5700560"/>
              <a:gd name="connsiteY5" fmla="*/ 5692742 h 6858000"/>
              <a:gd name="connsiteX6" fmla="*/ 4463430 w 5700560"/>
              <a:gd name="connsiteY6" fmla="*/ 6858000 h 6858000"/>
              <a:gd name="connsiteX7" fmla="*/ 3026534 w 5700560"/>
              <a:gd name="connsiteY7" fmla="*/ 6858000 h 6858000"/>
              <a:gd name="connsiteX8" fmla="*/ 288511 w 5700560"/>
              <a:gd name="connsiteY8" fmla="*/ 4114800 h 6858000"/>
              <a:gd name="connsiteX9" fmla="*/ 288511 w 5700560"/>
              <a:gd name="connsiteY9" fmla="*/ 2731865 h 6858000"/>
              <a:gd name="connsiteX10" fmla="*/ 3015220 w 570056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0560" h="6858000">
                <a:moveTo>
                  <a:pt x="3015220" y="0"/>
                </a:moveTo>
                <a:cubicBezTo>
                  <a:pt x="3015220" y="0"/>
                  <a:pt x="3015220" y="0"/>
                  <a:pt x="4474744" y="0"/>
                </a:cubicBezTo>
                <a:cubicBezTo>
                  <a:pt x="4474744" y="0"/>
                  <a:pt x="4474744" y="0"/>
                  <a:pt x="5603164" y="1138990"/>
                </a:cubicBezTo>
                <a:lnTo>
                  <a:pt x="5700560" y="1237299"/>
                </a:lnTo>
                <a:lnTo>
                  <a:pt x="5700560" y="5609351"/>
                </a:lnTo>
                <a:lnTo>
                  <a:pt x="5617937" y="5692742"/>
                </a:lnTo>
                <a:cubicBezTo>
                  <a:pt x="5394195" y="5918568"/>
                  <a:pt x="5036209" y="6279888"/>
                  <a:pt x="4463430" y="6858000"/>
                </a:cubicBezTo>
                <a:cubicBezTo>
                  <a:pt x="4463430" y="6858000"/>
                  <a:pt x="4463430" y="6858000"/>
                  <a:pt x="3026534" y="6858000"/>
                </a:cubicBezTo>
                <a:cubicBezTo>
                  <a:pt x="3026534" y="6858000"/>
                  <a:pt x="3026534" y="6858000"/>
                  <a:pt x="288511" y="4114800"/>
                </a:cubicBezTo>
                <a:cubicBezTo>
                  <a:pt x="-96170" y="3729392"/>
                  <a:pt x="-96170" y="3117273"/>
                  <a:pt x="288511" y="2731865"/>
                </a:cubicBezTo>
                <a:cubicBezTo>
                  <a:pt x="288511" y="2731865"/>
                  <a:pt x="288511" y="2731865"/>
                  <a:pt x="301522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707418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6" name="Picture Placeholder 5">
            <a:extLst>
              <a:ext uri="{FF2B5EF4-FFF2-40B4-BE49-F238E27FC236}">
                <a16:creationId xmlns:a16="http://schemas.microsoft.com/office/drawing/2014/main" id="{94D6B9A2-6BEE-460B-B0A4-945796A688E0}"/>
              </a:ext>
            </a:extLst>
          </p:cNvPr>
          <p:cNvSpPr>
            <a:spLocks noGrp="1"/>
          </p:cNvSpPr>
          <p:nvPr>
            <p:ph type="pic" sz="quarter" idx="10"/>
          </p:nvPr>
        </p:nvSpPr>
        <p:spPr>
          <a:xfrm>
            <a:off x="-18864" y="0"/>
            <a:ext cx="5719422" cy="6858000"/>
          </a:xfrm>
          <a:custGeom>
            <a:avLst/>
            <a:gdLst>
              <a:gd name="connsiteX0" fmla="*/ 1244678 w 5719422"/>
              <a:gd name="connsiteY0" fmla="*/ 0 h 6858000"/>
              <a:gd name="connsiteX1" fmla="*/ 2715517 w 5719422"/>
              <a:gd name="connsiteY1" fmla="*/ 0 h 6858000"/>
              <a:gd name="connsiteX2" fmla="*/ 5430912 w 5719422"/>
              <a:gd name="connsiteY2" fmla="*/ 2731865 h 6858000"/>
              <a:gd name="connsiteX3" fmla="*/ 5430912 w 5719422"/>
              <a:gd name="connsiteY3" fmla="*/ 4114800 h 6858000"/>
              <a:gd name="connsiteX4" fmla="*/ 2704203 w 5719422"/>
              <a:gd name="connsiteY4" fmla="*/ 6858000 h 6858000"/>
              <a:gd name="connsiteX5" fmla="*/ 1255993 w 5719422"/>
              <a:gd name="connsiteY5" fmla="*/ 6858000 h 6858000"/>
              <a:gd name="connsiteX6" fmla="*/ 429 w 5719422"/>
              <a:gd name="connsiteY6" fmla="*/ 5590745 h 6858000"/>
              <a:gd name="connsiteX7" fmla="*/ 0 w 5719422"/>
              <a:gd name="connsiteY7" fmla="*/ 5590312 h 6858000"/>
              <a:gd name="connsiteX8" fmla="*/ 0 w 5719422"/>
              <a:gd name="connsiteY8" fmla="*/ 1256338 h 6858000"/>
              <a:gd name="connsiteX9" fmla="*/ 116259 w 5719422"/>
              <a:gd name="connsiteY9" fmla="*/ 1138990 h 6858000"/>
              <a:gd name="connsiteX10" fmla="*/ 1244678 w 5719422"/>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9422" h="6858000">
                <a:moveTo>
                  <a:pt x="1244678" y="0"/>
                </a:moveTo>
                <a:cubicBezTo>
                  <a:pt x="2715517" y="0"/>
                  <a:pt x="2715517" y="0"/>
                  <a:pt x="2715517" y="0"/>
                </a:cubicBezTo>
                <a:cubicBezTo>
                  <a:pt x="5430912" y="2731865"/>
                  <a:pt x="5430912" y="2731865"/>
                  <a:pt x="5430912" y="2731865"/>
                </a:cubicBezTo>
                <a:cubicBezTo>
                  <a:pt x="5815593" y="3117273"/>
                  <a:pt x="5815593" y="3729392"/>
                  <a:pt x="5430912" y="4114800"/>
                </a:cubicBezTo>
                <a:cubicBezTo>
                  <a:pt x="2704203" y="6858000"/>
                  <a:pt x="2704203" y="6858000"/>
                  <a:pt x="2704203" y="6858000"/>
                </a:cubicBezTo>
                <a:cubicBezTo>
                  <a:pt x="1255993" y="6858000"/>
                  <a:pt x="1255993" y="6858000"/>
                  <a:pt x="1255993" y="6858000"/>
                </a:cubicBezTo>
                <a:cubicBezTo>
                  <a:pt x="587751" y="6183536"/>
                  <a:pt x="211865" y="5804150"/>
                  <a:pt x="429" y="5590745"/>
                </a:cubicBezTo>
                <a:lnTo>
                  <a:pt x="0" y="5590312"/>
                </a:lnTo>
                <a:lnTo>
                  <a:pt x="0" y="1256338"/>
                </a:lnTo>
                <a:lnTo>
                  <a:pt x="116259" y="1138990"/>
                </a:lnTo>
                <a:cubicBezTo>
                  <a:pt x="1244678" y="0"/>
                  <a:pt x="1244678" y="0"/>
                  <a:pt x="124467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041100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11" name="Picture Placeholder 10">
            <a:extLst>
              <a:ext uri="{FF2B5EF4-FFF2-40B4-BE49-F238E27FC236}">
                <a16:creationId xmlns:a16="http://schemas.microsoft.com/office/drawing/2014/main" id="{2A5E3D45-D5C2-4CC1-803B-40BAC81137F9}"/>
              </a:ext>
            </a:extLst>
          </p:cNvPr>
          <p:cNvSpPr>
            <a:spLocks noGrp="1"/>
          </p:cNvSpPr>
          <p:nvPr>
            <p:ph type="pic" sz="quarter" idx="10"/>
          </p:nvPr>
        </p:nvSpPr>
        <p:spPr>
          <a:xfrm>
            <a:off x="0" y="3988548"/>
            <a:ext cx="12192000" cy="2869453"/>
          </a:xfrm>
          <a:custGeom>
            <a:avLst/>
            <a:gdLst>
              <a:gd name="connsiteX0" fmla="*/ 0 w 12192000"/>
              <a:gd name="connsiteY0" fmla="*/ 0 h 2869453"/>
              <a:gd name="connsiteX1" fmla="*/ 12192000 w 12192000"/>
              <a:gd name="connsiteY1" fmla="*/ 0 h 2869453"/>
              <a:gd name="connsiteX2" fmla="*/ 12192000 w 12192000"/>
              <a:gd name="connsiteY2" fmla="*/ 2869453 h 2869453"/>
              <a:gd name="connsiteX3" fmla="*/ 0 w 12192000"/>
              <a:gd name="connsiteY3" fmla="*/ 2869453 h 2869453"/>
            </a:gdLst>
            <a:ahLst/>
            <a:cxnLst>
              <a:cxn ang="0">
                <a:pos x="connsiteX0" y="connsiteY0"/>
              </a:cxn>
              <a:cxn ang="0">
                <a:pos x="connsiteX1" y="connsiteY1"/>
              </a:cxn>
              <a:cxn ang="0">
                <a:pos x="connsiteX2" y="connsiteY2"/>
              </a:cxn>
              <a:cxn ang="0">
                <a:pos x="connsiteX3" y="connsiteY3"/>
              </a:cxn>
            </a:cxnLst>
            <a:rect l="l" t="t" r="r" b="b"/>
            <a:pathLst>
              <a:path w="12192000" h="2869453">
                <a:moveTo>
                  <a:pt x="0" y="0"/>
                </a:moveTo>
                <a:lnTo>
                  <a:pt x="12192000" y="0"/>
                </a:lnTo>
                <a:lnTo>
                  <a:pt x="12192000" y="2869453"/>
                </a:lnTo>
                <a:lnTo>
                  <a:pt x="0" y="2869453"/>
                </a:lnTo>
                <a:close/>
              </a:path>
            </a:pathLst>
          </a:custGeom>
        </p:spPr>
        <p:txBody>
          <a:bodyPr wrap="square">
            <a:noAutofit/>
          </a:bodyPr>
          <a:lstStyle/>
          <a:p>
            <a:endParaRPr lang="en-US"/>
          </a:p>
        </p:txBody>
      </p:sp>
    </p:spTree>
    <p:extLst>
      <p:ext uri="{BB962C8B-B14F-4D97-AF65-F5344CB8AC3E}">
        <p14:creationId xmlns:p14="http://schemas.microsoft.com/office/powerpoint/2010/main" val="1579447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6" name="Oval 5">
            <a:extLst>
              <a:ext uri="{FF2B5EF4-FFF2-40B4-BE49-F238E27FC236}">
                <a16:creationId xmlns:a16="http://schemas.microsoft.com/office/drawing/2014/main" id="{2F390488-A257-475F-926C-C6E074363D31}"/>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B078C4AD-770D-45E3-83B7-70C3319287E5}"/>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Tree>
    <p:extLst>
      <p:ext uri="{BB962C8B-B14F-4D97-AF65-F5344CB8AC3E}">
        <p14:creationId xmlns:p14="http://schemas.microsoft.com/office/powerpoint/2010/main" val="4060760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6A1DCFB-A3A1-465A-BAC7-FA4ED7DE68DE}"/>
              </a:ext>
            </a:extLst>
          </p:cNvPr>
          <p:cNvSpPr>
            <a:spLocks noGrp="1"/>
          </p:cNvSpPr>
          <p:nvPr>
            <p:ph type="pic" sz="quarter" idx="11"/>
          </p:nvPr>
        </p:nvSpPr>
        <p:spPr>
          <a:xfrm>
            <a:off x="5829808" y="3993499"/>
            <a:ext cx="1874774" cy="1874774"/>
          </a:xfrm>
          <a:custGeom>
            <a:avLst/>
            <a:gdLst>
              <a:gd name="connsiteX0" fmla="*/ 0 w 1874774"/>
              <a:gd name="connsiteY0" fmla="*/ 0 h 1874774"/>
              <a:gd name="connsiteX1" fmla="*/ 1874774 w 1874774"/>
              <a:gd name="connsiteY1" fmla="*/ 0 h 1874774"/>
              <a:gd name="connsiteX2" fmla="*/ 1874774 w 1874774"/>
              <a:gd name="connsiteY2" fmla="*/ 1874774 h 1874774"/>
              <a:gd name="connsiteX3" fmla="*/ 0 w 1874774"/>
              <a:gd name="connsiteY3" fmla="*/ 1874774 h 1874774"/>
            </a:gdLst>
            <a:ahLst/>
            <a:cxnLst>
              <a:cxn ang="0">
                <a:pos x="connsiteX0" y="connsiteY0"/>
              </a:cxn>
              <a:cxn ang="0">
                <a:pos x="connsiteX1" y="connsiteY1"/>
              </a:cxn>
              <a:cxn ang="0">
                <a:pos x="connsiteX2" y="connsiteY2"/>
              </a:cxn>
              <a:cxn ang="0">
                <a:pos x="connsiteX3" y="connsiteY3"/>
              </a:cxn>
            </a:cxnLst>
            <a:rect l="l" t="t" r="r" b="b"/>
            <a:pathLst>
              <a:path w="1874774" h="1874774">
                <a:moveTo>
                  <a:pt x="0" y="0"/>
                </a:moveTo>
                <a:lnTo>
                  <a:pt x="1874774" y="0"/>
                </a:lnTo>
                <a:lnTo>
                  <a:pt x="1874774" y="1874774"/>
                </a:lnTo>
                <a:lnTo>
                  <a:pt x="0" y="1874774"/>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
        <p:nvSpPr>
          <p:cNvPr id="12" name="Picture Placeholder 11">
            <a:extLst>
              <a:ext uri="{FF2B5EF4-FFF2-40B4-BE49-F238E27FC236}">
                <a16:creationId xmlns:a16="http://schemas.microsoft.com/office/drawing/2014/main" id="{CBC57E15-0CDC-44E5-9389-519514751157}"/>
              </a:ext>
            </a:extLst>
          </p:cNvPr>
          <p:cNvSpPr>
            <a:spLocks noGrp="1"/>
          </p:cNvSpPr>
          <p:nvPr>
            <p:ph type="pic" sz="quarter" idx="10"/>
          </p:nvPr>
        </p:nvSpPr>
        <p:spPr>
          <a:xfrm>
            <a:off x="5829808" y="1555099"/>
            <a:ext cx="1874774" cy="1874774"/>
          </a:xfrm>
          <a:custGeom>
            <a:avLst/>
            <a:gdLst>
              <a:gd name="connsiteX0" fmla="*/ 0 w 1874774"/>
              <a:gd name="connsiteY0" fmla="*/ 0 h 1874774"/>
              <a:gd name="connsiteX1" fmla="*/ 1874774 w 1874774"/>
              <a:gd name="connsiteY1" fmla="*/ 0 h 1874774"/>
              <a:gd name="connsiteX2" fmla="*/ 1874774 w 1874774"/>
              <a:gd name="connsiteY2" fmla="*/ 1874774 h 1874774"/>
              <a:gd name="connsiteX3" fmla="*/ 0 w 1874774"/>
              <a:gd name="connsiteY3" fmla="*/ 1874774 h 1874774"/>
            </a:gdLst>
            <a:ahLst/>
            <a:cxnLst>
              <a:cxn ang="0">
                <a:pos x="connsiteX0" y="connsiteY0"/>
              </a:cxn>
              <a:cxn ang="0">
                <a:pos x="connsiteX1" y="connsiteY1"/>
              </a:cxn>
              <a:cxn ang="0">
                <a:pos x="connsiteX2" y="connsiteY2"/>
              </a:cxn>
              <a:cxn ang="0">
                <a:pos x="connsiteX3" y="connsiteY3"/>
              </a:cxn>
            </a:cxnLst>
            <a:rect l="l" t="t" r="r" b="b"/>
            <a:pathLst>
              <a:path w="1874774" h="1874774">
                <a:moveTo>
                  <a:pt x="0" y="0"/>
                </a:moveTo>
                <a:lnTo>
                  <a:pt x="1874774" y="0"/>
                </a:lnTo>
                <a:lnTo>
                  <a:pt x="1874774" y="1874774"/>
                </a:lnTo>
                <a:lnTo>
                  <a:pt x="0" y="1874774"/>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14FE2A61-A1E7-4F5A-B711-BD44C34D5871}"/>
              </a:ext>
            </a:extLst>
          </p:cNvPr>
          <p:cNvSpPr>
            <a:spLocks noGrp="1"/>
          </p:cNvSpPr>
          <p:nvPr>
            <p:ph type="pic" sz="quarter" idx="12"/>
          </p:nvPr>
        </p:nvSpPr>
        <p:spPr>
          <a:xfrm>
            <a:off x="558800" y="1555100"/>
            <a:ext cx="4851400" cy="2862465"/>
          </a:xfrm>
          <a:custGeom>
            <a:avLst/>
            <a:gdLst>
              <a:gd name="connsiteX0" fmla="*/ 0 w 4851400"/>
              <a:gd name="connsiteY0" fmla="*/ 0 h 2862465"/>
              <a:gd name="connsiteX1" fmla="*/ 4851400 w 4851400"/>
              <a:gd name="connsiteY1" fmla="*/ 0 h 2862465"/>
              <a:gd name="connsiteX2" fmla="*/ 4851400 w 4851400"/>
              <a:gd name="connsiteY2" fmla="*/ 2862465 h 2862465"/>
              <a:gd name="connsiteX3" fmla="*/ 0 w 4851400"/>
              <a:gd name="connsiteY3" fmla="*/ 2862465 h 2862465"/>
            </a:gdLst>
            <a:ahLst/>
            <a:cxnLst>
              <a:cxn ang="0">
                <a:pos x="connsiteX0" y="connsiteY0"/>
              </a:cxn>
              <a:cxn ang="0">
                <a:pos x="connsiteX1" y="connsiteY1"/>
              </a:cxn>
              <a:cxn ang="0">
                <a:pos x="connsiteX2" y="connsiteY2"/>
              </a:cxn>
              <a:cxn ang="0">
                <a:pos x="connsiteX3" y="connsiteY3"/>
              </a:cxn>
            </a:cxnLst>
            <a:rect l="l" t="t" r="r" b="b"/>
            <a:pathLst>
              <a:path w="4851400" h="2862465">
                <a:moveTo>
                  <a:pt x="0" y="0"/>
                </a:moveTo>
                <a:lnTo>
                  <a:pt x="4851400" y="0"/>
                </a:lnTo>
                <a:lnTo>
                  <a:pt x="4851400" y="2862465"/>
                </a:lnTo>
                <a:lnTo>
                  <a:pt x="0" y="2862465"/>
                </a:lnTo>
                <a:close/>
              </a:path>
            </a:pathLst>
          </a:custGeom>
        </p:spPr>
        <p:txBody>
          <a:bodyPr wrap="square">
            <a:noAutofit/>
          </a:bodyPr>
          <a:lstStyle/>
          <a:p>
            <a:endParaRPr lang="en-US"/>
          </a:p>
        </p:txBody>
      </p:sp>
    </p:spTree>
    <p:extLst>
      <p:ext uri="{BB962C8B-B14F-4D97-AF65-F5344CB8AC3E}">
        <p14:creationId xmlns:p14="http://schemas.microsoft.com/office/powerpoint/2010/main" val="3251833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66312DD-B265-47AF-B5A9-4292ED1BA2E3}"/>
              </a:ext>
            </a:extLst>
          </p:cNvPr>
          <p:cNvSpPr>
            <a:spLocks noGrp="1"/>
          </p:cNvSpPr>
          <p:nvPr>
            <p:ph type="pic" sz="quarter" idx="10"/>
          </p:nvPr>
        </p:nvSpPr>
        <p:spPr>
          <a:xfrm>
            <a:off x="7565334" y="0"/>
            <a:ext cx="4626666" cy="6855286"/>
          </a:xfrm>
          <a:custGeom>
            <a:avLst/>
            <a:gdLst>
              <a:gd name="connsiteX0" fmla="*/ 1911486 w 4626666"/>
              <a:gd name="connsiteY0" fmla="*/ 0 h 6855286"/>
              <a:gd name="connsiteX1" fmla="*/ 4626666 w 4626666"/>
              <a:gd name="connsiteY1" fmla="*/ 0 h 6855286"/>
              <a:gd name="connsiteX2" fmla="*/ 4626666 w 4626666"/>
              <a:gd name="connsiteY2" fmla="*/ 6855286 h 6855286"/>
              <a:gd name="connsiteX3" fmla="*/ 1776814 w 4626666"/>
              <a:gd name="connsiteY3" fmla="*/ 6855286 h 6855286"/>
              <a:gd name="connsiteX4" fmla="*/ 686398 w 4626666"/>
              <a:gd name="connsiteY4" fmla="*/ 5843067 h 6855286"/>
              <a:gd name="connsiteX5" fmla="*/ 0 w 4626666"/>
              <a:gd name="connsiteY5" fmla="*/ 4046704 h 6855286"/>
              <a:gd name="connsiteX6" fmla="*/ 82542 w 4626666"/>
              <a:gd name="connsiteY6" fmla="*/ 2747762 h 685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6666" h="6855286">
                <a:moveTo>
                  <a:pt x="1911486" y="0"/>
                </a:moveTo>
                <a:lnTo>
                  <a:pt x="4626666" y="0"/>
                </a:lnTo>
                <a:lnTo>
                  <a:pt x="4626666" y="6855286"/>
                </a:lnTo>
                <a:lnTo>
                  <a:pt x="1776814" y="6855286"/>
                </a:lnTo>
                <a:lnTo>
                  <a:pt x="686398" y="5843067"/>
                </a:lnTo>
                <a:lnTo>
                  <a:pt x="0" y="4046704"/>
                </a:lnTo>
                <a:lnTo>
                  <a:pt x="82542" y="2747762"/>
                </a:lnTo>
                <a:close/>
              </a:path>
            </a:pathLst>
          </a:custGeom>
        </p:spPr>
        <p:txBody>
          <a:bodyPr wrap="square">
            <a:noAutofit/>
          </a:bodyPr>
          <a:lstStyle/>
          <a:p>
            <a:endParaRPr lang="en-US"/>
          </a:p>
        </p:txBody>
      </p:sp>
    </p:spTree>
    <p:extLst>
      <p:ext uri="{BB962C8B-B14F-4D97-AF65-F5344CB8AC3E}">
        <p14:creationId xmlns:p14="http://schemas.microsoft.com/office/powerpoint/2010/main" val="3221289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
        <p:nvSpPr>
          <p:cNvPr id="13" name="Picture Placeholder 12">
            <a:extLst>
              <a:ext uri="{FF2B5EF4-FFF2-40B4-BE49-F238E27FC236}">
                <a16:creationId xmlns:a16="http://schemas.microsoft.com/office/drawing/2014/main" id="{3190D24B-7F6B-4E4D-803E-19402B62F507}"/>
              </a:ext>
            </a:extLst>
          </p:cNvPr>
          <p:cNvSpPr>
            <a:spLocks noGrp="1"/>
          </p:cNvSpPr>
          <p:nvPr>
            <p:ph type="pic" sz="quarter" idx="10"/>
          </p:nvPr>
        </p:nvSpPr>
        <p:spPr>
          <a:xfrm>
            <a:off x="1347786" y="1769541"/>
            <a:ext cx="2710506" cy="3871161"/>
          </a:xfrm>
          <a:custGeom>
            <a:avLst/>
            <a:gdLst>
              <a:gd name="connsiteX0" fmla="*/ 0 w 2710506"/>
              <a:gd name="connsiteY0" fmla="*/ 0 h 3871161"/>
              <a:gd name="connsiteX1" fmla="*/ 2710506 w 2710506"/>
              <a:gd name="connsiteY1" fmla="*/ 0 h 3871161"/>
              <a:gd name="connsiteX2" fmla="*/ 2710506 w 2710506"/>
              <a:gd name="connsiteY2" fmla="*/ 3871161 h 3871161"/>
              <a:gd name="connsiteX3" fmla="*/ 0 w 2710506"/>
              <a:gd name="connsiteY3" fmla="*/ 3871161 h 3871161"/>
            </a:gdLst>
            <a:ahLst/>
            <a:cxnLst>
              <a:cxn ang="0">
                <a:pos x="connsiteX0" y="connsiteY0"/>
              </a:cxn>
              <a:cxn ang="0">
                <a:pos x="connsiteX1" y="connsiteY1"/>
              </a:cxn>
              <a:cxn ang="0">
                <a:pos x="connsiteX2" y="connsiteY2"/>
              </a:cxn>
              <a:cxn ang="0">
                <a:pos x="connsiteX3" y="connsiteY3"/>
              </a:cxn>
            </a:cxnLst>
            <a:rect l="l" t="t" r="r" b="b"/>
            <a:pathLst>
              <a:path w="2710506" h="3871161">
                <a:moveTo>
                  <a:pt x="0" y="0"/>
                </a:moveTo>
                <a:lnTo>
                  <a:pt x="2710506" y="0"/>
                </a:lnTo>
                <a:lnTo>
                  <a:pt x="2710506" y="3871161"/>
                </a:lnTo>
                <a:lnTo>
                  <a:pt x="0" y="3871161"/>
                </a:lnTo>
                <a:close/>
              </a:path>
            </a:pathLst>
          </a:custGeom>
        </p:spPr>
        <p:txBody>
          <a:bodyPr wrap="square">
            <a:noAutofit/>
          </a:bodyPr>
          <a:lstStyle/>
          <a:p>
            <a:endParaRPr lang="en-US"/>
          </a:p>
        </p:txBody>
      </p:sp>
    </p:spTree>
    <p:extLst>
      <p:ext uri="{BB962C8B-B14F-4D97-AF65-F5344CB8AC3E}">
        <p14:creationId xmlns:p14="http://schemas.microsoft.com/office/powerpoint/2010/main" val="3985158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20E72BD-E4EB-4D43-93DD-BCACE5728F32}"/>
              </a:ext>
            </a:extLst>
          </p:cNvPr>
          <p:cNvSpPr>
            <a:spLocks noGrp="1"/>
          </p:cNvSpPr>
          <p:nvPr>
            <p:ph type="pic" sz="quarter" idx="10"/>
          </p:nvPr>
        </p:nvSpPr>
        <p:spPr>
          <a:xfrm>
            <a:off x="3895725" y="0"/>
            <a:ext cx="8296275" cy="6855795"/>
          </a:xfrm>
          <a:custGeom>
            <a:avLst/>
            <a:gdLst>
              <a:gd name="connsiteX0" fmla="*/ 4081360 w 8296275"/>
              <a:gd name="connsiteY0" fmla="*/ 0 h 6855795"/>
              <a:gd name="connsiteX1" fmla="*/ 8296275 w 8296275"/>
              <a:gd name="connsiteY1" fmla="*/ 0 h 6855795"/>
              <a:gd name="connsiteX2" fmla="*/ 8296275 w 8296275"/>
              <a:gd name="connsiteY2" fmla="*/ 6855795 h 6855795"/>
              <a:gd name="connsiteX3" fmla="*/ 0 w 8296275"/>
              <a:gd name="connsiteY3" fmla="*/ 6855795 h 6855795"/>
            </a:gdLst>
            <a:ahLst/>
            <a:cxnLst>
              <a:cxn ang="0">
                <a:pos x="connsiteX0" y="connsiteY0"/>
              </a:cxn>
              <a:cxn ang="0">
                <a:pos x="connsiteX1" y="connsiteY1"/>
              </a:cxn>
              <a:cxn ang="0">
                <a:pos x="connsiteX2" y="connsiteY2"/>
              </a:cxn>
              <a:cxn ang="0">
                <a:pos x="connsiteX3" y="connsiteY3"/>
              </a:cxn>
            </a:cxnLst>
            <a:rect l="l" t="t" r="r" b="b"/>
            <a:pathLst>
              <a:path w="8296275" h="6855795">
                <a:moveTo>
                  <a:pt x="4081360" y="0"/>
                </a:moveTo>
                <a:lnTo>
                  <a:pt x="8296275" y="0"/>
                </a:lnTo>
                <a:lnTo>
                  <a:pt x="8296275" y="6855795"/>
                </a:lnTo>
                <a:lnTo>
                  <a:pt x="0" y="6855795"/>
                </a:lnTo>
                <a:close/>
              </a:path>
            </a:pathLst>
          </a:custGeom>
        </p:spPr>
        <p:txBody>
          <a:bodyPr wrap="square">
            <a:noAutofit/>
          </a:bodyPr>
          <a:lstStyle/>
          <a:p>
            <a:endParaRPr lang="en-US"/>
          </a:p>
        </p:txBody>
      </p:sp>
    </p:spTree>
    <p:extLst>
      <p:ext uri="{BB962C8B-B14F-4D97-AF65-F5344CB8AC3E}">
        <p14:creationId xmlns:p14="http://schemas.microsoft.com/office/powerpoint/2010/main" val="433626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11" name="Picture Placeholder 10">
            <a:extLst>
              <a:ext uri="{FF2B5EF4-FFF2-40B4-BE49-F238E27FC236}">
                <a16:creationId xmlns:a16="http://schemas.microsoft.com/office/drawing/2014/main" id="{32FDD6BD-E15F-47FD-98C4-9883DB54DE0E}"/>
              </a:ext>
            </a:extLst>
          </p:cNvPr>
          <p:cNvSpPr>
            <a:spLocks noGrp="1"/>
          </p:cNvSpPr>
          <p:nvPr>
            <p:ph type="pic" sz="quarter" idx="10"/>
          </p:nvPr>
        </p:nvSpPr>
        <p:spPr>
          <a:xfrm>
            <a:off x="6966588" y="0"/>
            <a:ext cx="4683095" cy="6858000"/>
          </a:xfrm>
          <a:custGeom>
            <a:avLst/>
            <a:gdLst>
              <a:gd name="connsiteX0" fmla="*/ 0 w 4683095"/>
              <a:gd name="connsiteY0" fmla="*/ 0 h 6858000"/>
              <a:gd name="connsiteX1" fmla="*/ 4683095 w 4683095"/>
              <a:gd name="connsiteY1" fmla="*/ 0 h 6858000"/>
              <a:gd name="connsiteX2" fmla="*/ 4683095 w 4683095"/>
              <a:gd name="connsiteY2" fmla="*/ 6858000 h 6858000"/>
              <a:gd name="connsiteX3" fmla="*/ 0 w 468309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83095" h="6858000">
                <a:moveTo>
                  <a:pt x="0" y="0"/>
                </a:moveTo>
                <a:lnTo>
                  <a:pt x="4683095" y="0"/>
                </a:lnTo>
                <a:lnTo>
                  <a:pt x="4683095"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4235955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
        <p:nvSpPr>
          <p:cNvPr id="11" name="Picture Placeholder 10">
            <a:extLst>
              <a:ext uri="{FF2B5EF4-FFF2-40B4-BE49-F238E27FC236}">
                <a16:creationId xmlns:a16="http://schemas.microsoft.com/office/drawing/2014/main" id="{2B631544-20A9-425F-84F5-72F1058749E5}"/>
              </a:ext>
            </a:extLst>
          </p:cNvPr>
          <p:cNvSpPr>
            <a:spLocks noGrp="1"/>
          </p:cNvSpPr>
          <p:nvPr>
            <p:ph type="pic" sz="quarter" idx="10"/>
          </p:nvPr>
        </p:nvSpPr>
        <p:spPr>
          <a:xfrm>
            <a:off x="4265168" y="1324151"/>
            <a:ext cx="3403309" cy="4761941"/>
          </a:xfrm>
          <a:custGeom>
            <a:avLst/>
            <a:gdLst>
              <a:gd name="connsiteX0" fmla="*/ 0 w 3403309"/>
              <a:gd name="connsiteY0" fmla="*/ 0 h 4761941"/>
              <a:gd name="connsiteX1" fmla="*/ 3403309 w 3403309"/>
              <a:gd name="connsiteY1" fmla="*/ 0 h 4761941"/>
              <a:gd name="connsiteX2" fmla="*/ 3403309 w 3403309"/>
              <a:gd name="connsiteY2" fmla="*/ 4761941 h 4761941"/>
              <a:gd name="connsiteX3" fmla="*/ 0 w 3403309"/>
              <a:gd name="connsiteY3" fmla="*/ 4761941 h 4761941"/>
            </a:gdLst>
            <a:ahLst/>
            <a:cxnLst>
              <a:cxn ang="0">
                <a:pos x="connsiteX0" y="connsiteY0"/>
              </a:cxn>
              <a:cxn ang="0">
                <a:pos x="connsiteX1" y="connsiteY1"/>
              </a:cxn>
              <a:cxn ang="0">
                <a:pos x="connsiteX2" y="connsiteY2"/>
              </a:cxn>
              <a:cxn ang="0">
                <a:pos x="connsiteX3" y="connsiteY3"/>
              </a:cxn>
            </a:cxnLst>
            <a:rect l="l" t="t" r="r" b="b"/>
            <a:pathLst>
              <a:path w="3403309" h="4761941">
                <a:moveTo>
                  <a:pt x="0" y="0"/>
                </a:moveTo>
                <a:lnTo>
                  <a:pt x="3403309" y="0"/>
                </a:lnTo>
                <a:lnTo>
                  <a:pt x="3403309" y="4761941"/>
                </a:lnTo>
                <a:lnTo>
                  <a:pt x="0" y="4761941"/>
                </a:lnTo>
                <a:close/>
              </a:path>
            </a:pathLst>
          </a:custGeom>
        </p:spPr>
        <p:txBody>
          <a:bodyPr wrap="square">
            <a:noAutofit/>
          </a:bodyPr>
          <a:lstStyle/>
          <a:p>
            <a:endParaRPr lang="en-US"/>
          </a:p>
        </p:txBody>
      </p:sp>
    </p:spTree>
    <p:extLst>
      <p:ext uri="{BB962C8B-B14F-4D97-AF65-F5344CB8AC3E}">
        <p14:creationId xmlns:p14="http://schemas.microsoft.com/office/powerpoint/2010/main" val="3768278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11" name="Picture Placeholder 10">
            <a:extLst>
              <a:ext uri="{FF2B5EF4-FFF2-40B4-BE49-F238E27FC236}">
                <a16:creationId xmlns:a16="http://schemas.microsoft.com/office/drawing/2014/main" id="{72D8C9F8-58A4-406D-B01B-90572F2F0E7F}"/>
              </a:ext>
            </a:extLst>
          </p:cNvPr>
          <p:cNvSpPr>
            <a:spLocks noGrp="1"/>
          </p:cNvSpPr>
          <p:nvPr>
            <p:ph type="pic" sz="quarter" idx="10"/>
          </p:nvPr>
        </p:nvSpPr>
        <p:spPr>
          <a:xfrm>
            <a:off x="8543928" y="-2"/>
            <a:ext cx="3648073" cy="6858002"/>
          </a:xfrm>
          <a:custGeom>
            <a:avLst/>
            <a:gdLst>
              <a:gd name="connsiteX0" fmla="*/ 0 w 3648073"/>
              <a:gd name="connsiteY0" fmla="*/ 0 h 6858002"/>
              <a:gd name="connsiteX1" fmla="*/ 3648073 w 3648073"/>
              <a:gd name="connsiteY1" fmla="*/ 0 h 6858002"/>
              <a:gd name="connsiteX2" fmla="*/ 3648073 w 3648073"/>
              <a:gd name="connsiteY2" fmla="*/ 6858002 h 6858002"/>
              <a:gd name="connsiteX3" fmla="*/ 0 w 3648073"/>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3648073" h="6858002">
                <a:moveTo>
                  <a:pt x="0" y="0"/>
                </a:moveTo>
                <a:lnTo>
                  <a:pt x="3648073" y="0"/>
                </a:lnTo>
                <a:lnTo>
                  <a:pt x="3648073" y="6858002"/>
                </a:lnTo>
                <a:lnTo>
                  <a:pt x="0" y="6858002"/>
                </a:lnTo>
                <a:close/>
              </a:path>
            </a:pathLst>
          </a:custGeom>
        </p:spPr>
        <p:txBody>
          <a:bodyPr wrap="square">
            <a:noAutofit/>
          </a:bodyPr>
          <a:lstStyle/>
          <a:p>
            <a:endParaRPr lang="en-US"/>
          </a:p>
        </p:txBody>
      </p:sp>
    </p:spTree>
    <p:extLst>
      <p:ext uri="{BB962C8B-B14F-4D97-AF65-F5344CB8AC3E}">
        <p14:creationId xmlns:p14="http://schemas.microsoft.com/office/powerpoint/2010/main" val="3347937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CDCFB51-B849-4855-A875-4C6D756C144B}"/>
              </a:ext>
            </a:extLst>
          </p:cNvPr>
          <p:cNvSpPr>
            <a:spLocks noGrp="1"/>
          </p:cNvSpPr>
          <p:nvPr>
            <p:ph type="pic" sz="quarter" idx="10"/>
          </p:nvPr>
        </p:nvSpPr>
        <p:spPr>
          <a:xfrm>
            <a:off x="7584958" y="-2"/>
            <a:ext cx="4607043" cy="5643417"/>
          </a:xfrm>
          <a:custGeom>
            <a:avLst/>
            <a:gdLst>
              <a:gd name="connsiteX0" fmla="*/ 0 w 4607043"/>
              <a:gd name="connsiteY0" fmla="*/ 0 h 4504547"/>
              <a:gd name="connsiteX1" fmla="*/ 4607043 w 4607043"/>
              <a:gd name="connsiteY1" fmla="*/ 0 h 4504547"/>
              <a:gd name="connsiteX2" fmla="*/ 4607043 w 4607043"/>
              <a:gd name="connsiteY2" fmla="*/ 4504547 h 4504547"/>
              <a:gd name="connsiteX3" fmla="*/ 0 w 4607043"/>
              <a:gd name="connsiteY3" fmla="*/ 4504547 h 4504547"/>
            </a:gdLst>
            <a:ahLst/>
            <a:cxnLst>
              <a:cxn ang="0">
                <a:pos x="connsiteX0" y="connsiteY0"/>
              </a:cxn>
              <a:cxn ang="0">
                <a:pos x="connsiteX1" y="connsiteY1"/>
              </a:cxn>
              <a:cxn ang="0">
                <a:pos x="connsiteX2" y="connsiteY2"/>
              </a:cxn>
              <a:cxn ang="0">
                <a:pos x="connsiteX3" y="connsiteY3"/>
              </a:cxn>
            </a:cxnLst>
            <a:rect l="l" t="t" r="r" b="b"/>
            <a:pathLst>
              <a:path w="4607043" h="4504547">
                <a:moveTo>
                  <a:pt x="0" y="0"/>
                </a:moveTo>
                <a:lnTo>
                  <a:pt x="4607043" y="0"/>
                </a:lnTo>
                <a:lnTo>
                  <a:pt x="4607043" y="4504547"/>
                </a:lnTo>
                <a:lnTo>
                  <a:pt x="0" y="4504547"/>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Tree>
    <p:extLst>
      <p:ext uri="{BB962C8B-B14F-4D97-AF65-F5344CB8AC3E}">
        <p14:creationId xmlns:p14="http://schemas.microsoft.com/office/powerpoint/2010/main" val="1484041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
        <p:nvSpPr>
          <p:cNvPr id="11" name="Picture Placeholder 10">
            <a:extLst>
              <a:ext uri="{FF2B5EF4-FFF2-40B4-BE49-F238E27FC236}">
                <a16:creationId xmlns:a16="http://schemas.microsoft.com/office/drawing/2014/main" id="{0A264683-09C3-4C52-A315-81599FAE4849}"/>
              </a:ext>
            </a:extLst>
          </p:cNvPr>
          <p:cNvSpPr>
            <a:spLocks noGrp="1"/>
          </p:cNvSpPr>
          <p:nvPr>
            <p:ph type="pic" sz="quarter" idx="10"/>
          </p:nvPr>
        </p:nvSpPr>
        <p:spPr>
          <a:xfrm>
            <a:off x="0" y="3429000"/>
            <a:ext cx="6808573" cy="3429000"/>
          </a:xfrm>
          <a:custGeom>
            <a:avLst/>
            <a:gdLst>
              <a:gd name="connsiteX0" fmla="*/ 0 w 6808573"/>
              <a:gd name="connsiteY0" fmla="*/ 0 h 3429000"/>
              <a:gd name="connsiteX1" fmla="*/ 6808573 w 6808573"/>
              <a:gd name="connsiteY1" fmla="*/ 0 h 3429000"/>
              <a:gd name="connsiteX2" fmla="*/ 6808573 w 6808573"/>
              <a:gd name="connsiteY2" fmla="*/ 3429000 h 3429000"/>
              <a:gd name="connsiteX3" fmla="*/ 0 w 6808573"/>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808573" h="3429000">
                <a:moveTo>
                  <a:pt x="0" y="0"/>
                </a:moveTo>
                <a:lnTo>
                  <a:pt x="6808573" y="0"/>
                </a:lnTo>
                <a:lnTo>
                  <a:pt x="6808573"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2572796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11" name="Picture Placeholder 10">
            <a:extLst>
              <a:ext uri="{FF2B5EF4-FFF2-40B4-BE49-F238E27FC236}">
                <a16:creationId xmlns:a16="http://schemas.microsoft.com/office/drawing/2014/main" id="{43526660-91CB-4C68-820D-3BBBB60CEDAA}"/>
              </a:ext>
            </a:extLst>
          </p:cNvPr>
          <p:cNvSpPr>
            <a:spLocks noGrp="1"/>
          </p:cNvSpPr>
          <p:nvPr>
            <p:ph type="pic" sz="quarter" idx="10"/>
          </p:nvPr>
        </p:nvSpPr>
        <p:spPr>
          <a:xfrm>
            <a:off x="4925835" y="2168438"/>
            <a:ext cx="4663440" cy="2926078"/>
          </a:xfrm>
          <a:custGeom>
            <a:avLst/>
            <a:gdLst>
              <a:gd name="connsiteX0" fmla="*/ 0 w 4663440"/>
              <a:gd name="connsiteY0" fmla="*/ 0 h 2926078"/>
              <a:gd name="connsiteX1" fmla="*/ 4663440 w 4663440"/>
              <a:gd name="connsiteY1" fmla="*/ 0 h 2926078"/>
              <a:gd name="connsiteX2" fmla="*/ 4663440 w 4663440"/>
              <a:gd name="connsiteY2" fmla="*/ 2926078 h 2926078"/>
              <a:gd name="connsiteX3" fmla="*/ 0 w 4663440"/>
              <a:gd name="connsiteY3" fmla="*/ 2926078 h 2926078"/>
            </a:gdLst>
            <a:ahLst/>
            <a:cxnLst>
              <a:cxn ang="0">
                <a:pos x="connsiteX0" y="connsiteY0"/>
              </a:cxn>
              <a:cxn ang="0">
                <a:pos x="connsiteX1" y="connsiteY1"/>
              </a:cxn>
              <a:cxn ang="0">
                <a:pos x="connsiteX2" y="connsiteY2"/>
              </a:cxn>
              <a:cxn ang="0">
                <a:pos x="connsiteX3" y="connsiteY3"/>
              </a:cxn>
            </a:cxnLst>
            <a:rect l="l" t="t" r="r" b="b"/>
            <a:pathLst>
              <a:path w="4663440" h="2926078">
                <a:moveTo>
                  <a:pt x="0" y="0"/>
                </a:moveTo>
                <a:lnTo>
                  <a:pt x="4663440" y="0"/>
                </a:lnTo>
                <a:lnTo>
                  <a:pt x="4663440" y="2926078"/>
                </a:lnTo>
                <a:lnTo>
                  <a:pt x="0" y="2926078"/>
                </a:lnTo>
                <a:close/>
              </a:path>
            </a:pathLst>
          </a:custGeom>
        </p:spPr>
        <p:txBody>
          <a:bodyPr wrap="square">
            <a:noAutofit/>
          </a:bodyPr>
          <a:lstStyle>
            <a:lvl1pPr marL="0" indent="0">
              <a:buNone/>
              <a:defRPr/>
            </a:lvl1pPr>
          </a:lstStyle>
          <a:p>
            <a:endParaRPr lang="en-US" dirty="0"/>
          </a:p>
        </p:txBody>
      </p:sp>
    </p:spTree>
    <p:extLst>
      <p:ext uri="{BB962C8B-B14F-4D97-AF65-F5344CB8AC3E}">
        <p14:creationId xmlns:p14="http://schemas.microsoft.com/office/powerpoint/2010/main" val="4180712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0A1D232D-2C9E-4559-8B64-D776FD3B3E73}"/>
              </a:ext>
            </a:extLst>
          </p:cNvPr>
          <p:cNvSpPr>
            <a:spLocks noGrp="1"/>
          </p:cNvSpPr>
          <p:nvPr>
            <p:ph type="pic" sz="quarter" idx="10"/>
          </p:nvPr>
        </p:nvSpPr>
        <p:spPr>
          <a:xfrm>
            <a:off x="1083354" y="1570929"/>
            <a:ext cx="2543175" cy="3114675"/>
          </a:xfrm>
          <a:custGeom>
            <a:avLst/>
            <a:gdLst>
              <a:gd name="connsiteX0" fmla="*/ 1271588 w 2543175"/>
              <a:gd name="connsiteY0" fmla="*/ 0 h 3114675"/>
              <a:gd name="connsiteX1" fmla="*/ 2543175 w 2543175"/>
              <a:gd name="connsiteY1" fmla="*/ 1270271 h 3114675"/>
              <a:gd name="connsiteX2" fmla="*/ 2543175 w 2543175"/>
              <a:gd name="connsiteY2" fmla="*/ 3114675 h 3114675"/>
              <a:gd name="connsiteX3" fmla="*/ 0 w 2543175"/>
              <a:gd name="connsiteY3" fmla="*/ 3114675 h 3114675"/>
              <a:gd name="connsiteX4" fmla="*/ 0 w 2543175"/>
              <a:gd name="connsiteY4" fmla="*/ 1270271 h 3114675"/>
              <a:gd name="connsiteX5" fmla="*/ 1271588 w 2543175"/>
              <a:gd name="connsiteY5" fmla="*/ 0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3175" h="3114675">
                <a:moveTo>
                  <a:pt x="1271588" y="0"/>
                </a:moveTo>
                <a:cubicBezTo>
                  <a:pt x="1975630" y="0"/>
                  <a:pt x="2543175" y="566957"/>
                  <a:pt x="2543175" y="1270271"/>
                </a:cubicBezTo>
                <a:cubicBezTo>
                  <a:pt x="2543175" y="3114675"/>
                  <a:pt x="2543175" y="3114675"/>
                  <a:pt x="2543175" y="3114675"/>
                </a:cubicBezTo>
                <a:cubicBezTo>
                  <a:pt x="0" y="3114675"/>
                  <a:pt x="0" y="3114675"/>
                  <a:pt x="0" y="3114675"/>
                </a:cubicBezTo>
                <a:cubicBezTo>
                  <a:pt x="0" y="1270271"/>
                  <a:pt x="0" y="1270271"/>
                  <a:pt x="0" y="1270271"/>
                </a:cubicBezTo>
                <a:cubicBezTo>
                  <a:pt x="0" y="566957"/>
                  <a:pt x="571137" y="0"/>
                  <a:pt x="1271588" y="0"/>
                </a:cubicBezTo>
                <a:close/>
              </a:path>
            </a:pathLst>
          </a:custGeom>
        </p:spPr>
        <p:txBody>
          <a:bodyPr wrap="square">
            <a:noAutofit/>
          </a:bodyPr>
          <a:lstStyle/>
          <a:p>
            <a:endParaRPr lang="en-US"/>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Tree>
    <p:extLst>
      <p:ext uri="{BB962C8B-B14F-4D97-AF65-F5344CB8AC3E}">
        <p14:creationId xmlns:p14="http://schemas.microsoft.com/office/powerpoint/2010/main" val="2948223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A0DBCEE-FCAA-41C7-83B1-3D167A6D40DC}"/>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811127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F2FB391-062E-44D1-812F-278C1DE1D4C9}"/>
              </a:ext>
            </a:extLst>
          </p:cNvPr>
          <p:cNvSpPr>
            <a:spLocks noGrp="1"/>
          </p:cNvSpPr>
          <p:nvPr>
            <p:ph type="pic" sz="quarter" idx="10"/>
          </p:nvPr>
        </p:nvSpPr>
        <p:spPr>
          <a:xfrm>
            <a:off x="2" y="0"/>
            <a:ext cx="5581649" cy="6858000"/>
          </a:xfrm>
          <a:custGeom>
            <a:avLst/>
            <a:gdLst>
              <a:gd name="connsiteX0" fmla="*/ 0 w 5581649"/>
              <a:gd name="connsiteY0" fmla="*/ 0 h 6858000"/>
              <a:gd name="connsiteX1" fmla="*/ 5581649 w 5581649"/>
              <a:gd name="connsiteY1" fmla="*/ 0 h 6858000"/>
              <a:gd name="connsiteX2" fmla="*/ 5581649 w 5581649"/>
              <a:gd name="connsiteY2" fmla="*/ 6858000 h 6858000"/>
              <a:gd name="connsiteX3" fmla="*/ 0 w 5581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81649" h="6858000">
                <a:moveTo>
                  <a:pt x="0" y="0"/>
                </a:moveTo>
                <a:lnTo>
                  <a:pt x="5581649" y="0"/>
                </a:lnTo>
                <a:lnTo>
                  <a:pt x="5581649"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230130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D468EAF-58BD-4CEA-B4E7-1E1045620A57}"/>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4261195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
        <p:nvSpPr>
          <p:cNvPr id="11" name="Picture Placeholder 10">
            <a:extLst>
              <a:ext uri="{FF2B5EF4-FFF2-40B4-BE49-F238E27FC236}">
                <a16:creationId xmlns:a16="http://schemas.microsoft.com/office/drawing/2014/main" id="{99656883-3C84-485F-8DF0-247E638EFACB}"/>
              </a:ext>
            </a:extLst>
          </p:cNvPr>
          <p:cNvSpPr>
            <a:spLocks noGrp="1"/>
          </p:cNvSpPr>
          <p:nvPr>
            <p:ph type="pic" sz="quarter" idx="10"/>
          </p:nvPr>
        </p:nvSpPr>
        <p:spPr>
          <a:xfrm>
            <a:off x="561975" y="3225801"/>
            <a:ext cx="4086225" cy="2613977"/>
          </a:xfrm>
          <a:custGeom>
            <a:avLst/>
            <a:gdLst>
              <a:gd name="connsiteX0" fmla="*/ 0 w 4086225"/>
              <a:gd name="connsiteY0" fmla="*/ 0 h 2613977"/>
              <a:gd name="connsiteX1" fmla="*/ 4086225 w 4086225"/>
              <a:gd name="connsiteY1" fmla="*/ 0 h 2613977"/>
              <a:gd name="connsiteX2" fmla="*/ 4086225 w 4086225"/>
              <a:gd name="connsiteY2" fmla="*/ 2613977 h 2613977"/>
              <a:gd name="connsiteX3" fmla="*/ 0 w 4086225"/>
              <a:gd name="connsiteY3" fmla="*/ 2613977 h 2613977"/>
            </a:gdLst>
            <a:ahLst/>
            <a:cxnLst>
              <a:cxn ang="0">
                <a:pos x="connsiteX0" y="connsiteY0"/>
              </a:cxn>
              <a:cxn ang="0">
                <a:pos x="connsiteX1" y="connsiteY1"/>
              </a:cxn>
              <a:cxn ang="0">
                <a:pos x="connsiteX2" y="connsiteY2"/>
              </a:cxn>
              <a:cxn ang="0">
                <a:pos x="connsiteX3" y="connsiteY3"/>
              </a:cxn>
            </a:cxnLst>
            <a:rect l="l" t="t" r="r" b="b"/>
            <a:pathLst>
              <a:path w="4086225" h="2613977">
                <a:moveTo>
                  <a:pt x="0" y="0"/>
                </a:moveTo>
                <a:lnTo>
                  <a:pt x="4086225" y="0"/>
                </a:lnTo>
                <a:lnTo>
                  <a:pt x="4086225" y="2613977"/>
                </a:lnTo>
                <a:lnTo>
                  <a:pt x="0" y="2613977"/>
                </a:lnTo>
                <a:close/>
              </a:path>
            </a:pathLst>
          </a:custGeom>
        </p:spPr>
        <p:txBody>
          <a:bodyPr wrap="square">
            <a:noAutofit/>
          </a:bodyPr>
          <a:lstStyle/>
          <a:p>
            <a:endParaRPr lang="en-US"/>
          </a:p>
        </p:txBody>
      </p:sp>
    </p:spTree>
    <p:extLst>
      <p:ext uri="{BB962C8B-B14F-4D97-AF65-F5344CB8AC3E}">
        <p14:creationId xmlns:p14="http://schemas.microsoft.com/office/powerpoint/2010/main" val="556297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C0633DA-1DEE-4AC0-84EA-F46DC070485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920159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
        <p:nvSpPr>
          <p:cNvPr id="8" name="Oval 7">
            <a:extLst>
              <a:ext uri="{FF2B5EF4-FFF2-40B4-BE49-F238E27FC236}">
                <a16:creationId xmlns:a16="http://schemas.microsoft.com/office/drawing/2014/main" id="{2C944CB6-B198-4A50-A4C7-A1DADDBF28D7}"/>
              </a:ext>
            </a:extLst>
          </p:cNvPr>
          <p:cNvSpPr/>
          <p:nvPr userDrawn="1"/>
        </p:nvSpPr>
        <p:spPr>
          <a:xfrm>
            <a:off x="11230248" y="6181248"/>
            <a:ext cx="411480" cy="4114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6" name="Picture Placeholder 15">
            <a:extLst>
              <a:ext uri="{FF2B5EF4-FFF2-40B4-BE49-F238E27FC236}">
                <a16:creationId xmlns:a16="http://schemas.microsoft.com/office/drawing/2014/main" id="{9789B5CC-7B36-44D1-8FDC-7F5B1BECF3A3}"/>
              </a:ext>
            </a:extLst>
          </p:cNvPr>
          <p:cNvSpPr>
            <a:spLocks noGrp="1"/>
          </p:cNvSpPr>
          <p:nvPr>
            <p:ph type="pic" sz="quarter" idx="11"/>
          </p:nvPr>
        </p:nvSpPr>
        <p:spPr>
          <a:xfrm>
            <a:off x="8445098" y="1640524"/>
            <a:ext cx="2769405" cy="4129195"/>
          </a:xfrm>
          <a:custGeom>
            <a:avLst/>
            <a:gdLst>
              <a:gd name="connsiteX0" fmla="*/ 0 w 2769405"/>
              <a:gd name="connsiteY0" fmla="*/ 0 h 4129195"/>
              <a:gd name="connsiteX1" fmla="*/ 2769405 w 2769405"/>
              <a:gd name="connsiteY1" fmla="*/ 0 h 4129195"/>
              <a:gd name="connsiteX2" fmla="*/ 2769405 w 2769405"/>
              <a:gd name="connsiteY2" fmla="*/ 4129195 h 4129195"/>
              <a:gd name="connsiteX3" fmla="*/ 0 w 2769405"/>
              <a:gd name="connsiteY3" fmla="*/ 4129195 h 4129195"/>
            </a:gdLst>
            <a:ahLst/>
            <a:cxnLst>
              <a:cxn ang="0">
                <a:pos x="connsiteX0" y="connsiteY0"/>
              </a:cxn>
              <a:cxn ang="0">
                <a:pos x="connsiteX1" y="connsiteY1"/>
              </a:cxn>
              <a:cxn ang="0">
                <a:pos x="connsiteX2" y="connsiteY2"/>
              </a:cxn>
              <a:cxn ang="0">
                <a:pos x="connsiteX3" y="connsiteY3"/>
              </a:cxn>
            </a:cxnLst>
            <a:rect l="l" t="t" r="r" b="b"/>
            <a:pathLst>
              <a:path w="2769405" h="4129195">
                <a:moveTo>
                  <a:pt x="0" y="0"/>
                </a:moveTo>
                <a:lnTo>
                  <a:pt x="2769405" y="0"/>
                </a:lnTo>
                <a:lnTo>
                  <a:pt x="2769405" y="4129195"/>
                </a:lnTo>
                <a:lnTo>
                  <a:pt x="0" y="4129195"/>
                </a:lnTo>
                <a:close/>
              </a:path>
            </a:pathLst>
          </a:custGeom>
        </p:spPr>
        <p:txBody>
          <a:bodyPr wrap="square">
            <a:noAutofit/>
          </a:bodyPr>
          <a:lstStyle/>
          <a:p>
            <a:endParaRPr lang="en-US"/>
          </a:p>
        </p:txBody>
      </p:sp>
      <p:sp>
        <p:nvSpPr>
          <p:cNvPr id="10" name="Slide Number Placeholder 5">
            <a:extLst>
              <a:ext uri="{FF2B5EF4-FFF2-40B4-BE49-F238E27FC236}">
                <a16:creationId xmlns:a16="http://schemas.microsoft.com/office/drawing/2014/main" id="{23B89E42-18DE-4566-A5C4-B60B7E68F036}"/>
              </a:ext>
            </a:extLst>
          </p:cNvPr>
          <p:cNvSpPr>
            <a:spLocks noGrp="1"/>
          </p:cNvSpPr>
          <p:nvPr>
            <p:ph type="sldNum" sz="quarter" idx="4"/>
          </p:nvPr>
        </p:nvSpPr>
        <p:spPr>
          <a:xfrm>
            <a:off x="11165145" y="6284569"/>
            <a:ext cx="541687" cy="204839"/>
          </a:xfrm>
          <a:prstGeom prst="rect">
            <a:avLst/>
          </a:prstGeom>
        </p:spPr>
        <p:txBody>
          <a:bodyPr vert="horz" lIns="91440" tIns="45720" rIns="91440" bIns="45720"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a:t>
            </a:fld>
            <a:endParaRPr lang="en-US" dirty="0"/>
          </a:p>
        </p:txBody>
      </p:sp>
      <p:sp>
        <p:nvSpPr>
          <p:cNvPr id="13" name="Picture Placeholder 12">
            <a:extLst>
              <a:ext uri="{FF2B5EF4-FFF2-40B4-BE49-F238E27FC236}">
                <a16:creationId xmlns:a16="http://schemas.microsoft.com/office/drawing/2014/main" id="{8DE5477E-FD87-424D-9C03-D237132FD99B}"/>
              </a:ext>
            </a:extLst>
          </p:cNvPr>
          <p:cNvSpPr>
            <a:spLocks noGrp="1"/>
          </p:cNvSpPr>
          <p:nvPr>
            <p:ph type="pic" sz="quarter" idx="10"/>
          </p:nvPr>
        </p:nvSpPr>
        <p:spPr>
          <a:xfrm>
            <a:off x="977498" y="1640523"/>
            <a:ext cx="3200400" cy="2074548"/>
          </a:xfrm>
          <a:custGeom>
            <a:avLst/>
            <a:gdLst>
              <a:gd name="connsiteX0" fmla="*/ 0 w 3200400"/>
              <a:gd name="connsiteY0" fmla="*/ 0 h 2074548"/>
              <a:gd name="connsiteX1" fmla="*/ 3200400 w 3200400"/>
              <a:gd name="connsiteY1" fmla="*/ 0 h 2074548"/>
              <a:gd name="connsiteX2" fmla="*/ 3200400 w 3200400"/>
              <a:gd name="connsiteY2" fmla="*/ 2074548 h 2074548"/>
              <a:gd name="connsiteX3" fmla="*/ 0 w 3200400"/>
              <a:gd name="connsiteY3" fmla="*/ 2074548 h 2074548"/>
            </a:gdLst>
            <a:ahLst/>
            <a:cxnLst>
              <a:cxn ang="0">
                <a:pos x="connsiteX0" y="connsiteY0"/>
              </a:cxn>
              <a:cxn ang="0">
                <a:pos x="connsiteX1" y="connsiteY1"/>
              </a:cxn>
              <a:cxn ang="0">
                <a:pos x="connsiteX2" y="connsiteY2"/>
              </a:cxn>
              <a:cxn ang="0">
                <a:pos x="connsiteX3" y="connsiteY3"/>
              </a:cxn>
            </a:cxnLst>
            <a:rect l="l" t="t" r="r" b="b"/>
            <a:pathLst>
              <a:path w="3200400" h="2074548">
                <a:moveTo>
                  <a:pt x="0" y="0"/>
                </a:moveTo>
                <a:lnTo>
                  <a:pt x="3200400" y="0"/>
                </a:lnTo>
                <a:lnTo>
                  <a:pt x="3200400" y="2074548"/>
                </a:lnTo>
                <a:lnTo>
                  <a:pt x="0" y="2074548"/>
                </a:lnTo>
                <a:close/>
              </a:path>
            </a:pathLst>
          </a:custGeom>
        </p:spPr>
        <p:txBody>
          <a:bodyPr wrap="square">
            <a:noAutofit/>
          </a:bodyPr>
          <a:lstStyle/>
          <a:p>
            <a:endParaRPr lang="en-US"/>
          </a:p>
        </p:txBody>
      </p:sp>
    </p:spTree>
    <p:extLst>
      <p:ext uri="{BB962C8B-B14F-4D97-AF65-F5344CB8AC3E}">
        <p14:creationId xmlns:p14="http://schemas.microsoft.com/office/powerpoint/2010/main" val="805237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7C83E285-E674-4A8E-8A92-DB0BB988B811}"/>
              </a:ext>
            </a:extLst>
          </p:cNvPr>
          <p:cNvSpPr>
            <a:spLocks noGrp="1"/>
          </p:cNvSpPr>
          <p:nvPr>
            <p:ph type="ftr" sz="quarter" idx="3"/>
          </p:nvPr>
        </p:nvSpPr>
        <p:spPr>
          <a:xfrm>
            <a:off x="447675" y="6204426"/>
            <a:ext cx="3200400" cy="365125"/>
          </a:xfrm>
          <a:prstGeom prst="rect">
            <a:avLst/>
          </a:prstGeom>
        </p:spPr>
        <p:txBody>
          <a:bodyPr vert="horz" lIns="91440" tIns="45720" rIns="91440" bIns="45720" rtlCol="0" anchor="ctr"/>
          <a:lstStyle>
            <a:lvl1pPr algn="l">
              <a:defRPr sz="1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chemeClr val="accent1"/>
              </a:solidFill>
            </a:endParaRPr>
          </a:p>
        </p:txBody>
      </p:sp>
      <p:sp>
        <p:nvSpPr>
          <p:cNvPr id="11" name="Picture Placeholder 10">
            <a:extLst>
              <a:ext uri="{FF2B5EF4-FFF2-40B4-BE49-F238E27FC236}">
                <a16:creationId xmlns:a16="http://schemas.microsoft.com/office/drawing/2014/main" id="{1EE0FC5D-A9A7-4BB5-984E-028EBE439AF2}"/>
              </a:ext>
            </a:extLst>
          </p:cNvPr>
          <p:cNvSpPr>
            <a:spLocks noGrp="1"/>
          </p:cNvSpPr>
          <p:nvPr>
            <p:ph type="pic" sz="quarter" idx="10"/>
          </p:nvPr>
        </p:nvSpPr>
        <p:spPr>
          <a:xfrm>
            <a:off x="5781675" y="1958372"/>
            <a:ext cx="4714046" cy="3893521"/>
          </a:xfrm>
          <a:custGeom>
            <a:avLst/>
            <a:gdLst>
              <a:gd name="connsiteX0" fmla="*/ 0 w 4714046"/>
              <a:gd name="connsiteY0" fmla="*/ 0 h 3893521"/>
              <a:gd name="connsiteX1" fmla="*/ 4714046 w 4714046"/>
              <a:gd name="connsiteY1" fmla="*/ 0 h 3893521"/>
              <a:gd name="connsiteX2" fmla="*/ 4714046 w 4714046"/>
              <a:gd name="connsiteY2" fmla="*/ 3893521 h 3893521"/>
              <a:gd name="connsiteX3" fmla="*/ 0 w 4714046"/>
              <a:gd name="connsiteY3" fmla="*/ 3893521 h 3893521"/>
            </a:gdLst>
            <a:ahLst/>
            <a:cxnLst>
              <a:cxn ang="0">
                <a:pos x="connsiteX0" y="connsiteY0"/>
              </a:cxn>
              <a:cxn ang="0">
                <a:pos x="connsiteX1" y="connsiteY1"/>
              </a:cxn>
              <a:cxn ang="0">
                <a:pos x="connsiteX2" y="connsiteY2"/>
              </a:cxn>
              <a:cxn ang="0">
                <a:pos x="connsiteX3" y="connsiteY3"/>
              </a:cxn>
            </a:cxnLst>
            <a:rect l="l" t="t" r="r" b="b"/>
            <a:pathLst>
              <a:path w="4714046" h="3893521">
                <a:moveTo>
                  <a:pt x="0" y="0"/>
                </a:moveTo>
                <a:lnTo>
                  <a:pt x="4714046" y="0"/>
                </a:lnTo>
                <a:lnTo>
                  <a:pt x="4714046" y="3893521"/>
                </a:lnTo>
                <a:lnTo>
                  <a:pt x="0" y="3893521"/>
                </a:lnTo>
                <a:close/>
              </a:path>
            </a:pathLst>
          </a:custGeom>
        </p:spPr>
        <p:txBody>
          <a:bodyPr wrap="square">
            <a:noAutofit/>
          </a:bodyPr>
          <a:lstStyle/>
          <a:p>
            <a:endParaRPr lang="en-US"/>
          </a:p>
        </p:txBody>
      </p:sp>
    </p:spTree>
    <p:extLst>
      <p:ext uri="{BB962C8B-B14F-4D97-AF65-F5344CB8AC3E}">
        <p14:creationId xmlns:p14="http://schemas.microsoft.com/office/powerpoint/2010/main" val="273995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AF7C64-1DD4-4246-B9BC-1213819969A4}"/>
              </a:ext>
            </a:extLst>
          </p:cNvPr>
          <p:cNvSpPr>
            <a:spLocks noGrp="1"/>
          </p:cNvSpPr>
          <p:nvPr>
            <p:ph type="pic" sz="quarter" idx="10"/>
          </p:nvPr>
        </p:nvSpPr>
        <p:spPr>
          <a:xfrm>
            <a:off x="1" y="3924301"/>
            <a:ext cx="12191999" cy="2933699"/>
          </a:xfrm>
          <a:custGeom>
            <a:avLst/>
            <a:gdLst>
              <a:gd name="connsiteX0" fmla="*/ 0 w 12191999"/>
              <a:gd name="connsiteY0" fmla="*/ 0 h 2933699"/>
              <a:gd name="connsiteX1" fmla="*/ 12191999 w 12191999"/>
              <a:gd name="connsiteY1" fmla="*/ 0 h 2933699"/>
              <a:gd name="connsiteX2" fmla="*/ 12191999 w 12191999"/>
              <a:gd name="connsiteY2" fmla="*/ 2933699 h 2933699"/>
              <a:gd name="connsiteX3" fmla="*/ 0 w 12191999"/>
              <a:gd name="connsiteY3" fmla="*/ 2933699 h 2933699"/>
            </a:gdLst>
            <a:ahLst/>
            <a:cxnLst>
              <a:cxn ang="0">
                <a:pos x="connsiteX0" y="connsiteY0"/>
              </a:cxn>
              <a:cxn ang="0">
                <a:pos x="connsiteX1" y="connsiteY1"/>
              </a:cxn>
              <a:cxn ang="0">
                <a:pos x="connsiteX2" y="connsiteY2"/>
              </a:cxn>
              <a:cxn ang="0">
                <a:pos x="connsiteX3" y="connsiteY3"/>
              </a:cxn>
            </a:cxnLst>
            <a:rect l="l" t="t" r="r" b="b"/>
            <a:pathLst>
              <a:path w="12191999" h="2933699">
                <a:moveTo>
                  <a:pt x="0" y="0"/>
                </a:moveTo>
                <a:lnTo>
                  <a:pt x="12191999" y="0"/>
                </a:lnTo>
                <a:lnTo>
                  <a:pt x="12191999" y="2933699"/>
                </a:lnTo>
                <a:lnTo>
                  <a:pt x="0" y="2933699"/>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47675" y="395772"/>
            <a:ext cx="11296650" cy="602086"/>
          </a:xfrm>
          <a:prstGeom prst="rect">
            <a:avLst/>
          </a:prstGeom>
        </p:spPr>
        <p:txBody>
          <a:bodyPr vert="horz" lIns="91440" tIns="45720" rIns="91440" bIns="45720" rtlCol="0" anchor="ctr">
            <a:normAutofit/>
          </a:bodyPr>
          <a:lstStyle>
            <a:lvl1pPr algn="l">
              <a:lnSpc>
                <a:spcPct val="100000"/>
              </a:lnSpc>
              <a:defRPr sz="3000" b="0">
                <a:solidFill>
                  <a:schemeClr val="tx2"/>
                </a:solidFill>
                <a:latin typeface="Montserrat Bold" panose="00000800000000000000" pitchFamily="2" charset="0"/>
              </a:defRPr>
            </a:lvl1pPr>
          </a:lstStyle>
          <a:p>
            <a:r>
              <a:rPr lang="en-US" dirty="0"/>
              <a:t>Click to edit Master title style</a:t>
            </a:r>
          </a:p>
        </p:txBody>
      </p:sp>
    </p:spTree>
    <p:extLst>
      <p:ext uri="{BB962C8B-B14F-4D97-AF65-F5344CB8AC3E}">
        <p14:creationId xmlns:p14="http://schemas.microsoft.com/office/powerpoint/2010/main" val="421797413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238332"/>
      </p:ext>
    </p:extLst>
  </p:cSld>
  <p:clrMap bg1="lt1" tx1="dk1" bg2="lt2" tx2="dk2" accent1="accent1" accent2="accent2" accent3="accent3" accent4="accent4" accent5="accent5" accent6="accent6" hlink="hlink" folHlink="folHlink"/>
  <p:sldLayoutIdLst>
    <p:sldLayoutId id="2147483650" r:id="rId1"/>
    <p:sldLayoutId id="2147483707" r:id="rId2"/>
    <p:sldLayoutId id="2147483720" r:id="rId3"/>
    <p:sldLayoutId id="2147483749" r:id="rId4"/>
    <p:sldLayoutId id="2147483748" r:id="rId5"/>
    <p:sldLayoutId id="2147483747" r:id="rId6"/>
    <p:sldLayoutId id="2147483746" r:id="rId7"/>
    <p:sldLayoutId id="2147483745" r:id="rId8"/>
    <p:sldLayoutId id="2147483744" r:id="rId9"/>
    <p:sldLayoutId id="2147483743" r:id="rId10"/>
    <p:sldLayoutId id="2147483742" r:id="rId11"/>
    <p:sldLayoutId id="2147483741" r:id="rId12"/>
    <p:sldLayoutId id="2147483740" r:id="rId13"/>
    <p:sldLayoutId id="2147483739" r:id="rId14"/>
    <p:sldLayoutId id="2147483738" r:id="rId15"/>
    <p:sldLayoutId id="2147483737" r:id="rId16"/>
    <p:sldLayoutId id="2147483736" r:id="rId17"/>
    <p:sldLayoutId id="2147483735" r:id="rId18"/>
    <p:sldLayoutId id="2147483734" r:id="rId19"/>
    <p:sldLayoutId id="2147483733" r:id="rId20"/>
    <p:sldLayoutId id="2147483732" r:id="rId21"/>
    <p:sldLayoutId id="2147483731" r:id="rId22"/>
    <p:sldLayoutId id="2147483730" r:id="rId23"/>
    <p:sldLayoutId id="2147483729" r:id="rId24"/>
    <p:sldLayoutId id="2147483728" r:id="rId25"/>
    <p:sldLayoutId id="2147483727" r:id="rId26"/>
    <p:sldLayoutId id="2147483726" r:id="rId27"/>
    <p:sldLayoutId id="2147483725" r:id="rId28"/>
    <p:sldLayoutId id="2147483723" r:id="rId29"/>
    <p:sldLayoutId id="2147483724" r:id="rId30"/>
    <p:sldLayoutId id="2147483721" r:id="rId31"/>
    <p:sldLayoutId id="2147483719" r:id="rId32"/>
    <p:sldLayoutId id="2147483718" r:id="rId33"/>
    <p:sldLayoutId id="2147483717" r:id="rId34"/>
    <p:sldLayoutId id="2147483716" r:id="rId35"/>
    <p:sldLayoutId id="2147483715" r:id="rId36"/>
    <p:sldLayoutId id="2147483714" r:id="rId37"/>
    <p:sldLayoutId id="2147483713" r:id="rId38"/>
    <p:sldLayoutId id="2147483712" r:id="rId39"/>
    <p:sldLayoutId id="2147483711" r:id="rId40"/>
    <p:sldLayoutId id="2147483710" r:id="rId41"/>
    <p:sldLayoutId id="2147483709" r:id="rId42"/>
  </p:sldLayoutIdLst>
  <p:hf hdr="0" ftr="0" dt="0"/>
  <p:txStyles>
    <p:titleStyle>
      <a:lvl1pPr algn="l" defTabSz="914400" rtl="0" eaLnBrk="1" latinLnBrk="0" hangingPunct="1">
        <a:lnSpc>
          <a:spcPct val="90000"/>
        </a:lnSpc>
        <a:spcBef>
          <a:spcPct val="0"/>
        </a:spcBef>
        <a:buNone/>
        <a:defRPr sz="3200" kern="120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png"/><Relationship Id="rId2" Type="http://schemas.openxmlformats.org/officeDocument/2006/relationships/diagramData" Target="../diagrams/data4.xml"/><Relationship Id="rId1" Type="http://schemas.openxmlformats.org/officeDocument/2006/relationships/slideLayout" Target="../slideLayouts/slideLayout3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5.jpg"/><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png"/><Relationship Id="rId2" Type="http://schemas.openxmlformats.org/officeDocument/2006/relationships/diagramData" Target="../diagrams/data3.xml"/><Relationship Id="rId1" Type="http://schemas.openxmlformats.org/officeDocument/2006/relationships/slideLayout" Target="../slideLayouts/slideLayout3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4C919F-2A06-C6AB-7514-60DA0F3F7FF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BCA01A0-7191-EDE6-B066-C6A9789EB376}"/>
              </a:ext>
            </a:extLst>
          </p:cNvPr>
          <p:cNvSpPr/>
          <p:nvPr/>
        </p:nvSpPr>
        <p:spPr>
          <a:xfrm>
            <a:off x="0" y="-26661"/>
            <a:ext cx="12191999" cy="6884661"/>
          </a:xfrm>
          <a:prstGeom prst="rect">
            <a:avLst/>
          </a:prstGeom>
          <a:solidFill>
            <a:srgbClr val="56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283DAA1-EB2A-EA2F-5A6B-339E5E93D282}"/>
              </a:ext>
            </a:extLst>
          </p:cNvPr>
          <p:cNvSpPr txBox="1"/>
          <p:nvPr/>
        </p:nvSpPr>
        <p:spPr>
          <a:xfrm>
            <a:off x="4456470" y="933350"/>
            <a:ext cx="3838575" cy="769441"/>
          </a:xfrm>
          <a:prstGeom prst="rect">
            <a:avLst/>
          </a:prstGeom>
          <a:noFill/>
        </p:spPr>
        <p:txBody>
          <a:bodyPr wrap="square" rtlCol="0">
            <a:spAutoFit/>
          </a:bodyPr>
          <a:lstStyle/>
          <a:p>
            <a:pPr algn="ctr"/>
            <a:endParaRPr lang="en-US" sz="4400" dirty="0">
              <a:solidFill>
                <a:schemeClr val="bg1"/>
              </a:solidFill>
            </a:endParaRPr>
          </a:p>
        </p:txBody>
      </p:sp>
      <p:sp>
        <p:nvSpPr>
          <p:cNvPr id="12" name="TextBox 11">
            <a:extLst>
              <a:ext uri="{FF2B5EF4-FFF2-40B4-BE49-F238E27FC236}">
                <a16:creationId xmlns:a16="http://schemas.microsoft.com/office/drawing/2014/main" id="{B67413A6-6E01-D4F9-04FB-777DED6E09E3}"/>
              </a:ext>
            </a:extLst>
          </p:cNvPr>
          <p:cNvSpPr txBox="1"/>
          <p:nvPr/>
        </p:nvSpPr>
        <p:spPr>
          <a:xfrm>
            <a:off x="1381125" y="49608"/>
            <a:ext cx="10128607" cy="2308324"/>
          </a:xfrm>
          <a:prstGeom prst="rect">
            <a:avLst/>
          </a:prstGeom>
          <a:noFill/>
        </p:spPr>
        <p:txBody>
          <a:bodyPr wrap="square" rtlCol="0">
            <a:spAutoFit/>
          </a:bodyPr>
          <a:lstStyle/>
          <a:p>
            <a:pPr algn="ctr"/>
            <a:r>
              <a:rPr lang="en-US" sz="4800" dirty="0">
                <a:solidFill>
                  <a:schemeClr val="bg1"/>
                </a:solidFill>
              </a:rPr>
              <a:t>Sandwell Domestic Abuse Strategy  </a:t>
            </a:r>
          </a:p>
          <a:p>
            <a:pPr algn="ctr"/>
            <a:r>
              <a:rPr lang="en-US" sz="4800" dirty="0">
                <a:solidFill>
                  <a:schemeClr val="bg1"/>
                </a:solidFill>
              </a:rPr>
              <a:t>2025 - 2028</a:t>
            </a:r>
          </a:p>
          <a:p>
            <a:pPr algn="ctr"/>
            <a:r>
              <a:rPr lang="en-US" sz="4800" dirty="0">
                <a:solidFill>
                  <a:schemeClr val="bg1"/>
                </a:solidFill>
              </a:rPr>
              <a:t> </a:t>
            </a:r>
          </a:p>
        </p:txBody>
      </p:sp>
      <p:pic>
        <p:nvPicPr>
          <p:cNvPr id="17" name="Picture 16">
            <a:extLst>
              <a:ext uri="{FF2B5EF4-FFF2-40B4-BE49-F238E27FC236}">
                <a16:creationId xmlns:a16="http://schemas.microsoft.com/office/drawing/2014/main" id="{51FAFD30-CAA1-3835-B05C-D9E2FE215AC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403832" y="1460945"/>
            <a:ext cx="8277225" cy="5194011"/>
          </a:xfrm>
          <a:prstGeom prst="rect">
            <a:avLst/>
          </a:prstGeom>
        </p:spPr>
      </p:pic>
      <p:sp>
        <p:nvSpPr>
          <p:cNvPr id="22" name="Rectangle 21">
            <a:extLst>
              <a:ext uri="{FF2B5EF4-FFF2-40B4-BE49-F238E27FC236}">
                <a16:creationId xmlns:a16="http://schemas.microsoft.com/office/drawing/2014/main" id="{ED57273F-4FC2-32F5-5BF1-2122092E129E}"/>
              </a:ext>
            </a:extLst>
          </p:cNvPr>
          <p:cNvSpPr/>
          <p:nvPr/>
        </p:nvSpPr>
        <p:spPr>
          <a:xfrm>
            <a:off x="133350" y="66675"/>
            <a:ext cx="11915775" cy="6677025"/>
          </a:xfrm>
          <a:prstGeom prst="rect">
            <a:avLst/>
          </a:prstGeom>
          <a:noFill/>
          <a:ln w="635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971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FA722D-C0D9-BD26-E402-F510E649F90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6E739C7-2F00-BFFA-6748-2FA4E853FB61}"/>
              </a:ext>
            </a:extLst>
          </p:cNvPr>
          <p:cNvSpPr/>
          <p:nvPr/>
        </p:nvSpPr>
        <p:spPr>
          <a:xfrm>
            <a:off x="9733429" y="0"/>
            <a:ext cx="2491069" cy="6858000"/>
          </a:xfrm>
          <a:prstGeom prst="rect">
            <a:avLst/>
          </a:prstGeom>
          <a:solidFill>
            <a:srgbClr val="2F4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a:extLst>
              <a:ext uri="{FF2B5EF4-FFF2-40B4-BE49-F238E27FC236}">
                <a16:creationId xmlns:a16="http://schemas.microsoft.com/office/drawing/2014/main" id="{AB7AABE7-859D-42A0-1DA9-1327223C55A4}"/>
              </a:ext>
            </a:extLst>
          </p:cNvPr>
          <p:cNvSpPr txBox="1"/>
          <p:nvPr/>
        </p:nvSpPr>
        <p:spPr>
          <a:xfrm>
            <a:off x="9789459" y="135082"/>
            <a:ext cx="2402541" cy="1815882"/>
          </a:xfrm>
          <a:prstGeom prst="rect">
            <a:avLst/>
          </a:prstGeom>
          <a:noFill/>
        </p:spPr>
        <p:txBody>
          <a:bodyPr wrap="square">
            <a:spAutoFit/>
          </a:bodyPr>
          <a:lstStyle/>
          <a:p>
            <a:pPr algn="ctr"/>
            <a:r>
              <a:rPr lang="en-GB" sz="2800" dirty="0">
                <a:solidFill>
                  <a:schemeClr val="bg1"/>
                </a:solidFill>
                <a:latin typeface="Raleway Bold" panose="020B0803030101060003" pitchFamily="34" charset="0"/>
              </a:rPr>
              <a:t>Key Findings </a:t>
            </a:r>
          </a:p>
          <a:p>
            <a:pPr algn="ctr"/>
            <a:r>
              <a:rPr lang="en-GB" sz="2800" dirty="0">
                <a:solidFill>
                  <a:schemeClr val="bg1"/>
                </a:solidFill>
                <a:latin typeface="Raleway Bold" panose="020B0803030101060003" pitchFamily="34" charset="0"/>
              </a:rPr>
              <a:t>from the </a:t>
            </a:r>
          </a:p>
          <a:p>
            <a:pPr algn="ctr"/>
            <a:r>
              <a:rPr lang="en-GB" sz="2800" dirty="0">
                <a:solidFill>
                  <a:schemeClr val="bg1"/>
                </a:solidFill>
                <a:latin typeface="Raleway Bold" panose="020B0803030101060003" pitchFamily="34" charset="0"/>
              </a:rPr>
              <a:t>Needs Assessment</a:t>
            </a:r>
          </a:p>
        </p:txBody>
      </p:sp>
      <p:graphicFrame>
        <p:nvGraphicFramePr>
          <p:cNvPr id="2" name="Content Placeholder 2">
            <a:extLst>
              <a:ext uri="{FF2B5EF4-FFF2-40B4-BE49-F238E27FC236}">
                <a16:creationId xmlns:a16="http://schemas.microsoft.com/office/drawing/2014/main" id="{2F7CB02B-6CA2-EAB1-1274-069AD118FDB5}"/>
              </a:ext>
            </a:extLst>
          </p:cNvPr>
          <p:cNvGraphicFramePr>
            <a:graphicFrameLocks/>
          </p:cNvGraphicFramePr>
          <p:nvPr>
            <p:extLst>
              <p:ext uri="{D42A27DB-BD31-4B8C-83A1-F6EECF244321}">
                <p14:modId xmlns:p14="http://schemas.microsoft.com/office/powerpoint/2010/main" val="674649371"/>
              </p:ext>
            </p:extLst>
          </p:nvPr>
        </p:nvGraphicFramePr>
        <p:xfrm>
          <a:off x="78443" y="108799"/>
          <a:ext cx="9544045" cy="6587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11C1AB44-FDF1-8B59-F024-FE2108087BBB}"/>
              </a:ext>
            </a:extLst>
          </p:cNvPr>
          <p:cNvSpPr txBox="1"/>
          <p:nvPr/>
        </p:nvSpPr>
        <p:spPr>
          <a:xfrm>
            <a:off x="9937376" y="2086046"/>
            <a:ext cx="2176181" cy="2031325"/>
          </a:xfrm>
          <a:prstGeom prst="rect">
            <a:avLst/>
          </a:prstGeom>
          <a:noFill/>
        </p:spPr>
        <p:txBody>
          <a:bodyPr wrap="square">
            <a:spAutoFit/>
          </a:bodyPr>
          <a:lstStyle/>
          <a:p>
            <a:r>
              <a:rPr lang="en-GB" dirty="0">
                <a:solidFill>
                  <a:schemeClr val="bg1"/>
                </a:solidFill>
              </a:rPr>
              <a:t>The following key findings, grouped under our five strategic pillars, shape the priorities for action over the next three years</a:t>
            </a:r>
          </a:p>
        </p:txBody>
      </p:sp>
      <p:pic>
        <p:nvPicPr>
          <p:cNvPr id="1026" name="Picture 2" descr="Generated image">
            <a:extLst>
              <a:ext uri="{FF2B5EF4-FFF2-40B4-BE49-F238E27FC236}">
                <a16:creationId xmlns:a16="http://schemas.microsoft.com/office/drawing/2014/main" id="{D5A371B1-10FF-91CC-ACD5-1BCBB21EF107}"/>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33429" y="4421956"/>
            <a:ext cx="2458571" cy="245857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324898C-F431-2669-A9F6-B4284B8CE7CF}"/>
              </a:ext>
            </a:extLst>
          </p:cNvPr>
          <p:cNvSpPr>
            <a:spLocks noGrp="1"/>
          </p:cNvSpPr>
          <p:nvPr>
            <p:ph type="sldNum" sz="quarter" idx="4"/>
          </p:nvPr>
        </p:nvSpPr>
        <p:spPr/>
        <p:txBody>
          <a:bodyPr/>
          <a:lstStyle/>
          <a:p>
            <a:fld id="{58B2BE56-A1DF-44BF-AF31-08C6097C884E}" type="slidenum">
              <a:rPr lang="en-US" smtClean="0"/>
              <a:pPr/>
              <a:t>10</a:t>
            </a:fld>
            <a:endParaRPr lang="en-US" dirty="0"/>
          </a:p>
        </p:txBody>
      </p:sp>
      <p:sp>
        <p:nvSpPr>
          <p:cNvPr id="3" name="Slide Number Placeholder 3">
            <a:extLst>
              <a:ext uri="{FF2B5EF4-FFF2-40B4-BE49-F238E27FC236}">
                <a16:creationId xmlns:a16="http://schemas.microsoft.com/office/drawing/2014/main" id="{54FB7202-9AA8-F2B7-F886-332718BCE287}"/>
              </a:ext>
            </a:extLst>
          </p:cNvPr>
          <p:cNvSpPr txBox="1">
            <a:spLocks/>
          </p:cNvSpPr>
          <p:nvPr/>
        </p:nvSpPr>
        <p:spPr>
          <a:xfrm>
            <a:off x="11432096" y="6418167"/>
            <a:ext cx="541687" cy="2048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B2BE56-A1DF-44BF-AF31-08C6097C884E}" type="slidenum">
              <a:rPr lang="en-US" sz="1600" b="1" smtClean="0">
                <a:solidFill>
                  <a:schemeClr val="accent5">
                    <a:lumMod val="50000"/>
                  </a:schemeClr>
                </a:solidFill>
              </a:rPr>
              <a:pPr/>
              <a:t>10</a:t>
            </a:fld>
            <a:endParaRPr lang="en-US" sz="1600" b="1" dirty="0">
              <a:solidFill>
                <a:schemeClr val="accent5">
                  <a:lumMod val="50000"/>
                </a:schemeClr>
              </a:solidFill>
            </a:endParaRPr>
          </a:p>
        </p:txBody>
      </p:sp>
    </p:spTree>
    <p:extLst>
      <p:ext uri="{BB962C8B-B14F-4D97-AF65-F5344CB8AC3E}">
        <p14:creationId xmlns:p14="http://schemas.microsoft.com/office/powerpoint/2010/main" val="1594826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216F3-0E60-1936-C052-73E4312066E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905298E-3632-DA70-C940-0329F6D94CD9}"/>
              </a:ext>
            </a:extLst>
          </p:cNvPr>
          <p:cNvSpPr/>
          <p:nvPr/>
        </p:nvSpPr>
        <p:spPr>
          <a:xfrm>
            <a:off x="0" y="1"/>
            <a:ext cx="12192000" cy="6870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F80EF43-899D-22AD-D00D-E5323500BDFA}"/>
              </a:ext>
            </a:extLst>
          </p:cNvPr>
          <p:cNvSpPr txBox="1"/>
          <p:nvPr/>
        </p:nvSpPr>
        <p:spPr>
          <a:xfrm>
            <a:off x="7037850" y="2670582"/>
            <a:ext cx="3695700" cy="3170099"/>
          </a:xfrm>
          <a:prstGeom prst="rect">
            <a:avLst/>
          </a:prstGeom>
          <a:noFill/>
        </p:spPr>
        <p:txBody>
          <a:bodyPr wrap="square" rtlCol="0">
            <a:spAutoFit/>
          </a:bodyPr>
          <a:lstStyle/>
          <a:p>
            <a:r>
              <a:rPr lang="en-GB" sz="4000" dirty="0">
                <a:solidFill>
                  <a:schemeClr val="bg1"/>
                </a:solidFill>
                <a:latin typeface="Raleway Bold" panose="020B0803030101060003" pitchFamily="34" charset="0"/>
              </a:rPr>
              <a:t>Strengthening Safeguarding and Partnership Working.</a:t>
            </a:r>
            <a:endParaRPr lang="en-US" sz="4000" dirty="0">
              <a:solidFill>
                <a:schemeClr val="bg1"/>
              </a:solidFill>
              <a:latin typeface="Raleway Bold" panose="020B0803030101060003" pitchFamily="34" charset="0"/>
            </a:endParaRPr>
          </a:p>
        </p:txBody>
      </p:sp>
      <p:sp>
        <p:nvSpPr>
          <p:cNvPr id="12" name="TextBox 11">
            <a:extLst>
              <a:ext uri="{FF2B5EF4-FFF2-40B4-BE49-F238E27FC236}">
                <a16:creationId xmlns:a16="http://schemas.microsoft.com/office/drawing/2014/main" id="{1D1F0DB1-572C-FADC-C912-87CF94E90057}"/>
              </a:ext>
            </a:extLst>
          </p:cNvPr>
          <p:cNvSpPr txBox="1"/>
          <p:nvPr/>
        </p:nvSpPr>
        <p:spPr>
          <a:xfrm>
            <a:off x="7037850" y="1555738"/>
            <a:ext cx="3901052" cy="784830"/>
          </a:xfrm>
          <a:prstGeom prst="rect">
            <a:avLst/>
          </a:prstGeom>
          <a:noFill/>
        </p:spPr>
        <p:txBody>
          <a:bodyPr wrap="square" rtlCol="0">
            <a:spAutoFit/>
          </a:bodyPr>
          <a:lstStyle/>
          <a:p>
            <a:r>
              <a:rPr lang="en-US" sz="4500" dirty="0">
                <a:solidFill>
                  <a:schemeClr val="bg1"/>
                </a:solidFill>
                <a:latin typeface="Raleway Medium" panose="020B0603030101060003" pitchFamily="34" charset="0"/>
              </a:rPr>
              <a:t>Pillar 1</a:t>
            </a:r>
          </a:p>
        </p:txBody>
      </p:sp>
      <p:pic>
        <p:nvPicPr>
          <p:cNvPr id="3076" name="Picture 4" descr="Generated image">
            <a:extLst>
              <a:ext uri="{FF2B5EF4-FFF2-40B4-BE49-F238E27FC236}">
                <a16:creationId xmlns:a16="http://schemas.microsoft.com/office/drawing/2014/main" id="{614D8AF6-A629-D1F6-A3FB-9A0740B85C9E}"/>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EF509E86-85C5-655D-3798-2F4966B63015}"/>
              </a:ext>
            </a:extLst>
          </p:cNvPr>
          <p:cNvSpPr/>
          <p:nvPr/>
        </p:nvSpPr>
        <p:spPr>
          <a:xfrm>
            <a:off x="6858000" y="1331970"/>
            <a:ext cx="4656636" cy="5063207"/>
          </a:xfrm>
          <a:prstGeom prst="rect">
            <a:avLst/>
          </a:prstGeom>
          <a:noFill/>
          <a:ln w="635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438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151EA-381C-2B84-4F28-64395E8D40D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5542E7-165F-DA1E-DF4C-F07EEC77175E}"/>
              </a:ext>
            </a:extLst>
          </p:cNvPr>
          <p:cNvSpPr>
            <a:spLocks noGrp="1"/>
          </p:cNvSpPr>
          <p:nvPr>
            <p:ph type="title"/>
          </p:nvPr>
        </p:nvSpPr>
        <p:spPr>
          <a:xfrm>
            <a:off x="94762" y="97169"/>
            <a:ext cx="6878838" cy="602086"/>
          </a:xfrm>
        </p:spPr>
        <p:txBody>
          <a:bodyPr>
            <a:noAutofit/>
          </a:bodyPr>
          <a:lstStyle/>
          <a:p>
            <a:r>
              <a:rPr lang="en-GB" sz="2000" b="1" dirty="0">
                <a:solidFill>
                  <a:srgbClr val="A1B094"/>
                </a:solidFill>
                <a:latin typeface="+mn-lt"/>
              </a:rPr>
              <a:t>Pillar 1: </a:t>
            </a:r>
            <a:br>
              <a:rPr lang="en-GB" sz="2000" b="1" dirty="0">
                <a:solidFill>
                  <a:srgbClr val="A1B094"/>
                </a:solidFill>
                <a:latin typeface="+mn-lt"/>
              </a:rPr>
            </a:br>
            <a:r>
              <a:rPr lang="en-GB" sz="2000" b="1" dirty="0">
                <a:solidFill>
                  <a:srgbClr val="A1B094"/>
                </a:solidFill>
                <a:latin typeface="+mn-lt"/>
              </a:rPr>
              <a:t>Strengthening Safeguarding and Partnership Working</a:t>
            </a:r>
            <a:endParaRPr lang="en-US" sz="2000" b="1" dirty="0">
              <a:solidFill>
                <a:srgbClr val="95AC9D"/>
              </a:solidFill>
              <a:latin typeface="+mn-lt"/>
            </a:endParaRPr>
          </a:p>
        </p:txBody>
      </p:sp>
      <p:sp>
        <p:nvSpPr>
          <p:cNvPr id="5" name="Rectangle 4">
            <a:extLst>
              <a:ext uri="{FF2B5EF4-FFF2-40B4-BE49-F238E27FC236}">
                <a16:creationId xmlns:a16="http://schemas.microsoft.com/office/drawing/2014/main" id="{31F88C2F-B1FC-46E0-0CED-A7D24E9842FE}"/>
              </a:ext>
            </a:extLst>
          </p:cNvPr>
          <p:cNvSpPr/>
          <p:nvPr/>
        </p:nvSpPr>
        <p:spPr>
          <a:xfrm>
            <a:off x="6150006" y="0"/>
            <a:ext cx="6096000" cy="6884660"/>
          </a:xfrm>
          <a:prstGeom prst="rect">
            <a:avLst/>
          </a:prstGeom>
          <a:solidFill>
            <a:srgbClr val="95AC9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6">
                  <a:lumMod val="50000"/>
                </a:schemeClr>
              </a:solidFill>
            </a:endParaRPr>
          </a:p>
        </p:txBody>
      </p:sp>
      <p:sp>
        <p:nvSpPr>
          <p:cNvPr id="44" name="TextBox 43">
            <a:extLst>
              <a:ext uri="{FF2B5EF4-FFF2-40B4-BE49-F238E27FC236}">
                <a16:creationId xmlns:a16="http://schemas.microsoft.com/office/drawing/2014/main" id="{293AF6F3-FCF0-1D4E-776E-9763D3FD4504}"/>
              </a:ext>
            </a:extLst>
          </p:cNvPr>
          <p:cNvSpPr txBox="1"/>
          <p:nvPr/>
        </p:nvSpPr>
        <p:spPr>
          <a:xfrm>
            <a:off x="113577" y="863908"/>
            <a:ext cx="4303395" cy="507831"/>
          </a:xfrm>
          <a:prstGeom prst="rect">
            <a:avLst/>
          </a:prstGeom>
          <a:noFill/>
        </p:spPr>
        <p:txBody>
          <a:bodyPr wrap="square" rtlCol="0">
            <a:spAutoFit/>
          </a:bodyPr>
          <a:lstStyle/>
          <a:p>
            <a:pPr>
              <a:spcBef>
                <a:spcPct val="0"/>
              </a:spcBef>
            </a:pPr>
            <a:r>
              <a:rPr lang="en-GB" sz="2700" b="1" dirty="0">
                <a:solidFill>
                  <a:srgbClr val="A1B094"/>
                </a:solidFill>
                <a:ea typeface="Open Sans Extrabold" panose="020B0906030804020204" pitchFamily="34" charset="0"/>
                <a:cs typeface="Open Sans Extrabold" panose="020B0906030804020204" pitchFamily="34" charset="0"/>
              </a:rPr>
              <a:t>What the evidence tells us</a:t>
            </a:r>
            <a:endParaRPr lang="en-US" sz="2700" b="1" dirty="0">
              <a:solidFill>
                <a:srgbClr val="A1B094"/>
              </a:solidFill>
              <a:ea typeface="Open Sans Extrabold" panose="020B0906030804020204" pitchFamily="34" charset="0"/>
              <a:cs typeface="Open Sans Extrabold" panose="020B0906030804020204" pitchFamily="34" charset="0"/>
            </a:endParaRPr>
          </a:p>
        </p:txBody>
      </p:sp>
      <p:sp>
        <p:nvSpPr>
          <p:cNvPr id="45" name="TextBox 44">
            <a:extLst>
              <a:ext uri="{FF2B5EF4-FFF2-40B4-BE49-F238E27FC236}">
                <a16:creationId xmlns:a16="http://schemas.microsoft.com/office/drawing/2014/main" id="{D62A1302-8BA2-016A-854B-CC9D5658710A}"/>
              </a:ext>
            </a:extLst>
          </p:cNvPr>
          <p:cNvSpPr txBox="1"/>
          <p:nvPr/>
        </p:nvSpPr>
        <p:spPr>
          <a:xfrm>
            <a:off x="147728" y="1390289"/>
            <a:ext cx="5797483" cy="2893100"/>
          </a:xfrm>
          <a:prstGeom prst="rect">
            <a:avLst/>
          </a:prstGeom>
          <a:noFill/>
        </p:spPr>
        <p:txBody>
          <a:bodyPr wrap="square" lIns="91440" tIns="45720" rIns="91440" bIns="45720" rtlCol="0" anchor="t">
            <a:spAutoFit/>
          </a:bodyPr>
          <a:lstStyle/>
          <a:p>
            <a:pPr marL="285750" indent="-285750">
              <a:buFont typeface="Arial,Sans-Serif" panose="020B0604020202020204" pitchFamily="34" charset="0"/>
              <a:buChar char="•"/>
            </a:pPr>
            <a:r>
              <a:rPr lang="en-GB" sz="1400"/>
              <a:t>MARAC demand is rising, with referral volumes far exceeding expected levels based on population benchmarks.</a:t>
            </a:r>
            <a:endParaRPr lang="en-GB" sz="1400">
              <a:ea typeface="Calibri"/>
              <a:cs typeface="Calibri"/>
            </a:endParaRPr>
          </a:p>
          <a:p>
            <a:pPr marL="285750" indent="-285750">
              <a:buFont typeface="Arial,Sans-Serif" panose="020B0604020202020204" pitchFamily="34" charset="0"/>
              <a:buChar char="•"/>
            </a:pPr>
            <a:r>
              <a:rPr lang="en-GB" sz="1400" dirty="0"/>
              <a:t>Current IDVA capacity is below </a:t>
            </a:r>
            <a:r>
              <a:rPr lang="en-GB" sz="1400" dirty="0" err="1"/>
              <a:t>SafeLives</a:t>
            </a:r>
            <a:r>
              <a:rPr lang="en-GB" sz="1400" dirty="0"/>
              <a:t> guidance, creating pressure on case management and limiting timely support.</a:t>
            </a:r>
            <a:endParaRPr lang="en-US" sz="1400" dirty="0">
              <a:ea typeface="Calibri"/>
              <a:cs typeface="Calibri"/>
            </a:endParaRPr>
          </a:p>
          <a:p>
            <a:pPr marL="285750" indent="-285750">
              <a:buFont typeface="Arial,Sans-Serif" panose="020B0604020202020204" pitchFamily="34" charset="0"/>
              <a:buChar char="•"/>
            </a:pPr>
            <a:r>
              <a:rPr lang="en-GB" sz="1400" dirty="0"/>
              <a:t>Adult child-to-parent violence and stalking are increasing, with Sandwell reporting the highest levels of both in the region.</a:t>
            </a:r>
            <a:endParaRPr lang="en-US" sz="1400" dirty="0">
              <a:ea typeface="Calibri"/>
              <a:cs typeface="Calibri"/>
            </a:endParaRPr>
          </a:p>
          <a:p>
            <a:pPr marL="285750" indent="-285750">
              <a:buFont typeface="Arial,Sans-Serif" panose="020B0604020202020204" pitchFamily="34" charset="0"/>
              <a:buChar char="•"/>
            </a:pPr>
            <a:r>
              <a:rPr lang="en-GB" sz="1400" dirty="0"/>
              <a:t>There are inconsistencies in front-line responses, including missed opportunities for disclosure, cultural insensitivity, and victim-blaming.</a:t>
            </a:r>
            <a:r>
              <a:rPr lang="en-GB" sz="1400" dirty="0">
                <a:solidFill>
                  <a:srgbClr val="FF0000"/>
                </a:solidFill>
              </a:rPr>
              <a:t> </a:t>
            </a:r>
            <a:endParaRPr lang="en-GB" sz="1400" dirty="0"/>
          </a:p>
          <a:p>
            <a:pPr marL="285750" indent="-285750">
              <a:buFont typeface="Arial,Sans-Serif" panose="020B0604020202020204" pitchFamily="34" charset="0"/>
              <a:buChar char="•"/>
            </a:pPr>
            <a:r>
              <a:rPr lang="en-GB" sz="1400" dirty="0"/>
              <a:t>Individuals with additional care and support needs are more vulnerable to the risk and hidden harm of domestic abuse.</a:t>
            </a:r>
            <a:endParaRPr lang="en-GB" sz="1400" dirty="0">
              <a:ea typeface="Calibri"/>
              <a:cs typeface="Calibri"/>
            </a:endParaRPr>
          </a:p>
          <a:p>
            <a:pPr marL="285750" indent="-285750">
              <a:buFont typeface="Arial,Sans-Serif" panose="020B0604020202020204" pitchFamily="34" charset="0"/>
              <a:buChar char="•"/>
            </a:pPr>
            <a:r>
              <a:rPr lang="en-GB" sz="1400" dirty="0"/>
              <a:t>Sandwell has seen an increase of domestic abuse related deaths by suicide, which coincides with an improved awareness and response from partners.</a:t>
            </a:r>
            <a:endParaRPr lang="en-GB" dirty="0"/>
          </a:p>
        </p:txBody>
      </p:sp>
      <p:sp>
        <p:nvSpPr>
          <p:cNvPr id="62" name="TextBox 61">
            <a:extLst>
              <a:ext uri="{FF2B5EF4-FFF2-40B4-BE49-F238E27FC236}">
                <a16:creationId xmlns:a16="http://schemas.microsoft.com/office/drawing/2014/main" id="{E32093DF-5CA4-9D80-50BC-BAA6666B40FF}"/>
              </a:ext>
            </a:extLst>
          </p:cNvPr>
          <p:cNvSpPr txBox="1"/>
          <p:nvPr/>
        </p:nvSpPr>
        <p:spPr>
          <a:xfrm>
            <a:off x="6190832" y="357151"/>
            <a:ext cx="5906406" cy="2031325"/>
          </a:xfrm>
          <a:prstGeom prst="rect">
            <a:avLst/>
          </a:prstGeom>
          <a:noFill/>
        </p:spPr>
        <p:txBody>
          <a:bodyPr wrap="square" rtlCol="0">
            <a:spAutoFit/>
          </a:bodyPr>
          <a:lstStyle/>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Survivors are identified early, protected quickly, and supported throughout their journey.</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Safeguarding responses are timely, consistent, and culturally sensitive.</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Perpetrators are identified, managed, and disrupted through coordinated action.</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Agencies understand and fulfil their safeguarding responsibilities with confidence.</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System gaps are closed through shared learning and partnership accountability.</a:t>
            </a:r>
            <a:endParaRPr lang="en-US" sz="1400" dirty="0">
              <a:solidFill>
                <a:schemeClr val="accent6">
                  <a:lumMod val="50000"/>
                </a:schemeClr>
              </a:solidFill>
              <a:ea typeface="Open Sans bold" panose="020B0806030504020204" pitchFamily="34" charset="0"/>
              <a:cs typeface="Open Sans bold" panose="020B0806030504020204" pitchFamily="34" charset="0"/>
            </a:endParaRPr>
          </a:p>
        </p:txBody>
      </p:sp>
      <p:sp>
        <p:nvSpPr>
          <p:cNvPr id="3" name="TextBox 2">
            <a:extLst>
              <a:ext uri="{FF2B5EF4-FFF2-40B4-BE49-F238E27FC236}">
                <a16:creationId xmlns:a16="http://schemas.microsoft.com/office/drawing/2014/main" id="{384F34E0-EEFF-63FC-4F18-2C75F7737CAA}"/>
              </a:ext>
            </a:extLst>
          </p:cNvPr>
          <p:cNvSpPr txBox="1"/>
          <p:nvPr/>
        </p:nvSpPr>
        <p:spPr>
          <a:xfrm>
            <a:off x="151206" y="4412103"/>
            <a:ext cx="5797483" cy="507831"/>
          </a:xfrm>
          <a:prstGeom prst="rect">
            <a:avLst/>
          </a:prstGeom>
          <a:noFill/>
        </p:spPr>
        <p:txBody>
          <a:bodyPr wrap="square">
            <a:spAutoFit/>
          </a:bodyPr>
          <a:lstStyle/>
          <a:p>
            <a:pPr>
              <a:spcBef>
                <a:spcPct val="0"/>
              </a:spcBef>
            </a:pPr>
            <a:r>
              <a:rPr lang="en-GB" sz="2700" b="1" dirty="0">
                <a:solidFill>
                  <a:srgbClr val="95AC9D"/>
                </a:solidFill>
                <a:ea typeface="Open Sans Extrabold" panose="020B0906030804020204" pitchFamily="34" charset="0"/>
                <a:cs typeface="Open Sans Extrabold" panose="020B0906030804020204" pitchFamily="34" charset="0"/>
              </a:rPr>
              <a:t>What we want to deliver</a:t>
            </a:r>
          </a:p>
        </p:txBody>
      </p:sp>
      <p:sp>
        <p:nvSpPr>
          <p:cNvPr id="6" name="Title 3">
            <a:extLst>
              <a:ext uri="{FF2B5EF4-FFF2-40B4-BE49-F238E27FC236}">
                <a16:creationId xmlns:a16="http://schemas.microsoft.com/office/drawing/2014/main" id="{E3CB4110-D984-7C02-6A16-C196C25DDAF4}"/>
              </a:ext>
            </a:extLst>
          </p:cNvPr>
          <p:cNvSpPr txBox="1">
            <a:spLocks/>
          </p:cNvSpPr>
          <p:nvPr/>
        </p:nvSpPr>
        <p:spPr>
          <a:xfrm>
            <a:off x="6141581" y="-73515"/>
            <a:ext cx="4493975" cy="60208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100000"/>
              </a:lnSpc>
              <a:spcBef>
                <a:spcPct val="0"/>
              </a:spcBef>
              <a:buNone/>
              <a:defRPr sz="3000" b="0" kern="1200">
                <a:solidFill>
                  <a:schemeClr val="tx2"/>
                </a:solidFill>
                <a:latin typeface="Montserrat Bold" panose="00000800000000000000" pitchFamily="2" charset="0"/>
                <a:ea typeface="Open Sans Extrabold" panose="020B0906030804020204" pitchFamily="34" charset="0"/>
                <a:cs typeface="Open Sans Extrabold" panose="020B0906030804020204" pitchFamily="34" charset="0"/>
              </a:defRPr>
            </a:lvl1pPr>
          </a:lstStyle>
          <a:p>
            <a:r>
              <a:rPr lang="en-GB" sz="2800" dirty="0">
                <a:solidFill>
                  <a:schemeClr val="accent6">
                    <a:lumMod val="50000"/>
                  </a:schemeClr>
                </a:solidFill>
                <a:latin typeface="+mn-lt"/>
                <a:ea typeface="+mn-ea"/>
                <a:cs typeface="+mn-cs"/>
              </a:rPr>
              <a:t>The outcomes we want to deliver</a:t>
            </a:r>
            <a:endParaRPr lang="en-US" sz="2800" dirty="0">
              <a:solidFill>
                <a:schemeClr val="accent6">
                  <a:lumMod val="50000"/>
                </a:schemeClr>
              </a:solidFill>
              <a:latin typeface="+mn-lt"/>
            </a:endParaRPr>
          </a:p>
        </p:txBody>
      </p:sp>
      <p:sp>
        <p:nvSpPr>
          <p:cNvPr id="13" name="TextBox 12">
            <a:extLst>
              <a:ext uri="{FF2B5EF4-FFF2-40B4-BE49-F238E27FC236}">
                <a16:creationId xmlns:a16="http://schemas.microsoft.com/office/drawing/2014/main" id="{0E62FCF3-E3F6-391E-7441-00C703F807E1}"/>
              </a:ext>
            </a:extLst>
          </p:cNvPr>
          <p:cNvSpPr txBox="1"/>
          <p:nvPr/>
        </p:nvSpPr>
        <p:spPr>
          <a:xfrm>
            <a:off x="147728" y="4917984"/>
            <a:ext cx="5797483" cy="1384995"/>
          </a:xfrm>
          <a:prstGeom prst="rect">
            <a:avLst/>
          </a:prstGeom>
          <a:noFill/>
        </p:spPr>
        <p:txBody>
          <a:bodyPr wrap="square">
            <a:spAutoFit/>
          </a:bodyPr>
          <a:lstStyle/>
          <a:p>
            <a:pPr>
              <a:buNone/>
            </a:pPr>
            <a:r>
              <a:rPr lang="en-GB" sz="1400" dirty="0"/>
              <a:t>We want all victims and survivors of domestic abuse in Sandwell to feel protected and supported at every point of their journey — whether at disclosure, safeguarding, intervention or long-term recovery.</a:t>
            </a:r>
          </a:p>
          <a:p>
            <a:pPr>
              <a:buNone/>
            </a:pPr>
            <a:endParaRPr lang="en-GB" sz="1400" dirty="0"/>
          </a:p>
          <a:p>
            <a:pPr>
              <a:buNone/>
            </a:pPr>
            <a:r>
              <a:rPr lang="en-GB" sz="1400" dirty="0"/>
              <a:t>We aim to create a coordinated and survivor-centred system where agencies work together to proactively identify, assess, and reduce harm.</a:t>
            </a:r>
          </a:p>
        </p:txBody>
      </p:sp>
      <p:sp>
        <p:nvSpPr>
          <p:cNvPr id="14" name="TextBox 13">
            <a:extLst>
              <a:ext uri="{FF2B5EF4-FFF2-40B4-BE49-F238E27FC236}">
                <a16:creationId xmlns:a16="http://schemas.microsoft.com/office/drawing/2014/main" id="{9F3D126E-6999-1E2F-A207-BF124DA9EBA6}"/>
              </a:ext>
            </a:extLst>
          </p:cNvPr>
          <p:cNvSpPr txBox="1"/>
          <p:nvPr/>
        </p:nvSpPr>
        <p:spPr>
          <a:xfrm>
            <a:off x="6214915" y="2712255"/>
            <a:ext cx="5880930" cy="2246769"/>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ü"/>
            </a:pPr>
            <a:r>
              <a:rPr lang="en-GB" sz="1400" b="0" i="0" dirty="0">
                <a:solidFill>
                  <a:schemeClr val="tx1">
                    <a:lumMod val="85000"/>
                    <a:lumOff val="15000"/>
                  </a:schemeClr>
                </a:solidFill>
                <a:effectLst/>
                <a:ea typeface="Open Sans bold"/>
                <a:cs typeface="Open Sans bold"/>
              </a:rPr>
              <a:t>Develop and embed a MARAC triage model across partners to improve risk assessment, prioritisation, and safeguarding outcomes.</a:t>
            </a:r>
          </a:p>
          <a:p>
            <a:pPr marL="342900" indent="-342900">
              <a:buFont typeface="Wingdings" panose="05000000000000000000" pitchFamily="2" charset="2"/>
              <a:buChar char="ü"/>
            </a:pPr>
            <a:r>
              <a:rPr lang="en-GB" sz="1400" b="0" i="0" dirty="0">
                <a:solidFill>
                  <a:schemeClr val="tx1">
                    <a:lumMod val="85000"/>
                    <a:lumOff val="15000"/>
                  </a:schemeClr>
                </a:solidFill>
                <a:effectLst/>
                <a:ea typeface="Open Sans bold"/>
                <a:cs typeface="Open Sans bold"/>
              </a:rPr>
              <a:t>Work together to increase IDVA capacity, ensuring provision aligns with SafeLives guidance and reflects local demand.</a:t>
            </a:r>
          </a:p>
          <a:p>
            <a:pPr marL="342900" indent="-342900">
              <a:buFont typeface="Wingdings" panose="05000000000000000000" pitchFamily="2" charset="2"/>
              <a:buChar char="ü"/>
            </a:pPr>
            <a:r>
              <a:rPr lang="en-GB" sz="1400" b="0" i="0" dirty="0">
                <a:solidFill>
                  <a:schemeClr val="tx1">
                    <a:lumMod val="85000"/>
                    <a:lumOff val="15000"/>
                  </a:schemeClr>
                </a:solidFill>
                <a:effectLst/>
                <a:ea typeface="Open Sans bold"/>
                <a:cs typeface="Open Sans bold"/>
              </a:rPr>
              <a:t>Improve identification and referral pathways from all frontline services — including Adult Social Care, Housing, and Health.</a:t>
            </a:r>
          </a:p>
          <a:p>
            <a:pPr marL="342900" indent="-342900">
              <a:buFont typeface="Wingdings" panose="05000000000000000000" pitchFamily="2" charset="2"/>
              <a:buChar char="ü"/>
            </a:pPr>
            <a:r>
              <a:rPr lang="en-GB" sz="1400" dirty="0">
                <a:solidFill>
                  <a:schemeClr val="tx1">
                    <a:lumMod val="85000"/>
                    <a:lumOff val="15000"/>
                  </a:schemeClr>
                </a:solidFill>
                <a:ea typeface="Calibri"/>
                <a:cs typeface="Calibri"/>
              </a:rPr>
              <a:t>Ensure learning from Domestic Abuse Related Death Reviews are embedded throughout the partnership</a:t>
            </a:r>
            <a:endParaRPr lang="en-GB" sz="1400" dirty="0">
              <a:solidFill>
                <a:schemeClr val="tx1">
                  <a:lumMod val="85000"/>
                  <a:lumOff val="15000"/>
                </a:schemeClr>
              </a:solidFill>
              <a:ea typeface="Open Sans bold"/>
              <a:cs typeface="Open Sans bold"/>
            </a:endParaRPr>
          </a:p>
          <a:p>
            <a:pPr marL="342900" indent="-342900">
              <a:buFont typeface="Wingdings" panose="05000000000000000000" pitchFamily="2" charset="2"/>
              <a:buChar char="ü"/>
            </a:pPr>
            <a:r>
              <a:rPr lang="en-GB" sz="1400" b="0" i="0" dirty="0">
                <a:solidFill>
                  <a:schemeClr val="tx1">
                    <a:lumMod val="85000"/>
                    <a:lumOff val="15000"/>
                  </a:schemeClr>
                </a:solidFill>
                <a:effectLst/>
                <a:ea typeface="Open Sans bold"/>
                <a:cs typeface="Open Sans bold"/>
              </a:rPr>
              <a:t>Provide joint training for all first responders, focused on trauma-informed practice, cultural competency, and early intervention.</a:t>
            </a:r>
          </a:p>
        </p:txBody>
      </p:sp>
      <p:sp>
        <p:nvSpPr>
          <p:cNvPr id="15" name="Title 3">
            <a:extLst>
              <a:ext uri="{FF2B5EF4-FFF2-40B4-BE49-F238E27FC236}">
                <a16:creationId xmlns:a16="http://schemas.microsoft.com/office/drawing/2014/main" id="{F3ABB3A1-62D0-6A84-A59E-7F02C5FB75B0}"/>
              </a:ext>
            </a:extLst>
          </p:cNvPr>
          <p:cNvSpPr txBox="1">
            <a:spLocks/>
          </p:cNvSpPr>
          <p:nvPr/>
        </p:nvSpPr>
        <p:spPr>
          <a:xfrm>
            <a:off x="6140599" y="2232372"/>
            <a:ext cx="4493975" cy="60208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0" kern="1200">
                <a:solidFill>
                  <a:schemeClr val="tx2"/>
                </a:solidFill>
                <a:latin typeface="Montserrat Bold" panose="00000800000000000000" pitchFamily="2" charset="0"/>
                <a:ea typeface="Open Sans Extrabold" panose="020B0906030804020204" pitchFamily="34" charset="0"/>
                <a:cs typeface="Open Sans Extrabold" panose="020B0906030804020204" pitchFamily="34" charset="0"/>
              </a:defRPr>
            </a:lvl1pPr>
          </a:lstStyle>
          <a:p>
            <a:r>
              <a:rPr lang="en-GB" sz="2400" dirty="0">
                <a:solidFill>
                  <a:schemeClr val="accent6">
                    <a:lumMod val="50000"/>
                  </a:schemeClr>
                </a:solidFill>
                <a:latin typeface="+mn-lt"/>
                <a:ea typeface="+mn-ea"/>
                <a:cs typeface="+mn-cs"/>
              </a:rPr>
              <a:t>What we will do</a:t>
            </a:r>
            <a:endParaRPr lang="en-US" sz="2400" dirty="0">
              <a:solidFill>
                <a:schemeClr val="accent6">
                  <a:lumMod val="50000"/>
                </a:schemeClr>
              </a:solidFill>
              <a:latin typeface="+mn-lt"/>
              <a:ea typeface="+mn-ea"/>
              <a:cs typeface="+mn-cs"/>
            </a:endParaRPr>
          </a:p>
        </p:txBody>
      </p:sp>
      <p:sp>
        <p:nvSpPr>
          <p:cNvPr id="16" name="TextBox 15">
            <a:extLst>
              <a:ext uri="{FF2B5EF4-FFF2-40B4-BE49-F238E27FC236}">
                <a16:creationId xmlns:a16="http://schemas.microsoft.com/office/drawing/2014/main" id="{E40FC096-73B3-A0EF-8F08-34B899D6BE03}"/>
              </a:ext>
            </a:extLst>
          </p:cNvPr>
          <p:cNvSpPr txBox="1"/>
          <p:nvPr/>
        </p:nvSpPr>
        <p:spPr>
          <a:xfrm>
            <a:off x="6190832" y="5294064"/>
            <a:ext cx="5735129" cy="2246769"/>
          </a:xfrm>
          <a:prstGeom prst="rect">
            <a:avLst/>
          </a:prstGeom>
          <a:noFill/>
        </p:spPr>
        <p:txBody>
          <a:bodyPr wrap="square" rtlCol="0">
            <a:spAutoFit/>
          </a:bodyPr>
          <a:lstStyle/>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Reduction in repeat MARAC cases.</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Increase in safeguarding referrals where domestic abuse is appropriately flagged.</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Improved victim satisfaction ratings from service feedback.</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Increased referrals into specialist services from health and housing.</a:t>
            </a:r>
          </a:p>
          <a:p>
            <a:pPr marL="342900" indent="-342900">
              <a:buFont typeface="Wingdings" panose="05000000000000000000" pitchFamily="2" charset="2"/>
              <a:buChar char="ü"/>
            </a:pPr>
            <a:endParaRPr lang="en-GB" sz="1400" b="0" i="0" dirty="0">
              <a:solidFill>
                <a:schemeClr val="accent6">
                  <a:lumMod val="50000"/>
                </a:schemeClr>
              </a:solidFill>
              <a:effectLst/>
              <a:ea typeface="Open Sans bold" panose="020B0806030504020204" pitchFamily="34" charset="0"/>
              <a:cs typeface="Open Sans bold" panose="020B0806030504020204" pitchFamily="34" charset="0"/>
            </a:endParaRPr>
          </a:p>
          <a:p>
            <a:pPr marL="342900" indent="-342900">
              <a:buFont typeface="Wingdings" panose="05000000000000000000" pitchFamily="2" charset="2"/>
              <a:buChar char="ü"/>
            </a:pPr>
            <a:endParaRPr lang="en-GB" sz="1400" b="0" i="0" dirty="0">
              <a:solidFill>
                <a:schemeClr val="accent6">
                  <a:lumMod val="50000"/>
                </a:schemeClr>
              </a:solidFill>
              <a:effectLst/>
              <a:ea typeface="Open Sans bold" panose="020B0806030504020204" pitchFamily="34" charset="0"/>
              <a:cs typeface="Open Sans bold" panose="020B0806030504020204" pitchFamily="34" charset="0"/>
            </a:endParaRPr>
          </a:p>
          <a:p>
            <a:endParaRPr lang="en-GB" sz="1400" b="0" i="0" dirty="0">
              <a:solidFill>
                <a:schemeClr val="accent6">
                  <a:lumMod val="50000"/>
                </a:schemeClr>
              </a:solidFill>
              <a:effectLst/>
              <a:ea typeface="Open Sans bold" panose="020B0806030504020204" pitchFamily="34" charset="0"/>
              <a:cs typeface="Open Sans bold" panose="020B0806030504020204" pitchFamily="34" charset="0"/>
            </a:endParaRPr>
          </a:p>
          <a:p>
            <a:pPr marL="342900" indent="-342900">
              <a:buFont typeface="Wingdings" panose="05000000000000000000" pitchFamily="2" charset="2"/>
              <a:buChar char="ü"/>
            </a:pPr>
            <a:endParaRPr lang="en-GB" sz="1400" b="0" i="0" dirty="0">
              <a:solidFill>
                <a:schemeClr val="accent6">
                  <a:lumMod val="50000"/>
                </a:schemeClr>
              </a:solidFill>
              <a:effectLst/>
              <a:ea typeface="Open Sans bold" panose="020B0806030504020204" pitchFamily="34" charset="0"/>
              <a:cs typeface="Open Sans bold" panose="020B0806030504020204" pitchFamily="34" charset="0"/>
            </a:endParaRPr>
          </a:p>
          <a:p>
            <a:pPr marL="342900" indent="-342900">
              <a:buFont typeface="Wingdings" panose="05000000000000000000" pitchFamily="2" charset="2"/>
              <a:buChar char="ü"/>
            </a:pPr>
            <a:endParaRPr lang="en-GB" sz="1400" b="0" i="0" dirty="0">
              <a:solidFill>
                <a:schemeClr val="accent6">
                  <a:lumMod val="50000"/>
                </a:schemeClr>
              </a:solidFill>
              <a:effectLst/>
              <a:ea typeface="Open Sans bold" panose="020B0806030504020204" pitchFamily="34" charset="0"/>
              <a:cs typeface="Open Sans bold" panose="020B0806030504020204" pitchFamily="34" charset="0"/>
            </a:endParaRPr>
          </a:p>
        </p:txBody>
      </p:sp>
      <p:sp>
        <p:nvSpPr>
          <p:cNvPr id="22" name="Title 3">
            <a:extLst>
              <a:ext uri="{FF2B5EF4-FFF2-40B4-BE49-F238E27FC236}">
                <a16:creationId xmlns:a16="http://schemas.microsoft.com/office/drawing/2014/main" id="{00E3FBD8-295B-699B-6224-A7410955FA02}"/>
              </a:ext>
            </a:extLst>
          </p:cNvPr>
          <p:cNvSpPr txBox="1">
            <a:spLocks/>
          </p:cNvSpPr>
          <p:nvPr/>
        </p:nvSpPr>
        <p:spPr>
          <a:xfrm>
            <a:off x="6219314" y="4804867"/>
            <a:ext cx="4493975" cy="60208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0" kern="1200">
                <a:solidFill>
                  <a:schemeClr val="tx2"/>
                </a:solidFill>
                <a:latin typeface="Montserrat Bold" panose="00000800000000000000" pitchFamily="2" charset="0"/>
                <a:ea typeface="Open Sans Extrabold" panose="020B0906030804020204" pitchFamily="34" charset="0"/>
                <a:cs typeface="Open Sans Extrabold" panose="020B0906030804020204" pitchFamily="34" charset="0"/>
              </a:defRPr>
            </a:lvl1pPr>
          </a:lstStyle>
          <a:p>
            <a:pPr>
              <a:lnSpc>
                <a:spcPct val="110000"/>
              </a:lnSpc>
            </a:pPr>
            <a:r>
              <a:rPr lang="en-GB" sz="2400" dirty="0">
                <a:solidFill>
                  <a:schemeClr val="accent6">
                    <a:lumMod val="50000"/>
                  </a:schemeClr>
                </a:solidFill>
                <a:latin typeface="+mn-lt"/>
                <a:ea typeface="+mn-ea"/>
                <a:cs typeface="+mn-cs"/>
              </a:rPr>
              <a:t>How will we know we’re on track</a:t>
            </a:r>
            <a:endParaRPr lang="en-US" sz="2400" dirty="0">
              <a:solidFill>
                <a:schemeClr val="accent6">
                  <a:lumMod val="50000"/>
                </a:schemeClr>
              </a:solidFill>
              <a:latin typeface="+mn-lt"/>
              <a:ea typeface="+mn-ea"/>
              <a:cs typeface="+mn-cs"/>
            </a:endParaRPr>
          </a:p>
        </p:txBody>
      </p:sp>
      <p:sp>
        <p:nvSpPr>
          <p:cNvPr id="2" name="Slide Number Placeholder 3">
            <a:extLst>
              <a:ext uri="{FF2B5EF4-FFF2-40B4-BE49-F238E27FC236}">
                <a16:creationId xmlns:a16="http://schemas.microsoft.com/office/drawing/2014/main" id="{81679547-FEB7-42B8-7590-E04DC0B9B747}"/>
              </a:ext>
            </a:extLst>
          </p:cNvPr>
          <p:cNvSpPr txBox="1">
            <a:spLocks/>
          </p:cNvSpPr>
          <p:nvPr/>
        </p:nvSpPr>
        <p:spPr>
          <a:xfrm>
            <a:off x="11432096" y="6418167"/>
            <a:ext cx="541687" cy="2048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B2BE56-A1DF-44BF-AF31-08C6097C884E}" type="slidenum">
              <a:rPr lang="en-US" sz="1600" b="1" smtClean="0">
                <a:solidFill>
                  <a:schemeClr val="accent5">
                    <a:lumMod val="50000"/>
                  </a:schemeClr>
                </a:solidFill>
              </a:rPr>
              <a:pPr/>
              <a:t>12</a:t>
            </a:fld>
            <a:endParaRPr lang="en-US" sz="1600" b="1" dirty="0">
              <a:solidFill>
                <a:schemeClr val="accent5">
                  <a:lumMod val="50000"/>
                </a:schemeClr>
              </a:solidFill>
            </a:endParaRPr>
          </a:p>
        </p:txBody>
      </p:sp>
    </p:spTree>
    <p:extLst>
      <p:ext uri="{BB962C8B-B14F-4D97-AF65-F5344CB8AC3E}">
        <p14:creationId xmlns:p14="http://schemas.microsoft.com/office/powerpoint/2010/main" val="3225032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68744-C596-7883-5B3E-BFC272F1EB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8B4A364-1665-534A-CEF8-C1E4186B1F8C}"/>
              </a:ext>
            </a:extLst>
          </p:cNvPr>
          <p:cNvSpPr/>
          <p:nvPr/>
        </p:nvSpPr>
        <p:spPr>
          <a:xfrm>
            <a:off x="0" y="0"/>
            <a:ext cx="12191999" cy="6858000"/>
          </a:xfrm>
          <a:prstGeom prst="rect">
            <a:avLst/>
          </a:prstGeom>
          <a:solidFill>
            <a:srgbClr val="95A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5A223A-2DDB-ED40-1B2F-FAAC3B2F7286}"/>
              </a:ext>
            </a:extLst>
          </p:cNvPr>
          <p:cNvSpPr txBox="1"/>
          <p:nvPr/>
        </p:nvSpPr>
        <p:spPr>
          <a:xfrm>
            <a:off x="379878" y="1446502"/>
            <a:ext cx="4293292" cy="2583481"/>
          </a:xfrm>
          <a:prstGeom prst="rect">
            <a:avLst/>
          </a:prstGeom>
          <a:noFill/>
        </p:spPr>
        <p:txBody>
          <a:bodyPr wrap="square" lIns="91440" tIns="45720" rIns="91440" bIns="45720" rtlCol="0" anchor="t">
            <a:spAutoFit/>
          </a:bodyPr>
          <a:lstStyle/>
          <a:p>
            <a:r>
              <a:rPr lang="en-GB" sz="4000" dirty="0">
                <a:solidFill>
                  <a:schemeClr val="bg1"/>
                </a:solidFill>
                <a:latin typeface="Raleway Bold"/>
              </a:rPr>
              <a:t>Enhancing Safe </a:t>
            </a:r>
            <a:r>
              <a:rPr lang="en-GB" sz="4000">
                <a:solidFill>
                  <a:schemeClr val="bg1"/>
                </a:solidFill>
                <a:latin typeface="Raleway Bold"/>
              </a:rPr>
              <a:t>Accommodation and</a:t>
            </a:r>
            <a:r>
              <a:rPr lang="en-GB" sz="4000" dirty="0">
                <a:solidFill>
                  <a:schemeClr val="bg1"/>
                </a:solidFill>
                <a:latin typeface="Raleway Bold"/>
              </a:rPr>
              <a:t> Housing Pathways</a:t>
            </a:r>
            <a:endParaRPr lang="en-US" sz="4000" dirty="0">
              <a:solidFill>
                <a:schemeClr val="bg1"/>
              </a:solidFill>
              <a:latin typeface="Raleway Bold"/>
            </a:endParaRPr>
          </a:p>
        </p:txBody>
      </p:sp>
      <p:sp>
        <p:nvSpPr>
          <p:cNvPr id="12" name="TextBox 11">
            <a:extLst>
              <a:ext uri="{FF2B5EF4-FFF2-40B4-BE49-F238E27FC236}">
                <a16:creationId xmlns:a16="http://schemas.microsoft.com/office/drawing/2014/main" id="{D58A1456-5106-A4E7-75EB-3303C9309D24}"/>
              </a:ext>
            </a:extLst>
          </p:cNvPr>
          <p:cNvSpPr txBox="1"/>
          <p:nvPr/>
        </p:nvSpPr>
        <p:spPr>
          <a:xfrm>
            <a:off x="351556" y="475399"/>
            <a:ext cx="4870383" cy="784830"/>
          </a:xfrm>
          <a:prstGeom prst="rect">
            <a:avLst/>
          </a:prstGeom>
          <a:noFill/>
        </p:spPr>
        <p:txBody>
          <a:bodyPr wrap="square" rtlCol="0">
            <a:spAutoFit/>
          </a:bodyPr>
          <a:lstStyle/>
          <a:p>
            <a:r>
              <a:rPr lang="en-US" sz="4500" dirty="0">
                <a:solidFill>
                  <a:schemeClr val="bg1"/>
                </a:solidFill>
                <a:latin typeface="Raleway Medium" panose="020B0603030101060003" pitchFamily="34" charset="0"/>
              </a:rPr>
              <a:t>Pillar 2</a:t>
            </a:r>
          </a:p>
        </p:txBody>
      </p:sp>
      <p:sp>
        <p:nvSpPr>
          <p:cNvPr id="22" name="Rectangle 21">
            <a:extLst>
              <a:ext uri="{FF2B5EF4-FFF2-40B4-BE49-F238E27FC236}">
                <a16:creationId xmlns:a16="http://schemas.microsoft.com/office/drawing/2014/main" id="{DDEA9F75-CE05-80B2-ECBF-6F4BDEA865DB}"/>
              </a:ext>
            </a:extLst>
          </p:cNvPr>
          <p:cNvSpPr/>
          <p:nvPr/>
        </p:nvSpPr>
        <p:spPr>
          <a:xfrm>
            <a:off x="238085" y="425306"/>
            <a:ext cx="4446804" cy="3954783"/>
          </a:xfrm>
          <a:prstGeom prst="rect">
            <a:avLst/>
          </a:prstGeom>
          <a:noFill/>
          <a:ln w="635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Generated image">
            <a:extLst>
              <a:ext uri="{FF2B5EF4-FFF2-40B4-BE49-F238E27FC236}">
                <a16:creationId xmlns:a16="http://schemas.microsoft.com/office/drawing/2014/main" id="{3DC40D47-F6E2-8A3E-5184-01BF4A11A1DB}"/>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33875" y="1433080"/>
            <a:ext cx="8200880" cy="5467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89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13675-0A3B-21ED-ABCC-CE9E18DC0A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190F4E-FD08-9F18-F8BD-C2FFFFA0E215}"/>
              </a:ext>
            </a:extLst>
          </p:cNvPr>
          <p:cNvSpPr>
            <a:spLocks noGrp="1"/>
          </p:cNvSpPr>
          <p:nvPr>
            <p:ph type="title"/>
          </p:nvPr>
        </p:nvSpPr>
        <p:spPr>
          <a:xfrm>
            <a:off x="87750" y="174906"/>
            <a:ext cx="6878838" cy="602086"/>
          </a:xfrm>
        </p:spPr>
        <p:txBody>
          <a:bodyPr>
            <a:normAutofit fontScale="90000"/>
          </a:bodyPr>
          <a:lstStyle/>
          <a:p>
            <a:r>
              <a:rPr lang="en-GB" b="1" dirty="0">
                <a:solidFill>
                  <a:srgbClr val="95AC9D"/>
                </a:solidFill>
                <a:latin typeface="+mn-lt"/>
              </a:rPr>
              <a:t>Enhancing Safe Accommodation and </a:t>
            </a:r>
            <a:br>
              <a:rPr lang="en-GB" b="1" dirty="0">
                <a:solidFill>
                  <a:srgbClr val="95AC9D"/>
                </a:solidFill>
                <a:latin typeface="+mn-lt"/>
              </a:rPr>
            </a:br>
            <a:r>
              <a:rPr lang="en-GB" b="1" dirty="0">
                <a:solidFill>
                  <a:srgbClr val="95AC9D"/>
                </a:solidFill>
                <a:latin typeface="+mn-lt"/>
              </a:rPr>
              <a:t>Housing Pathways</a:t>
            </a:r>
            <a:endParaRPr lang="en-US" b="1" dirty="0">
              <a:solidFill>
                <a:srgbClr val="95AC9D"/>
              </a:solidFill>
              <a:latin typeface="+mn-lt"/>
            </a:endParaRPr>
          </a:p>
        </p:txBody>
      </p:sp>
      <p:sp>
        <p:nvSpPr>
          <p:cNvPr id="5" name="Rectangle 4">
            <a:extLst>
              <a:ext uri="{FF2B5EF4-FFF2-40B4-BE49-F238E27FC236}">
                <a16:creationId xmlns:a16="http://schemas.microsoft.com/office/drawing/2014/main" id="{2C3BEA69-B239-87C4-C4D0-B77CFEF83561}"/>
              </a:ext>
            </a:extLst>
          </p:cNvPr>
          <p:cNvSpPr/>
          <p:nvPr/>
        </p:nvSpPr>
        <p:spPr>
          <a:xfrm>
            <a:off x="6096000" y="-19504"/>
            <a:ext cx="6096000" cy="6884660"/>
          </a:xfrm>
          <a:prstGeom prst="rect">
            <a:avLst/>
          </a:prstGeom>
          <a:solidFill>
            <a:srgbClr val="95AC9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6">
                  <a:lumMod val="50000"/>
                </a:schemeClr>
              </a:solidFill>
            </a:endParaRPr>
          </a:p>
        </p:txBody>
      </p:sp>
      <p:sp>
        <p:nvSpPr>
          <p:cNvPr id="44" name="TextBox 43">
            <a:extLst>
              <a:ext uri="{FF2B5EF4-FFF2-40B4-BE49-F238E27FC236}">
                <a16:creationId xmlns:a16="http://schemas.microsoft.com/office/drawing/2014/main" id="{F095FD51-6FC2-F2CA-1B49-1C725187009E}"/>
              </a:ext>
            </a:extLst>
          </p:cNvPr>
          <p:cNvSpPr txBox="1"/>
          <p:nvPr/>
        </p:nvSpPr>
        <p:spPr>
          <a:xfrm>
            <a:off x="94762" y="1027400"/>
            <a:ext cx="4303395" cy="507831"/>
          </a:xfrm>
          <a:prstGeom prst="rect">
            <a:avLst/>
          </a:prstGeom>
          <a:noFill/>
        </p:spPr>
        <p:txBody>
          <a:bodyPr wrap="square" rtlCol="0">
            <a:spAutoFit/>
          </a:bodyPr>
          <a:lstStyle/>
          <a:p>
            <a:pPr>
              <a:spcBef>
                <a:spcPct val="0"/>
              </a:spcBef>
            </a:pPr>
            <a:r>
              <a:rPr lang="en-GB" sz="2700" b="1" dirty="0">
                <a:solidFill>
                  <a:srgbClr val="95AC9D"/>
                </a:solidFill>
                <a:ea typeface="Open Sans Extrabold" panose="020B0906030804020204" pitchFamily="34" charset="0"/>
                <a:cs typeface="Open Sans Extrabold" panose="020B0906030804020204" pitchFamily="34" charset="0"/>
              </a:rPr>
              <a:t>What the evidence tells us</a:t>
            </a:r>
            <a:endParaRPr lang="en-US" sz="2700" b="1" dirty="0">
              <a:solidFill>
                <a:srgbClr val="95AC9D"/>
              </a:solidFill>
              <a:ea typeface="Open Sans Extrabold" panose="020B0906030804020204" pitchFamily="34" charset="0"/>
              <a:cs typeface="Open Sans Extrabold" panose="020B0906030804020204" pitchFamily="34" charset="0"/>
            </a:endParaRPr>
          </a:p>
        </p:txBody>
      </p:sp>
      <p:sp>
        <p:nvSpPr>
          <p:cNvPr id="45" name="TextBox 44">
            <a:extLst>
              <a:ext uri="{FF2B5EF4-FFF2-40B4-BE49-F238E27FC236}">
                <a16:creationId xmlns:a16="http://schemas.microsoft.com/office/drawing/2014/main" id="{506EF8AC-6E25-704A-888F-0559D7A4D465}"/>
              </a:ext>
            </a:extLst>
          </p:cNvPr>
          <p:cNvSpPr txBox="1"/>
          <p:nvPr/>
        </p:nvSpPr>
        <p:spPr>
          <a:xfrm>
            <a:off x="124464" y="1578265"/>
            <a:ext cx="5797483" cy="2031325"/>
          </a:xfrm>
          <a:prstGeom prst="rect">
            <a:avLst/>
          </a:prstGeom>
          <a:noFill/>
        </p:spPr>
        <p:txBody>
          <a:bodyPr wrap="square" rtlCol="0">
            <a:spAutoFit/>
          </a:bodyPr>
          <a:lstStyle/>
          <a:p>
            <a:pPr marL="285750" indent="-285750">
              <a:buFont typeface="Arial" panose="020B0604020202020204" pitchFamily="34" charset="0"/>
              <a:buChar char="•"/>
            </a:pPr>
            <a:r>
              <a:rPr lang="en-GB" sz="1400" dirty="0"/>
              <a:t>Safe accommodation commissioned to 2028 </a:t>
            </a:r>
          </a:p>
          <a:p>
            <a:pPr marL="285750" indent="-285750">
              <a:buFont typeface="Arial" panose="020B0604020202020204" pitchFamily="34" charset="0"/>
              <a:buChar char="•"/>
            </a:pPr>
            <a:r>
              <a:rPr lang="en-GB" sz="1400" dirty="0"/>
              <a:t>Victims highly value the therapeutic, resettlement and wraparound support provided in safe accommodation.</a:t>
            </a:r>
          </a:p>
          <a:p>
            <a:pPr marL="285750" indent="-285750">
              <a:buFont typeface="Arial" panose="020B0604020202020204" pitchFamily="34" charset="0"/>
              <a:buChar char="•"/>
            </a:pPr>
            <a:r>
              <a:rPr lang="en-GB" sz="1400" dirty="0"/>
              <a:t>Challenges exist in moving on from safe accommodation due to severe lack of local housing stock.</a:t>
            </a:r>
          </a:p>
          <a:p>
            <a:pPr marL="285750" indent="-285750">
              <a:buFont typeface="Arial" panose="020B0604020202020204" pitchFamily="34" charset="0"/>
              <a:buChar char="•"/>
            </a:pPr>
            <a:r>
              <a:rPr lang="en-GB" sz="1400" dirty="0"/>
              <a:t>Low referral rates from health and mental health services into safe accommodation pathways.</a:t>
            </a:r>
          </a:p>
          <a:p>
            <a:pPr marL="285750" indent="-285750">
              <a:buFont typeface="Arial" panose="020B0604020202020204" pitchFamily="34" charset="0"/>
              <a:buChar char="•"/>
            </a:pPr>
            <a:r>
              <a:rPr lang="en-GB" sz="1400" dirty="0"/>
              <a:t>Lack of specialist domestic abuse support currently available for lower-risk victims in temporary accommodation settings.</a:t>
            </a:r>
          </a:p>
        </p:txBody>
      </p:sp>
      <p:sp>
        <p:nvSpPr>
          <p:cNvPr id="62" name="TextBox 61">
            <a:extLst>
              <a:ext uri="{FF2B5EF4-FFF2-40B4-BE49-F238E27FC236}">
                <a16:creationId xmlns:a16="http://schemas.microsoft.com/office/drawing/2014/main" id="{EEF89567-2C2B-5949-3B23-A9891375F818}"/>
              </a:ext>
            </a:extLst>
          </p:cNvPr>
          <p:cNvSpPr txBox="1"/>
          <p:nvPr/>
        </p:nvSpPr>
        <p:spPr>
          <a:xfrm>
            <a:off x="6190832" y="408714"/>
            <a:ext cx="5876704" cy="1600438"/>
          </a:xfrm>
          <a:prstGeom prst="rect">
            <a:avLst/>
          </a:prstGeom>
          <a:noFill/>
        </p:spPr>
        <p:txBody>
          <a:bodyPr wrap="square" rtlCol="0">
            <a:spAutoFit/>
          </a:bodyPr>
          <a:lstStyle/>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Victims are supported to access safe accommodation without delay or barriers.</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Housing pathways are trauma-informed and responsive to individual needs.</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Victims in temporary accommodation are linked into specialist support.</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Resettlement services help reduce isolation and support long-term recovery.</a:t>
            </a:r>
          </a:p>
        </p:txBody>
      </p:sp>
      <p:sp>
        <p:nvSpPr>
          <p:cNvPr id="3" name="TextBox 2">
            <a:extLst>
              <a:ext uri="{FF2B5EF4-FFF2-40B4-BE49-F238E27FC236}">
                <a16:creationId xmlns:a16="http://schemas.microsoft.com/office/drawing/2014/main" id="{58F46261-A806-F77B-03AF-374353F77F0E}"/>
              </a:ext>
            </a:extLst>
          </p:cNvPr>
          <p:cNvSpPr txBox="1"/>
          <p:nvPr/>
        </p:nvSpPr>
        <p:spPr>
          <a:xfrm>
            <a:off x="101673" y="4243979"/>
            <a:ext cx="5797483" cy="507831"/>
          </a:xfrm>
          <a:prstGeom prst="rect">
            <a:avLst/>
          </a:prstGeom>
          <a:noFill/>
        </p:spPr>
        <p:txBody>
          <a:bodyPr wrap="square">
            <a:spAutoFit/>
          </a:bodyPr>
          <a:lstStyle/>
          <a:p>
            <a:pPr>
              <a:spcBef>
                <a:spcPct val="0"/>
              </a:spcBef>
            </a:pPr>
            <a:r>
              <a:rPr lang="en-GB" sz="2700" b="1" dirty="0">
                <a:solidFill>
                  <a:srgbClr val="95AC9D"/>
                </a:solidFill>
                <a:ea typeface="Open Sans Extrabold" panose="020B0906030804020204" pitchFamily="34" charset="0"/>
                <a:cs typeface="Open Sans Extrabold" panose="020B0906030804020204" pitchFamily="34" charset="0"/>
              </a:rPr>
              <a:t>What we want to deliver</a:t>
            </a:r>
          </a:p>
        </p:txBody>
      </p:sp>
      <p:sp>
        <p:nvSpPr>
          <p:cNvPr id="6" name="Title 3">
            <a:extLst>
              <a:ext uri="{FF2B5EF4-FFF2-40B4-BE49-F238E27FC236}">
                <a16:creationId xmlns:a16="http://schemas.microsoft.com/office/drawing/2014/main" id="{7D38F64A-05FD-F179-F467-13DCE1371D10}"/>
              </a:ext>
            </a:extLst>
          </p:cNvPr>
          <p:cNvSpPr txBox="1">
            <a:spLocks/>
          </p:cNvSpPr>
          <p:nvPr/>
        </p:nvSpPr>
        <p:spPr>
          <a:xfrm>
            <a:off x="6133120" y="-66112"/>
            <a:ext cx="4493975" cy="60208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100000"/>
              </a:lnSpc>
              <a:spcBef>
                <a:spcPct val="0"/>
              </a:spcBef>
              <a:buNone/>
              <a:defRPr sz="3000" b="0" kern="1200">
                <a:solidFill>
                  <a:schemeClr val="tx2"/>
                </a:solidFill>
                <a:latin typeface="Montserrat Bold" panose="00000800000000000000" pitchFamily="2" charset="0"/>
                <a:ea typeface="Open Sans Extrabold" panose="020B0906030804020204" pitchFamily="34" charset="0"/>
                <a:cs typeface="Open Sans Extrabold" panose="020B0906030804020204" pitchFamily="34" charset="0"/>
              </a:defRPr>
            </a:lvl1pPr>
          </a:lstStyle>
          <a:p>
            <a:r>
              <a:rPr lang="en-GB" sz="2800" dirty="0">
                <a:solidFill>
                  <a:schemeClr val="accent6">
                    <a:lumMod val="50000"/>
                  </a:schemeClr>
                </a:solidFill>
                <a:latin typeface="+mn-lt"/>
                <a:ea typeface="+mn-ea"/>
                <a:cs typeface="+mn-cs"/>
              </a:rPr>
              <a:t>The outcomes we want to deliver</a:t>
            </a:r>
            <a:endParaRPr lang="en-US" sz="2800" dirty="0">
              <a:solidFill>
                <a:schemeClr val="accent6">
                  <a:lumMod val="50000"/>
                </a:schemeClr>
              </a:solidFill>
              <a:latin typeface="+mn-lt"/>
            </a:endParaRPr>
          </a:p>
        </p:txBody>
      </p:sp>
      <p:sp>
        <p:nvSpPr>
          <p:cNvPr id="13" name="TextBox 12">
            <a:extLst>
              <a:ext uri="{FF2B5EF4-FFF2-40B4-BE49-F238E27FC236}">
                <a16:creationId xmlns:a16="http://schemas.microsoft.com/office/drawing/2014/main" id="{2218DC2A-2987-9367-CF2C-E634622DA7EE}"/>
              </a:ext>
            </a:extLst>
          </p:cNvPr>
          <p:cNvSpPr txBox="1"/>
          <p:nvPr/>
        </p:nvSpPr>
        <p:spPr>
          <a:xfrm>
            <a:off x="110098" y="5006216"/>
            <a:ext cx="5797483" cy="1600438"/>
          </a:xfrm>
          <a:prstGeom prst="rect">
            <a:avLst/>
          </a:prstGeom>
          <a:noFill/>
        </p:spPr>
        <p:txBody>
          <a:bodyPr wrap="square">
            <a:spAutoFit/>
          </a:bodyPr>
          <a:lstStyle/>
          <a:p>
            <a:pPr>
              <a:buNone/>
            </a:pPr>
            <a:r>
              <a:rPr lang="en-GB" sz="1400" dirty="0"/>
              <a:t>We want all victims of domestic abuse in Sandwell to have access to safe, appropriate accommodation that supports their recovery, dignity, and long-term stability.</a:t>
            </a:r>
          </a:p>
          <a:p>
            <a:pPr>
              <a:buNone/>
            </a:pPr>
            <a:endParaRPr lang="en-GB" sz="1400" dirty="0"/>
          </a:p>
          <a:p>
            <a:pPr>
              <a:buNone/>
            </a:pPr>
            <a:r>
              <a:rPr lang="en-GB" sz="1400" dirty="0"/>
              <a:t>We aim to deliver a housing and resettlement system that is trauma-informed, inclusive, and fully integrated with wider domestic abuse and safeguarding pathways.</a:t>
            </a:r>
          </a:p>
        </p:txBody>
      </p:sp>
      <p:sp>
        <p:nvSpPr>
          <p:cNvPr id="14" name="TextBox 13">
            <a:extLst>
              <a:ext uri="{FF2B5EF4-FFF2-40B4-BE49-F238E27FC236}">
                <a16:creationId xmlns:a16="http://schemas.microsoft.com/office/drawing/2014/main" id="{D85182A8-499D-0541-7D06-03817AFC8BC2}"/>
              </a:ext>
            </a:extLst>
          </p:cNvPr>
          <p:cNvSpPr txBox="1"/>
          <p:nvPr/>
        </p:nvSpPr>
        <p:spPr>
          <a:xfrm>
            <a:off x="6186606" y="2367993"/>
            <a:ext cx="5880930" cy="2246769"/>
          </a:xfrm>
          <a:prstGeom prst="rect">
            <a:avLst/>
          </a:prstGeom>
          <a:noFill/>
        </p:spPr>
        <p:txBody>
          <a:bodyPr wrap="square" rtlCol="0">
            <a:spAutoFit/>
          </a:bodyPr>
          <a:lstStyle/>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Maintain and monitor delivery of the commissioned safe accommodation services, ensuring high standards are met.</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Expand therapeutic and resettlement support to help victims prepare for independence.</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Work with Housing Services to prioritise move-on solutions for victims leaving safe accommodation.</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Work with partners to identify move-on solutions, explore reciprocal housing agreements, and reduce delays caused by limited housing stock.</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Progress re-accreditation under the Domestic Abuse Housing Alliance (DAHA) framework to improve housing sector response.</a:t>
            </a:r>
            <a:endParaRPr lang="en-US" sz="1400" dirty="0">
              <a:solidFill>
                <a:schemeClr val="accent6">
                  <a:lumMod val="50000"/>
                </a:schemeClr>
              </a:solidFill>
              <a:ea typeface="Open Sans bold" panose="020B0806030504020204" pitchFamily="34" charset="0"/>
              <a:cs typeface="Open Sans bold" panose="020B0806030504020204" pitchFamily="34" charset="0"/>
            </a:endParaRPr>
          </a:p>
        </p:txBody>
      </p:sp>
      <p:sp>
        <p:nvSpPr>
          <p:cNvPr id="15" name="Title 3">
            <a:extLst>
              <a:ext uri="{FF2B5EF4-FFF2-40B4-BE49-F238E27FC236}">
                <a16:creationId xmlns:a16="http://schemas.microsoft.com/office/drawing/2014/main" id="{4606F15F-F60E-2399-BCF4-D1C06BD795E7}"/>
              </a:ext>
            </a:extLst>
          </p:cNvPr>
          <p:cNvSpPr txBox="1">
            <a:spLocks/>
          </p:cNvSpPr>
          <p:nvPr/>
        </p:nvSpPr>
        <p:spPr>
          <a:xfrm>
            <a:off x="6172276" y="1868969"/>
            <a:ext cx="4493975" cy="60208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0" kern="1200">
                <a:solidFill>
                  <a:schemeClr val="tx2"/>
                </a:solidFill>
                <a:latin typeface="Montserrat Bold" panose="00000800000000000000" pitchFamily="2" charset="0"/>
                <a:ea typeface="Open Sans Extrabold" panose="020B0906030804020204" pitchFamily="34" charset="0"/>
                <a:cs typeface="Open Sans Extrabold" panose="020B0906030804020204" pitchFamily="34" charset="0"/>
              </a:defRPr>
            </a:lvl1pPr>
          </a:lstStyle>
          <a:p>
            <a:r>
              <a:rPr lang="en-GB" sz="2400" dirty="0">
                <a:solidFill>
                  <a:schemeClr val="accent6">
                    <a:lumMod val="50000"/>
                  </a:schemeClr>
                </a:solidFill>
                <a:latin typeface="+mn-lt"/>
                <a:ea typeface="+mn-ea"/>
                <a:cs typeface="+mn-cs"/>
              </a:rPr>
              <a:t>What we  will do</a:t>
            </a:r>
            <a:endParaRPr lang="en-US" sz="2400" dirty="0">
              <a:solidFill>
                <a:schemeClr val="accent6">
                  <a:lumMod val="50000"/>
                </a:schemeClr>
              </a:solidFill>
              <a:latin typeface="+mn-lt"/>
              <a:ea typeface="+mn-ea"/>
              <a:cs typeface="+mn-cs"/>
            </a:endParaRPr>
          </a:p>
        </p:txBody>
      </p:sp>
      <p:sp>
        <p:nvSpPr>
          <p:cNvPr id="16" name="TextBox 15">
            <a:extLst>
              <a:ext uri="{FF2B5EF4-FFF2-40B4-BE49-F238E27FC236}">
                <a16:creationId xmlns:a16="http://schemas.microsoft.com/office/drawing/2014/main" id="{16B4D323-85E0-68B2-9259-6DA4539EA124}"/>
              </a:ext>
            </a:extLst>
          </p:cNvPr>
          <p:cNvSpPr txBox="1"/>
          <p:nvPr/>
        </p:nvSpPr>
        <p:spPr>
          <a:xfrm>
            <a:off x="6172277" y="5232714"/>
            <a:ext cx="5735129" cy="1169551"/>
          </a:xfrm>
          <a:prstGeom prst="rect">
            <a:avLst/>
          </a:prstGeom>
          <a:noFill/>
        </p:spPr>
        <p:txBody>
          <a:bodyPr wrap="square" rtlCol="0">
            <a:spAutoFit/>
          </a:bodyPr>
          <a:lstStyle/>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Consistent occupancy rates across all safe accommodation units.</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Reduction in average length of stay in safe accommodation due to improved move-on.</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Victim feedback evidences satisfaction with resettlement support.</a:t>
            </a:r>
          </a:p>
          <a:p>
            <a:pPr marL="342900" indent="-342900">
              <a:buFont typeface="Wingdings" panose="05000000000000000000" pitchFamily="2" charset="2"/>
              <a:buChar char="ü"/>
            </a:pPr>
            <a:r>
              <a:rPr lang="en-GB" sz="1400" b="0" i="0" dirty="0">
                <a:solidFill>
                  <a:schemeClr val="accent6">
                    <a:lumMod val="50000"/>
                  </a:schemeClr>
                </a:solidFill>
                <a:effectLst/>
                <a:ea typeface="Open Sans bold" panose="020B0806030504020204" pitchFamily="34" charset="0"/>
                <a:cs typeface="Open Sans bold" panose="020B0806030504020204" pitchFamily="34" charset="0"/>
              </a:rPr>
              <a:t>DAHA re-accreditation successfully achieved.</a:t>
            </a:r>
            <a:endParaRPr lang="en-US" sz="1400" dirty="0">
              <a:solidFill>
                <a:schemeClr val="accent6">
                  <a:lumMod val="50000"/>
                </a:schemeClr>
              </a:solidFill>
              <a:ea typeface="Open Sans bold" panose="020B0806030504020204" pitchFamily="34" charset="0"/>
              <a:cs typeface="Open Sans bold" panose="020B0806030504020204" pitchFamily="34" charset="0"/>
            </a:endParaRPr>
          </a:p>
        </p:txBody>
      </p:sp>
      <p:sp>
        <p:nvSpPr>
          <p:cNvPr id="22" name="Title 3">
            <a:extLst>
              <a:ext uri="{FF2B5EF4-FFF2-40B4-BE49-F238E27FC236}">
                <a16:creationId xmlns:a16="http://schemas.microsoft.com/office/drawing/2014/main" id="{6254B95F-14D9-1C01-A922-7F70EE64B1D3}"/>
              </a:ext>
            </a:extLst>
          </p:cNvPr>
          <p:cNvSpPr txBox="1">
            <a:spLocks/>
          </p:cNvSpPr>
          <p:nvPr/>
        </p:nvSpPr>
        <p:spPr>
          <a:xfrm>
            <a:off x="6172277" y="4705173"/>
            <a:ext cx="4493975" cy="60208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0" kern="1200">
                <a:solidFill>
                  <a:schemeClr val="tx2"/>
                </a:solidFill>
                <a:latin typeface="Montserrat Bold" panose="00000800000000000000" pitchFamily="2" charset="0"/>
                <a:ea typeface="Open Sans Extrabold" panose="020B0906030804020204" pitchFamily="34" charset="0"/>
                <a:cs typeface="Open Sans Extrabold" panose="020B0906030804020204" pitchFamily="34" charset="0"/>
              </a:defRPr>
            </a:lvl1pPr>
          </a:lstStyle>
          <a:p>
            <a:pPr>
              <a:lnSpc>
                <a:spcPct val="110000"/>
              </a:lnSpc>
            </a:pPr>
            <a:r>
              <a:rPr lang="en-GB" sz="2400" dirty="0">
                <a:solidFill>
                  <a:schemeClr val="accent6">
                    <a:lumMod val="50000"/>
                  </a:schemeClr>
                </a:solidFill>
                <a:latin typeface="+mn-lt"/>
                <a:ea typeface="+mn-ea"/>
                <a:cs typeface="+mn-cs"/>
              </a:rPr>
              <a:t>How will we know we’re on track</a:t>
            </a:r>
            <a:endParaRPr lang="en-US" sz="2400" dirty="0">
              <a:solidFill>
                <a:schemeClr val="accent6">
                  <a:lumMod val="50000"/>
                </a:schemeClr>
              </a:solidFill>
              <a:latin typeface="+mn-lt"/>
              <a:ea typeface="+mn-ea"/>
              <a:cs typeface="+mn-cs"/>
            </a:endParaRPr>
          </a:p>
        </p:txBody>
      </p:sp>
      <p:sp>
        <p:nvSpPr>
          <p:cNvPr id="2" name="Slide Number Placeholder 3">
            <a:extLst>
              <a:ext uri="{FF2B5EF4-FFF2-40B4-BE49-F238E27FC236}">
                <a16:creationId xmlns:a16="http://schemas.microsoft.com/office/drawing/2014/main" id="{E48FACFC-B33B-816C-16A0-177CAB8B7AEE}"/>
              </a:ext>
            </a:extLst>
          </p:cNvPr>
          <p:cNvSpPr txBox="1">
            <a:spLocks/>
          </p:cNvSpPr>
          <p:nvPr/>
        </p:nvSpPr>
        <p:spPr>
          <a:xfrm>
            <a:off x="11432096" y="6418167"/>
            <a:ext cx="541687" cy="2048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B2BE56-A1DF-44BF-AF31-08C6097C884E}" type="slidenum">
              <a:rPr lang="en-US" sz="1600" b="1" smtClean="0">
                <a:solidFill>
                  <a:schemeClr val="accent5">
                    <a:lumMod val="50000"/>
                  </a:schemeClr>
                </a:solidFill>
              </a:rPr>
              <a:pPr/>
              <a:t>14</a:t>
            </a:fld>
            <a:endParaRPr lang="en-US" sz="1600" b="1" dirty="0">
              <a:solidFill>
                <a:schemeClr val="accent5">
                  <a:lumMod val="50000"/>
                </a:schemeClr>
              </a:solidFill>
            </a:endParaRPr>
          </a:p>
        </p:txBody>
      </p:sp>
    </p:spTree>
    <p:extLst>
      <p:ext uri="{BB962C8B-B14F-4D97-AF65-F5344CB8AC3E}">
        <p14:creationId xmlns:p14="http://schemas.microsoft.com/office/powerpoint/2010/main" val="3009026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8B59D-A2B4-014F-32A5-1FA626AEBC2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4458013-EF0E-EEC6-9882-631BCF4E9B87}"/>
              </a:ext>
            </a:extLst>
          </p:cNvPr>
          <p:cNvSpPr/>
          <p:nvPr/>
        </p:nvSpPr>
        <p:spPr>
          <a:xfrm>
            <a:off x="0" y="0"/>
            <a:ext cx="12191999" cy="6857999"/>
          </a:xfrm>
          <a:prstGeom prst="rect">
            <a:avLst/>
          </a:prstGeom>
          <a:solidFill>
            <a:srgbClr val="6D88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C327814-EF05-2CC6-E900-D8CDE0B903B7}"/>
              </a:ext>
            </a:extLst>
          </p:cNvPr>
          <p:cNvSpPr txBox="1"/>
          <p:nvPr/>
        </p:nvSpPr>
        <p:spPr>
          <a:xfrm>
            <a:off x="7648645" y="1379086"/>
            <a:ext cx="3868755" cy="3785652"/>
          </a:xfrm>
          <a:prstGeom prst="rect">
            <a:avLst/>
          </a:prstGeom>
          <a:noFill/>
        </p:spPr>
        <p:txBody>
          <a:bodyPr wrap="square" rtlCol="0">
            <a:spAutoFit/>
          </a:bodyPr>
          <a:lstStyle/>
          <a:p>
            <a:r>
              <a:rPr lang="en-GB" sz="4000" dirty="0">
                <a:solidFill>
                  <a:schemeClr val="bg1"/>
                </a:solidFill>
                <a:latin typeface="Raleway Bold" panose="020B0803030101060003" pitchFamily="34" charset="0"/>
              </a:rPr>
              <a:t>Strengthening Early Intervention and Support for Children and Young People</a:t>
            </a:r>
          </a:p>
        </p:txBody>
      </p:sp>
      <p:sp>
        <p:nvSpPr>
          <p:cNvPr id="12" name="TextBox 11">
            <a:extLst>
              <a:ext uri="{FF2B5EF4-FFF2-40B4-BE49-F238E27FC236}">
                <a16:creationId xmlns:a16="http://schemas.microsoft.com/office/drawing/2014/main" id="{DA4AE53C-3C67-12A5-CBE4-6459C7E37E86}"/>
              </a:ext>
            </a:extLst>
          </p:cNvPr>
          <p:cNvSpPr txBox="1"/>
          <p:nvPr/>
        </p:nvSpPr>
        <p:spPr>
          <a:xfrm>
            <a:off x="7648645" y="468472"/>
            <a:ext cx="6183021" cy="784830"/>
          </a:xfrm>
          <a:prstGeom prst="rect">
            <a:avLst/>
          </a:prstGeom>
          <a:noFill/>
        </p:spPr>
        <p:txBody>
          <a:bodyPr wrap="square" rtlCol="0">
            <a:spAutoFit/>
          </a:bodyPr>
          <a:lstStyle/>
          <a:p>
            <a:r>
              <a:rPr lang="en-US" sz="4500" dirty="0">
                <a:solidFill>
                  <a:schemeClr val="bg1"/>
                </a:solidFill>
                <a:latin typeface="Raleway Medium" panose="020B0603030101060003" pitchFamily="34" charset="0"/>
              </a:rPr>
              <a:t>Pillar 3</a:t>
            </a:r>
          </a:p>
        </p:txBody>
      </p:sp>
      <p:sp>
        <p:nvSpPr>
          <p:cNvPr id="22" name="Rectangle 21">
            <a:extLst>
              <a:ext uri="{FF2B5EF4-FFF2-40B4-BE49-F238E27FC236}">
                <a16:creationId xmlns:a16="http://schemas.microsoft.com/office/drawing/2014/main" id="{B8F99B12-7334-C3FE-023A-9A2D28538FA0}"/>
              </a:ext>
            </a:extLst>
          </p:cNvPr>
          <p:cNvSpPr/>
          <p:nvPr/>
        </p:nvSpPr>
        <p:spPr>
          <a:xfrm>
            <a:off x="7360356" y="399129"/>
            <a:ext cx="4554890" cy="5279181"/>
          </a:xfrm>
          <a:prstGeom prst="rect">
            <a:avLst/>
          </a:prstGeom>
          <a:noFill/>
          <a:ln w="635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Generated image">
            <a:extLst>
              <a:ext uri="{FF2B5EF4-FFF2-40B4-BE49-F238E27FC236}">
                <a16:creationId xmlns:a16="http://schemas.microsoft.com/office/drawing/2014/main" id="{4E5BC243-79E6-5D3D-88A4-5B0A890C2249}"/>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1285"/>
          <a:stretch/>
        </p:blipFill>
        <p:spPr bwMode="auto">
          <a:xfrm>
            <a:off x="0" y="2242686"/>
            <a:ext cx="7459134" cy="490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618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908C8-041A-4E7B-EDED-78DF17EB95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9ADAA3-3A88-F2BA-1109-220DDB3DC550}"/>
              </a:ext>
            </a:extLst>
          </p:cNvPr>
          <p:cNvSpPr>
            <a:spLocks noGrp="1"/>
          </p:cNvSpPr>
          <p:nvPr>
            <p:ph type="title"/>
          </p:nvPr>
        </p:nvSpPr>
        <p:spPr>
          <a:xfrm>
            <a:off x="87750" y="174906"/>
            <a:ext cx="5971132" cy="602086"/>
          </a:xfrm>
        </p:spPr>
        <p:txBody>
          <a:bodyPr>
            <a:normAutofit fontScale="90000"/>
          </a:bodyPr>
          <a:lstStyle/>
          <a:p>
            <a:r>
              <a:rPr lang="en-GB" b="1" dirty="0">
                <a:solidFill>
                  <a:srgbClr val="6D8886"/>
                </a:solidFill>
                <a:latin typeface="+mn-lt"/>
              </a:rPr>
              <a:t>Strengthening Early Intervention and Support for Children and Young People</a:t>
            </a:r>
          </a:p>
        </p:txBody>
      </p:sp>
      <p:pic>
        <p:nvPicPr>
          <p:cNvPr id="54" name="Picture Placeholder 53">
            <a:extLst>
              <a:ext uri="{FF2B5EF4-FFF2-40B4-BE49-F238E27FC236}">
                <a16:creationId xmlns:a16="http://schemas.microsoft.com/office/drawing/2014/main" id="{B8E2AD50-7CA5-D9C4-41B6-4880D450F7D6}"/>
              </a:ext>
            </a:extLst>
          </p:cNvPr>
          <p:cNvPicPr>
            <a:picLocks noGrp="1" noChangeAspect="1"/>
          </p:cNvPicPr>
          <p:nvPr>
            <p:ph type="pic" sz="quarter" idx="10"/>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t="1827" b="1827"/>
          <a:stretch/>
        </p:blipFill>
        <p:spPr>
          <a:xfrm flipH="1">
            <a:off x="6966588" y="0"/>
            <a:ext cx="4683095" cy="6858000"/>
          </a:xfrm>
        </p:spPr>
      </p:pic>
      <p:sp>
        <p:nvSpPr>
          <p:cNvPr id="5" name="Rectangle 4">
            <a:extLst>
              <a:ext uri="{FF2B5EF4-FFF2-40B4-BE49-F238E27FC236}">
                <a16:creationId xmlns:a16="http://schemas.microsoft.com/office/drawing/2014/main" id="{E581FCE1-B59B-3A74-5FFD-9FB5859D08F0}"/>
              </a:ext>
            </a:extLst>
          </p:cNvPr>
          <p:cNvSpPr/>
          <p:nvPr/>
        </p:nvSpPr>
        <p:spPr>
          <a:xfrm>
            <a:off x="6133119" y="0"/>
            <a:ext cx="6096000" cy="6884660"/>
          </a:xfrm>
          <a:prstGeom prst="rect">
            <a:avLst/>
          </a:prstGeom>
          <a:solidFill>
            <a:srgbClr val="6D888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6">
                  <a:lumMod val="50000"/>
                </a:schemeClr>
              </a:solidFill>
            </a:endParaRPr>
          </a:p>
        </p:txBody>
      </p:sp>
      <p:sp>
        <p:nvSpPr>
          <p:cNvPr id="44" name="TextBox 43">
            <a:extLst>
              <a:ext uri="{FF2B5EF4-FFF2-40B4-BE49-F238E27FC236}">
                <a16:creationId xmlns:a16="http://schemas.microsoft.com/office/drawing/2014/main" id="{15DD5DAE-A229-B2B2-6920-9AC99A6B29B4}"/>
              </a:ext>
            </a:extLst>
          </p:cNvPr>
          <p:cNvSpPr txBox="1"/>
          <p:nvPr/>
        </p:nvSpPr>
        <p:spPr>
          <a:xfrm>
            <a:off x="94761" y="1242969"/>
            <a:ext cx="4303395" cy="507831"/>
          </a:xfrm>
          <a:prstGeom prst="rect">
            <a:avLst/>
          </a:prstGeom>
          <a:noFill/>
        </p:spPr>
        <p:txBody>
          <a:bodyPr wrap="square" rtlCol="0">
            <a:spAutoFit/>
          </a:bodyPr>
          <a:lstStyle/>
          <a:p>
            <a:pPr>
              <a:spcBef>
                <a:spcPct val="0"/>
              </a:spcBef>
            </a:pPr>
            <a:r>
              <a:rPr lang="en-GB" sz="2700" b="1" dirty="0">
                <a:solidFill>
                  <a:srgbClr val="6D8886"/>
                </a:solidFill>
                <a:ea typeface="Open Sans Extrabold" panose="020B0906030804020204" pitchFamily="34" charset="0"/>
                <a:cs typeface="Open Sans Extrabold" panose="020B0906030804020204" pitchFamily="34" charset="0"/>
              </a:rPr>
              <a:t>What the evidence tells us</a:t>
            </a:r>
            <a:endParaRPr lang="en-US" sz="2700" b="1" dirty="0">
              <a:solidFill>
                <a:srgbClr val="6D8886"/>
              </a:solidFill>
              <a:ea typeface="Open Sans Extrabold" panose="020B0906030804020204" pitchFamily="34" charset="0"/>
              <a:cs typeface="Open Sans Extrabold" panose="020B0906030804020204" pitchFamily="34" charset="0"/>
            </a:endParaRPr>
          </a:p>
        </p:txBody>
      </p:sp>
      <p:sp>
        <p:nvSpPr>
          <p:cNvPr id="45" name="TextBox 44">
            <a:extLst>
              <a:ext uri="{FF2B5EF4-FFF2-40B4-BE49-F238E27FC236}">
                <a16:creationId xmlns:a16="http://schemas.microsoft.com/office/drawing/2014/main" id="{CD711789-DF1A-9643-7414-AAAF9CE75BC1}"/>
              </a:ext>
            </a:extLst>
          </p:cNvPr>
          <p:cNvSpPr txBox="1"/>
          <p:nvPr/>
        </p:nvSpPr>
        <p:spPr>
          <a:xfrm>
            <a:off x="110098" y="1785639"/>
            <a:ext cx="5797483" cy="2462213"/>
          </a:xfrm>
          <a:prstGeom prst="rect">
            <a:avLst/>
          </a:prstGeom>
          <a:noFill/>
        </p:spPr>
        <p:txBody>
          <a:bodyPr wrap="square" rtlCol="0">
            <a:spAutoFit/>
          </a:bodyPr>
          <a:lstStyle/>
          <a:p>
            <a:pPr marL="285750" indent="-285750">
              <a:buFont typeface="Arial" panose="020B0604020202020204" pitchFamily="34" charset="0"/>
              <a:buChar char="•"/>
            </a:pPr>
            <a:r>
              <a:rPr lang="en-GB" sz="1400" dirty="0"/>
              <a:t>There is a rising number of cases where children are directly experiencing abuse, not just witnessing it.</a:t>
            </a:r>
          </a:p>
          <a:p>
            <a:pPr marL="285750" indent="-285750">
              <a:buFont typeface="Arial" panose="020B0604020202020204" pitchFamily="34" charset="0"/>
              <a:buChar char="•"/>
            </a:pPr>
            <a:r>
              <a:rPr lang="en-GB" sz="1400" dirty="0"/>
              <a:t>Family Hubs are emerging as key places for earlier identification and community-based support.</a:t>
            </a:r>
          </a:p>
          <a:p>
            <a:pPr marL="285750" indent="-285750">
              <a:buFont typeface="Arial" panose="020B0604020202020204" pitchFamily="34" charset="0"/>
              <a:buChar char="•"/>
            </a:pPr>
            <a:r>
              <a:rPr lang="en-GB" sz="1400" dirty="0"/>
              <a:t>Gaps exist in specialist support for children who are not already linked into support services.</a:t>
            </a:r>
          </a:p>
          <a:p>
            <a:pPr marL="285750" indent="-285750">
              <a:buFont typeface="Arial" panose="020B0604020202020204" pitchFamily="34" charset="0"/>
              <a:buChar char="•"/>
            </a:pPr>
            <a:r>
              <a:rPr lang="en-GB" sz="1400" dirty="0"/>
              <a:t>Stakeholders and schools have raised concerns about inconsistent access to therapeutic and emotional support for children and young people.</a:t>
            </a:r>
          </a:p>
          <a:p>
            <a:pPr marL="285750" indent="-285750">
              <a:buFont typeface="Arial" panose="020B0604020202020204" pitchFamily="34" charset="0"/>
              <a:buChar char="•"/>
            </a:pPr>
            <a:r>
              <a:rPr lang="en-GB" sz="1400" dirty="0"/>
              <a:t>The IDVA presence in the Multi-Agency Safeguarding Hub (MASH) is supporting stronger safeguarding interventions, but demand is increasing.</a:t>
            </a:r>
          </a:p>
        </p:txBody>
      </p:sp>
      <p:sp>
        <p:nvSpPr>
          <p:cNvPr id="62" name="TextBox 61">
            <a:extLst>
              <a:ext uri="{FF2B5EF4-FFF2-40B4-BE49-F238E27FC236}">
                <a16:creationId xmlns:a16="http://schemas.microsoft.com/office/drawing/2014/main" id="{5ACC465C-E9A1-7852-F509-2A9D6057E6D7}"/>
              </a:ext>
            </a:extLst>
          </p:cNvPr>
          <p:cNvSpPr txBox="1"/>
          <p:nvPr/>
        </p:nvSpPr>
        <p:spPr>
          <a:xfrm>
            <a:off x="6190832" y="395384"/>
            <a:ext cx="5913418" cy="1169551"/>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ü"/>
            </a:pPr>
            <a:r>
              <a:rPr lang="en-GB" sz="1400" b="0" i="0" dirty="0">
                <a:solidFill>
                  <a:schemeClr val="bg1"/>
                </a:solidFill>
                <a:effectLst/>
                <a:ea typeface="Open Sans bold"/>
                <a:cs typeface="Open Sans bold"/>
              </a:rPr>
              <a:t>Children are recognised as victims </a:t>
            </a:r>
            <a:r>
              <a:rPr lang="en-GB" sz="1400" dirty="0">
                <a:solidFill>
                  <a:schemeClr val="bg1"/>
                </a:solidFill>
                <a:ea typeface="Open Sans bold"/>
                <a:cs typeface="Open Sans bold"/>
              </a:rPr>
              <a:t>in their own right and</a:t>
            </a:r>
            <a:r>
              <a:rPr lang="en-GB" sz="1400" b="0" i="0" dirty="0">
                <a:solidFill>
                  <a:schemeClr val="bg1"/>
                </a:solidFill>
                <a:effectLst/>
                <a:ea typeface="Open Sans bold"/>
                <a:cs typeface="Open Sans bold"/>
              </a:rPr>
              <a:t> receive support tailored to their needs.</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Schools deliver effective, age-appropriate healthy relationship education.</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Fewer children experience repeat or escalating harm linked to domestic abuse.</a:t>
            </a:r>
            <a:endParaRPr lang="en-US" sz="1400" dirty="0">
              <a:solidFill>
                <a:schemeClr val="bg1"/>
              </a:solidFill>
              <a:ea typeface="Open Sans bold" panose="020B0806030504020204" pitchFamily="34" charset="0"/>
              <a:cs typeface="Open Sans bold" panose="020B0806030504020204" pitchFamily="34" charset="0"/>
            </a:endParaRPr>
          </a:p>
        </p:txBody>
      </p:sp>
      <p:sp>
        <p:nvSpPr>
          <p:cNvPr id="3" name="TextBox 2">
            <a:extLst>
              <a:ext uri="{FF2B5EF4-FFF2-40B4-BE49-F238E27FC236}">
                <a16:creationId xmlns:a16="http://schemas.microsoft.com/office/drawing/2014/main" id="{52BB754C-AFC6-E68B-3677-ECEF592F1068}"/>
              </a:ext>
            </a:extLst>
          </p:cNvPr>
          <p:cNvSpPr txBox="1"/>
          <p:nvPr/>
        </p:nvSpPr>
        <p:spPr>
          <a:xfrm>
            <a:off x="53081" y="4613437"/>
            <a:ext cx="5797483" cy="507831"/>
          </a:xfrm>
          <a:prstGeom prst="rect">
            <a:avLst/>
          </a:prstGeom>
          <a:noFill/>
        </p:spPr>
        <p:txBody>
          <a:bodyPr wrap="square">
            <a:spAutoFit/>
          </a:bodyPr>
          <a:lstStyle/>
          <a:p>
            <a:pPr>
              <a:spcBef>
                <a:spcPct val="0"/>
              </a:spcBef>
            </a:pPr>
            <a:r>
              <a:rPr lang="en-GB" sz="2700" b="1" dirty="0">
                <a:solidFill>
                  <a:srgbClr val="6D8886"/>
                </a:solidFill>
                <a:ea typeface="Open Sans Extrabold" panose="020B0906030804020204" pitchFamily="34" charset="0"/>
                <a:cs typeface="Open Sans Extrabold" panose="020B0906030804020204" pitchFamily="34" charset="0"/>
              </a:rPr>
              <a:t>What we want to deliver</a:t>
            </a:r>
          </a:p>
        </p:txBody>
      </p:sp>
      <p:sp>
        <p:nvSpPr>
          <p:cNvPr id="6" name="Title 3">
            <a:extLst>
              <a:ext uri="{FF2B5EF4-FFF2-40B4-BE49-F238E27FC236}">
                <a16:creationId xmlns:a16="http://schemas.microsoft.com/office/drawing/2014/main" id="{8A3A97DE-2828-7CE0-2C52-E649228CF808}"/>
              </a:ext>
            </a:extLst>
          </p:cNvPr>
          <p:cNvSpPr txBox="1">
            <a:spLocks/>
          </p:cNvSpPr>
          <p:nvPr/>
        </p:nvSpPr>
        <p:spPr>
          <a:xfrm>
            <a:off x="6133120" y="-66112"/>
            <a:ext cx="4493975" cy="60208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100000"/>
              </a:lnSpc>
              <a:spcBef>
                <a:spcPct val="0"/>
              </a:spcBef>
              <a:buNone/>
              <a:defRPr sz="3000" b="0" kern="1200">
                <a:solidFill>
                  <a:schemeClr val="tx2"/>
                </a:solidFill>
                <a:latin typeface="Montserrat Bold" panose="00000800000000000000" pitchFamily="2" charset="0"/>
                <a:ea typeface="Open Sans Extrabold" panose="020B0906030804020204" pitchFamily="34" charset="0"/>
                <a:cs typeface="Open Sans Extrabold" panose="020B0906030804020204" pitchFamily="34" charset="0"/>
              </a:defRPr>
            </a:lvl1pPr>
          </a:lstStyle>
          <a:p>
            <a:r>
              <a:rPr lang="en-GB" sz="2800" dirty="0">
                <a:solidFill>
                  <a:schemeClr val="bg1"/>
                </a:solidFill>
                <a:latin typeface="+mn-lt"/>
                <a:ea typeface="+mn-ea"/>
                <a:cs typeface="+mn-cs"/>
              </a:rPr>
              <a:t>The outcomes we want to deliver</a:t>
            </a:r>
            <a:endParaRPr lang="en-US" sz="2800" dirty="0">
              <a:solidFill>
                <a:schemeClr val="bg1"/>
              </a:solidFill>
              <a:latin typeface="+mn-lt"/>
            </a:endParaRPr>
          </a:p>
        </p:txBody>
      </p:sp>
      <p:sp>
        <p:nvSpPr>
          <p:cNvPr id="13" name="TextBox 12">
            <a:extLst>
              <a:ext uri="{FF2B5EF4-FFF2-40B4-BE49-F238E27FC236}">
                <a16:creationId xmlns:a16="http://schemas.microsoft.com/office/drawing/2014/main" id="{8B276DCF-ACDE-5336-9C0B-0CE607E2DCA9}"/>
              </a:ext>
            </a:extLst>
          </p:cNvPr>
          <p:cNvSpPr txBox="1"/>
          <p:nvPr/>
        </p:nvSpPr>
        <p:spPr>
          <a:xfrm>
            <a:off x="117071" y="5121268"/>
            <a:ext cx="5797483" cy="1169551"/>
          </a:xfrm>
          <a:prstGeom prst="rect">
            <a:avLst/>
          </a:prstGeom>
          <a:noFill/>
        </p:spPr>
        <p:txBody>
          <a:bodyPr wrap="square">
            <a:spAutoFit/>
          </a:bodyPr>
          <a:lstStyle/>
          <a:p>
            <a:pPr>
              <a:buNone/>
            </a:pPr>
            <a:r>
              <a:rPr lang="en-GB" sz="1400" dirty="0"/>
              <a:t>We want children and young people in Sandwell to be recognised, supported, and protected as victims of domestic abuse in their own right.</a:t>
            </a:r>
          </a:p>
          <a:p>
            <a:pPr>
              <a:buNone/>
            </a:pPr>
            <a:endParaRPr lang="en-GB" sz="1400" dirty="0"/>
          </a:p>
          <a:p>
            <a:pPr>
              <a:buNone/>
            </a:pPr>
            <a:r>
              <a:rPr lang="en-GB" sz="1400" dirty="0"/>
              <a:t>We aim to embed prevention and recovery across the system — enabling safe, stable relationships and breaking intergenerational cycles of abuse.</a:t>
            </a:r>
          </a:p>
        </p:txBody>
      </p:sp>
      <p:sp>
        <p:nvSpPr>
          <p:cNvPr id="14" name="TextBox 13">
            <a:extLst>
              <a:ext uri="{FF2B5EF4-FFF2-40B4-BE49-F238E27FC236}">
                <a16:creationId xmlns:a16="http://schemas.microsoft.com/office/drawing/2014/main" id="{EB60DE1C-DCEE-B2A6-DC51-26416FE049CF}"/>
              </a:ext>
            </a:extLst>
          </p:cNvPr>
          <p:cNvSpPr txBox="1"/>
          <p:nvPr/>
        </p:nvSpPr>
        <p:spPr>
          <a:xfrm>
            <a:off x="6144498" y="1960319"/>
            <a:ext cx="5880930" cy="2462213"/>
          </a:xfrm>
          <a:prstGeom prst="rect">
            <a:avLst/>
          </a:prstGeom>
          <a:noFill/>
        </p:spPr>
        <p:txBody>
          <a:bodyPr wrap="square" rtlCol="0">
            <a:spAutoFit/>
          </a:bodyPr>
          <a:lstStyle/>
          <a:p>
            <a:pPr marL="342900" indent="-342900">
              <a:buFont typeface="Wingdings" panose="05000000000000000000" pitchFamily="2" charset="2"/>
              <a:buChar char="ü"/>
            </a:pPr>
            <a:r>
              <a:rPr lang="en-GB" sz="1400" dirty="0">
                <a:solidFill>
                  <a:schemeClr val="bg1"/>
                </a:solidFill>
                <a:ea typeface="Open Sans bold" panose="020B0806030504020204" pitchFamily="34" charset="0"/>
                <a:cs typeface="Open Sans bold" panose="020B0806030504020204" pitchFamily="34" charset="0"/>
              </a:rPr>
              <a:t>Strengthen early help pathways so that concerns about domestic abuse are identified and responded to at the earliest opportunity.</a:t>
            </a:r>
          </a:p>
          <a:p>
            <a:pPr marL="342900" indent="-342900">
              <a:buFont typeface="Wingdings" panose="05000000000000000000" pitchFamily="2" charset="2"/>
              <a:buChar char="ü"/>
            </a:pPr>
            <a:r>
              <a:rPr lang="en-GB" sz="1400" dirty="0">
                <a:solidFill>
                  <a:schemeClr val="bg1"/>
                </a:solidFill>
                <a:ea typeface="Open Sans bold" panose="020B0806030504020204" pitchFamily="34" charset="0"/>
                <a:cs typeface="Open Sans bold" panose="020B0806030504020204" pitchFamily="34" charset="0"/>
              </a:rPr>
              <a:t>Continue </a:t>
            </a:r>
            <a:r>
              <a:rPr lang="en-GB" sz="1400" b="0" i="0" dirty="0">
                <a:solidFill>
                  <a:schemeClr val="bg1"/>
                </a:solidFill>
                <a:effectLst/>
                <a:ea typeface="Open Sans bold" panose="020B0806030504020204" pitchFamily="34" charset="0"/>
                <a:cs typeface="Open Sans bold" panose="020B0806030504020204" pitchFamily="34" charset="0"/>
              </a:rPr>
              <a:t>the Flourishing Futures programme to reach more children, including those not already linked to BCWA services.</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schools and education providers to embed consistent healthy relationships education across all year groups.</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Embed a ‘Think Family’ approach across services to identify domestic abuse in family contexts.</a:t>
            </a:r>
          </a:p>
          <a:p>
            <a:pPr marL="342900" indent="-342900">
              <a:buFont typeface="Wingdings" panose="05000000000000000000" pitchFamily="2" charset="2"/>
              <a:buChar char="ü"/>
            </a:pPr>
            <a:r>
              <a:rPr lang="en-GB" sz="1400" dirty="0">
                <a:solidFill>
                  <a:schemeClr val="bg1"/>
                </a:solidFill>
                <a:ea typeface="Open Sans bold" panose="020B0806030504020204" pitchFamily="34" charset="0"/>
                <a:cs typeface="Open Sans bold" panose="020B0806030504020204" pitchFamily="34" charset="0"/>
              </a:rPr>
              <a:t>Deliver workforce development across the partnership to improve confidence in recognising and responding to children's experiences of abuse.</a:t>
            </a:r>
            <a:endParaRPr lang="en-US" sz="1400" dirty="0">
              <a:solidFill>
                <a:schemeClr val="bg1"/>
              </a:solidFill>
              <a:ea typeface="Open Sans bold" panose="020B0806030504020204" pitchFamily="34" charset="0"/>
              <a:cs typeface="Open Sans bold" panose="020B0806030504020204" pitchFamily="34" charset="0"/>
            </a:endParaRPr>
          </a:p>
        </p:txBody>
      </p:sp>
      <p:sp>
        <p:nvSpPr>
          <p:cNvPr id="15" name="Title 3">
            <a:extLst>
              <a:ext uri="{FF2B5EF4-FFF2-40B4-BE49-F238E27FC236}">
                <a16:creationId xmlns:a16="http://schemas.microsoft.com/office/drawing/2014/main" id="{780AE3B9-03D1-4522-27FF-25955AA71EC5}"/>
              </a:ext>
            </a:extLst>
          </p:cNvPr>
          <p:cNvSpPr txBox="1">
            <a:spLocks/>
          </p:cNvSpPr>
          <p:nvPr/>
        </p:nvSpPr>
        <p:spPr>
          <a:xfrm>
            <a:off x="6158132" y="1428532"/>
            <a:ext cx="4493975" cy="60208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0" kern="1200">
                <a:solidFill>
                  <a:schemeClr val="tx2"/>
                </a:solidFill>
                <a:latin typeface="Montserrat Bold" panose="00000800000000000000" pitchFamily="2" charset="0"/>
                <a:ea typeface="Open Sans Extrabold" panose="020B0906030804020204" pitchFamily="34" charset="0"/>
                <a:cs typeface="Open Sans Extrabold" panose="020B0906030804020204" pitchFamily="34" charset="0"/>
              </a:defRPr>
            </a:lvl1pPr>
          </a:lstStyle>
          <a:p>
            <a:r>
              <a:rPr lang="en-GB" sz="2400" dirty="0">
                <a:solidFill>
                  <a:schemeClr val="bg1"/>
                </a:solidFill>
                <a:latin typeface="+mn-lt"/>
                <a:ea typeface="+mn-ea"/>
                <a:cs typeface="+mn-cs"/>
              </a:rPr>
              <a:t>What we will do</a:t>
            </a:r>
            <a:endParaRPr lang="en-US" sz="2400" dirty="0">
              <a:solidFill>
                <a:schemeClr val="bg1"/>
              </a:solidFill>
              <a:latin typeface="+mn-lt"/>
              <a:ea typeface="+mn-ea"/>
              <a:cs typeface="+mn-cs"/>
            </a:endParaRPr>
          </a:p>
        </p:txBody>
      </p:sp>
      <p:sp>
        <p:nvSpPr>
          <p:cNvPr id="16" name="TextBox 15">
            <a:extLst>
              <a:ext uri="{FF2B5EF4-FFF2-40B4-BE49-F238E27FC236}">
                <a16:creationId xmlns:a16="http://schemas.microsoft.com/office/drawing/2014/main" id="{5E43D766-3F31-2AB6-7E75-9B88C983A042}"/>
              </a:ext>
            </a:extLst>
          </p:cNvPr>
          <p:cNvSpPr txBox="1"/>
          <p:nvPr/>
        </p:nvSpPr>
        <p:spPr>
          <a:xfrm>
            <a:off x="6172277" y="4840005"/>
            <a:ext cx="5735129" cy="2031325"/>
          </a:xfrm>
          <a:prstGeom prst="rect">
            <a:avLst/>
          </a:prstGeom>
          <a:noFill/>
        </p:spPr>
        <p:txBody>
          <a:bodyPr wrap="square" rtlCol="0">
            <a:spAutoFit/>
          </a:bodyPr>
          <a:lstStyle/>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Increase in early identification and referrals for children affected by domestic abuse.</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All schools delivering consistent, quality-assured Healthy Relationships education.</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Higher take-up of early help and Family Hub support by families experiencing domestic abuse</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Increased access to specialist therapeutic support for children.</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Positive feedback from children, young people, and families engaging with support services.</a:t>
            </a:r>
            <a:endParaRPr lang="en-US" sz="1400" dirty="0">
              <a:solidFill>
                <a:schemeClr val="bg1"/>
              </a:solidFill>
              <a:ea typeface="Open Sans bold" panose="020B0806030504020204" pitchFamily="34" charset="0"/>
              <a:cs typeface="Open Sans bold" panose="020B0806030504020204" pitchFamily="34" charset="0"/>
            </a:endParaRPr>
          </a:p>
        </p:txBody>
      </p:sp>
      <p:sp>
        <p:nvSpPr>
          <p:cNvPr id="22" name="Title 3">
            <a:extLst>
              <a:ext uri="{FF2B5EF4-FFF2-40B4-BE49-F238E27FC236}">
                <a16:creationId xmlns:a16="http://schemas.microsoft.com/office/drawing/2014/main" id="{E6BA994F-CA07-8523-7742-E4C5738EBB3F}"/>
              </a:ext>
            </a:extLst>
          </p:cNvPr>
          <p:cNvSpPr txBox="1">
            <a:spLocks/>
          </p:cNvSpPr>
          <p:nvPr/>
        </p:nvSpPr>
        <p:spPr>
          <a:xfrm>
            <a:off x="6172277" y="4312394"/>
            <a:ext cx="4493975" cy="60208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0" kern="1200">
                <a:solidFill>
                  <a:schemeClr val="tx2"/>
                </a:solidFill>
                <a:latin typeface="Montserrat Bold" panose="00000800000000000000" pitchFamily="2" charset="0"/>
                <a:ea typeface="Open Sans Extrabold" panose="020B0906030804020204" pitchFamily="34" charset="0"/>
                <a:cs typeface="Open Sans Extrabold" panose="020B0906030804020204" pitchFamily="34" charset="0"/>
              </a:defRPr>
            </a:lvl1pPr>
          </a:lstStyle>
          <a:p>
            <a:pPr>
              <a:lnSpc>
                <a:spcPct val="110000"/>
              </a:lnSpc>
            </a:pPr>
            <a:r>
              <a:rPr lang="en-GB" sz="2400" dirty="0">
                <a:solidFill>
                  <a:schemeClr val="bg1"/>
                </a:solidFill>
                <a:latin typeface="+mn-lt"/>
                <a:ea typeface="+mn-ea"/>
                <a:cs typeface="+mn-cs"/>
              </a:rPr>
              <a:t>How will we know we’re on track</a:t>
            </a:r>
            <a:endParaRPr lang="en-US" sz="2400" dirty="0">
              <a:solidFill>
                <a:schemeClr val="bg1"/>
              </a:solidFill>
              <a:latin typeface="+mn-lt"/>
              <a:ea typeface="+mn-ea"/>
              <a:cs typeface="+mn-cs"/>
            </a:endParaRPr>
          </a:p>
        </p:txBody>
      </p:sp>
      <p:sp>
        <p:nvSpPr>
          <p:cNvPr id="2" name="Slide Number Placeholder 3">
            <a:extLst>
              <a:ext uri="{FF2B5EF4-FFF2-40B4-BE49-F238E27FC236}">
                <a16:creationId xmlns:a16="http://schemas.microsoft.com/office/drawing/2014/main" id="{C8D9D7B5-F0B1-C9AF-FB5E-138DA384B5B1}"/>
              </a:ext>
            </a:extLst>
          </p:cNvPr>
          <p:cNvSpPr txBox="1">
            <a:spLocks/>
          </p:cNvSpPr>
          <p:nvPr/>
        </p:nvSpPr>
        <p:spPr>
          <a:xfrm>
            <a:off x="11432096" y="6418167"/>
            <a:ext cx="541687" cy="2048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B2BE56-A1DF-44BF-AF31-08C6097C884E}" type="slidenum">
              <a:rPr lang="en-US" sz="1600" b="1" smtClean="0">
                <a:solidFill>
                  <a:schemeClr val="accent5">
                    <a:lumMod val="50000"/>
                  </a:schemeClr>
                </a:solidFill>
              </a:rPr>
              <a:pPr/>
              <a:t>16</a:t>
            </a:fld>
            <a:endParaRPr lang="en-US" sz="1600" b="1" dirty="0">
              <a:solidFill>
                <a:schemeClr val="accent5">
                  <a:lumMod val="50000"/>
                </a:schemeClr>
              </a:solidFill>
            </a:endParaRPr>
          </a:p>
        </p:txBody>
      </p:sp>
    </p:spTree>
    <p:extLst>
      <p:ext uri="{BB962C8B-B14F-4D97-AF65-F5344CB8AC3E}">
        <p14:creationId xmlns:p14="http://schemas.microsoft.com/office/powerpoint/2010/main" val="2422190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84FF3-FDA8-2CAE-CDB5-0BA8E127117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5CDCC52-00B6-0CAA-982D-CD7887246C36}"/>
              </a:ext>
            </a:extLst>
          </p:cNvPr>
          <p:cNvSpPr/>
          <p:nvPr/>
        </p:nvSpPr>
        <p:spPr>
          <a:xfrm>
            <a:off x="-101600" y="0"/>
            <a:ext cx="12293599" cy="6857999"/>
          </a:xfrm>
          <a:prstGeom prst="rect">
            <a:avLst/>
          </a:prstGeom>
          <a:solidFill>
            <a:srgbClr val="4E7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498D33B-660F-B713-94F3-7636188A153C}"/>
              </a:ext>
            </a:extLst>
          </p:cNvPr>
          <p:cNvSpPr txBox="1"/>
          <p:nvPr/>
        </p:nvSpPr>
        <p:spPr>
          <a:xfrm>
            <a:off x="433052" y="1490007"/>
            <a:ext cx="4274415" cy="3785652"/>
          </a:xfrm>
          <a:prstGeom prst="rect">
            <a:avLst/>
          </a:prstGeom>
          <a:noFill/>
        </p:spPr>
        <p:txBody>
          <a:bodyPr wrap="square" rtlCol="0">
            <a:spAutoFit/>
          </a:bodyPr>
          <a:lstStyle/>
          <a:p>
            <a:r>
              <a:rPr lang="en-GB" sz="4000" dirty="0">
                <a:solidFill>
                  <a:schemeClr val="bg1"/>
                </a:solidFill>
                <a:latin typeface="Raleway Bold" panose="020B0803030101060003" pitchFamily="34" charset="0"/>
              </a:rPr>
              <a:t>Improving Cultural Competency and Step-Down Community Support</a:t>
            </a:r>
            <a:endParaRPr lang="en-US" sz="4000" dirty="0">
              <a:solidFill>
                <a:schemeClr val="bg1"/>
              </a:solidFill>
              <a:latin typeface="Raleway Bold" panose="020B0803030101060003" pitchFamily="34" charset="0"/>
            </a:endParaRPr>
          </a:p>
        </p:txBody>
      </p:sp>
      <p:sp>
        <p:nvSpPr>
          <p:cNvPr id="12" name="TextBox 11">
            <a:extLst>
              <a:ext uri="{FF2B5EF4-FFF2-40B4-BE49-F238E27FC236}">
                <a16:creationId xmlns:a16="http://schemas.microsoft.com/office/drawing/2014/main" id="{D20981F6-1978-9946-3C69-A4A6A828C6C2}"/>
              </a:ext>
            </a:extLst>
          </p:cNvPr>
          <p:cNvSpPr txBox="1"/>
          <p:nvPr/>
        </p:nvSpPr>
        <p:spPr>
          <a:xfrm>
            <a:off x="433052" y="417419"/>
            <a:ext cx="6183021" cy="784830"/>
          </a:xfrm>
          <a:prstGeom prst="rect">
            <a:avLst/>
          </a:prstGeom>
          <a:noFill/>
        </p:spPr>
        <p:txBody>
          <a:bodyPr wrap="square" rtlCol="0">
            <a:spAutoFit/>
          </a:bodyPr>
          <a:lstStyle/>
          <a:p>
            <a:r>
              <a:rPr lang="en-US" sz="4500" dirty="0">
                <a:solidFill>
                  <a:schemeClr val="bg1"/>
                </a:solidFill>
                <a:latin typeface="Raleway Medium" panose="020B0603030101060003" pitchFamily="34" charset="0"/>
              </a:rPr>
              <a:t>Pillar 4</a:t>
            </a:r>
          </a:p>
        </p:txBody>
      </p:sp>
      <p:sp>
        <p:nvSpPr>
          <p:cNvPr id="22" name="Rectangle 21">
            <a:extLst>
              <a:ext uri="{FF2B5EF4-FFF2-40B4-BE49-F238E27FC236}">
                <a16:creationId xmlns:a16="http://schemas.microsoft.com/office/drawing/2014/main" id="{07990528-7D90-C30E-5F38-C5E2452DD320}"/>
              </a:ext>
            </a:extLst>
          </p:cNvPr>
          <p:cNvSpPr/>
          <p:nvPr/>
        </p:nvSpPr>
        <p:spPr>
          <a:xfrm>
            <a:off x="249961" y="335050"/>
            <a:ext cx="4604261" cy="5377128"/>
          </a:xfrm>
          <a:prstGeom prst="rect">
            <a:avLst/>
          </a:prstGeom>
          <a:noFill/>
          <a:ln w="635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Generated image">
            <a:extLst>
              <a:ext uri="{FF2B5EF4-FFF2-40B4-BE49-F238E27FC236}">
                <a16:creationId xmlns:a16="http://schemas.microsoft.com/office/drawing/2014/main" id="{EA6A5BBB-83BC-5790-6B56-D8C106FB895A}"/>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07467" y="-140757"/>
            <a:ext cx="7484532" cy="748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233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CF9BA-04DC-E620-4189-AB53A5D712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A0155C-986F-90A0-962F-9E2F617240C6}"/>
              </a:ext>
            </a:extLst>
          </p:cNvPr>
          <p:cNvSpPr>
            <a:spLocks noGrp="1"/>
          </p:cNvSpPr>
          <p:nvPr>
            <p:ph type="title"/>
          </p:nvPr>
        </p:nvSpPr>
        <p:spPr>
          <a:xfrm>
            <a:off x="87750" y="174906"/>
            <a:ext cx="6878838" cy="602086"/>
          </a:xfrm>
        </p:spPr>
        <p:txBody>
          <a:bodyPr>
            <a:normAutofit fontScale="90000"/>
          </a:bodyPr>
          <a:lstStyle/>
          <a:p>
            <a:r>
              <a:rPr lang="en-GB" b="1" dirty="0">
                <a:solidFill>
                  <a:srgbClr val="4E707B"/>
                </a:solidFill>
                <a:latin typeface="+mn-lt"/>
              </a:rPr>
              <a:t>Improving Cultural Competency and </a:t>
            </a:r>
            <a:br>
              <a:rPr lang="en-GB" b="1" dirty="0">
                <a:solidFill>
                  <a:srgbClr val="4E707B"/>
                </a:solidFill>
                <a:latin typeface="+mn-lt"/>
              </a:rPr>
            </a:br>
            <a:r>
              <a:rPr lang="en-GB" b="1" dirty="0">
                <a:solidFill>
                  <a:srgbClr val="4E707B"/>
                </a:solidFill>
                <a:latin typeface="+mn-lt"/>
              </a:rPr>
              <a:t>Step-Down Community Support</a:t>
            </a:r>
            <a:endParaRPr lang="en-US" b="1" dirty="0">
              <a:solidFill>
                <a:srgbClr val="4E707B"/>
              </a:solidFill>
              <a:latin typeface="+mn-lt"/>
            </a:endParaRPr>
          </a:p>
        </p:txBody>
      </p:sp>
      <p:sp>
        <p:nvSpPr>
          <p:cNvPr id="5" name="Rectangle 4">
            <a:extLst>
              <a:ext uri="{FF2B5EF4-FFF2-40B4-BE49-F238E27FC236}">
                <a16:creationId xmlns:a16="http://schemas.microsoft.com/office/drawing/2014/main" id="{60E46A82-E595-B4A4-2159-6EA03340A3EA}"/>
              </a:ext>
            </a:extLst>
          </p:cNvPr>
          <p:cNvSpPr/>
          <p:nvPr/>
        </p:nvSpPr>
        <p:spPr>
          <a:xfrm>
            <a:off x="6130355" y="140"/>
            <a:ext cx="6096000" cy="6884660"/>
          </a:xfrm>
          <a:prstGeom prst="rect">
            <a:avLst/>
          </a:prstGeom>
          <a:solidFill>
            <a:srgbClr val="4E707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6">
                  <a:lumMod val="50000"/>
                </a:schemeClr>
              </a:solidFill>
            </a:endParaRPr>
          </a:p>
        </p:txBody>
      </p:sp>
      <p:sp>
        <p:nvSpPr>
          <p:cNvPr id="44" name="TextBox 43">
            <a:extLst>
              <a:ext uri="{FF2B5EF4-FFF2-40B4-BE49-F238E27FC236}">
                <a16:creationId xmlns:a16="http://schemas.microsoft.com/office/drawing/2014/main" id="{780726B3-7697-5EBE-4806-AFF70BD24B11}"/>
              </a:ext>
            </a:extLst>
          </p:cNvPr>
          <p:cNvSpPr txBox="1"/>
          <p:nvPr/>
        </p:nvSpPr>
        <p:spPr>
          <a:xfrm>
            <a:off x="94762" y="1027400"/>
            <a:ext cx="4303395" cy="507831"/>
          </a:xfrm>
          <a:prstGeom prst="rect">
            <a:avLst/>
          </a:prstGeom>
          <a:noFill/>
        </p:spPr>
        <p:txBody>
          <a:bodyPr wrap="square" rtlCol="0">
            <a:spAutoFit/>
          </a:bodyPr>
          <a:lstStyle/>
          <a:p>
            <a:pPr>
              <a:spcBef>
                <a:spcPct val="0"/>
              </a:spcBef>
            </a:pPr>
            <a:r>
              <a:rPr lang="en-GB" sz="2700" b="1" dirty="0">
                <a:solidFill>
                  <a:srgbClr val="4E707B"/>
                </a:solidFill>
                <a:ea typeface="Open Sans Extrabold" panose="020B0906030804020204" pitchFamily="34" charset="0"/>
                <a:cs typeface="Open Sans Extrabold" panose="020B0906030804020204" pitchFamily="34" charset="0"/>
              </a:rPr>
              <a:t>What the evidence tells us</a:t>
            </a:r>
            <a:endParaRPr lang="en-US" sz="2700" b="1" dirty="0">
              <a:solidFill>
                <a:srgbClr val="4E707B"/>
              </a:solidFill>
              <a:ea typeface="Open Sans Extrabold" panose="020B0906030804020204" pitchFamily="34" charset="0"/>
              <a:cs typeface="Open Sans Extrabold" panose="020B0906030804020204" pitchFamily="34" charset="0"/>
            </a:endParaRPr>
          </a:p>
        </p:txBody>
      </p:sp>
      <p:sp>
        <p:nvSpPr>
          <p:cNvPr id="45" name="TextBox 44">
            <a:extLst>
              <a:ext uri="{FF2B5EF4-FFF2-40B4-BE49-F238E27FC236}">
                <a16:creationId xmlns:a16="http://schemas.microsoft.com/office/drawing/2014/main" id="{E8552216-A38D-F30C-7412-159FE1D9CCF5}"/>
              </a:ext>
            </a:extLst>
          </p:cNvPr>
          <p:cNvSpPr txBox="1"/>
          <p:nvPr/>
        </p:nvSpPr>
        <p:spPr>
          <a:xfrm>
            <a:off x="124464" y="1578265"/>
            <a:ext cx="5797483" cy="2462213"/>
          </a:xfrm>
          <a:prstGeom prst="rect">
            <a:avLst/>
          </a:prstGeom>
          <a:noFill/>
        </p:spPr>
        <p:txBody>
          <a:bodyPr wrap="square" rtlCol="0">
            <a:spAutoFit/>
          </a:bodyPr>
          <a:lstStyle/>
          <a:p>
            <a:pPr marL="285750" indent="-285750">
              <a:buFont typeface="Arial" panose="020B0604020202020204" pitchFamily="34" charset="0"/>
              <a:buChar char="•"/>
            </a:pPr>
            <a:r>
              <a:rPr lang="en-GB" sz="1400" dirty="0"/>
              <a:t>Referrals into specialist services reflect strong ethnic diversity, broadly aligned with Sandwell’s population.</a:t>
            </a:r>
          </a:p>
          <a:p>
            <a:pPr marL="285750" indent="-285750">
              <a:buFont typeface="Arial" panose="020B0604020202020204" pitchFamily="34" charset="0"/>
              <a:buChar char="•"/>
            </a:pPr>
            <a:r>
              <a:rPr lang="en-GB" sz="1400" dirty="0"/>
              <a:t>Victims from a wide range of cultural and community backgrounds have shared positive experiences of support.</a:t>
            </a:r>
          </a:p>
          <a:p>
            <a:pPr marL="285750" indent="-285750">
              <a:buFont typeface="Arial" panose="020B0604020202020204" pitchFamily="34" charset="0"/>
              <a:buChar char="•"/>
            </a:pPr>
            <a:r>
              <a:rPr lang="en-GB" sz="1400" dirty="0"/>
              <a:t>There is clear appetite across the community and voluntary sector to play a stronger role in identifying and responding to domestic abuse.</a:t>
            </a:r>
          </a:p>
          <a:p>
            <a:pPr marL="285750" indent="-285750">
              <a:buFont typeface="Arial" panose="020B0604020202020204" pitchFamily="34" charset="0"/>
              <a:buChar char="•"/>
            </a:pPr>
            <a:r>
              <a:rPr lang="en-GB" sz="1400" dirty="0"/>
              <a:t>Survivors expressed interest in staying connected post-intervention, through peer support and survivor-led activities.</a:t>
            </a:r>
          </a:p>
          <a:p>
            <a:pPr marL="285750" indent="-285750">
              <a:buFont typeface="Arial" panose="020B0604020202020204" pitchFamily="34" charset="0"/>
              <a:buChar char="•"/>
            </a:pPr>
            <a:r>
              <a:rPr lang="en-GB" sz="1400" dirty="0"/>
              <a:t>Developing a networked approach with trained community organisations would strengthen inclusion, awareness, and safe pathways into specialist help.</a:t>
            </a:r>
            <a:endParaRPr lang="en-GB" sz="1400" dirty="0">
              <a:highlight>
                <a:srgbClr val="00FF00"/>
              </a:highlight>
            </a:endParaRPr>
          </a:p>
        </p:txBody>
      </p:sp>
      <p:sp>
        <p:nvSpPr>
          <p:cNvPr id="62" name="TextBox 61">
            <a:extLst>
              <a:ext uri="{FF2B5EF4-FFF2-40B4-BE49-F238E27FC236}">
                <a16:creationId xmlns:a16="http://schemas.microsoft.com/office/drawing/2014/main" id="{BDDDD237-BC13-E5E0-3ECE-5BE86C766C84}"/>
              </a:ext>
            </a:extLst>
          </p:cNvPr>
          <p:cNvSpPr txBox="1"/>
          <p:nvPr/>
        </p:nvSpPr>
        <p:spPr>
          <a:xfrm>
            <a:off x="6190832" y="408714"/>
            <a:ext cx="5735129" cy="1384995"/>
          </a:xfrm>
          <a:prstGeom prst="rect">
            <a:avLst/>
          </a:prstGeom>
          <a:noFill/>
        </p:spPr>
        <p:txBody>
          <a:bodyPr wrap="square" rtlCol="0">
            <a:spAutoFit/>
          </a:bodyPr>
          <a:lstStyle/>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Increased trust, access, and engagement from underrepresented communities.</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Community-based organisations are confident and equipped to identify domestic abuse and connect people to help.</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Step-down and peer-led support options are available across Sandwell, helping survivors stay safe and recover long term.</a:t>
            </a:r>
          </a:p>
        </p:txBody>
      </p:sp>
      <p:sp>
        <p:nvSpPr>
          <p:cNvPr id="3" name="TextBox 2">
            <a:extLst>
              <a:ext uri="{FF2B5EF4-FFF2-40B4-BE49-F238E27FC236}">
                <a16:creationId xmlns:a16="http://schemas.microsoft.com/office/drawing/2014/main" id="{47C05B48-C435-9E6A-63B0-91247CA3C26C}"/>
              </a:ext>
            </a:extLst>
          </p:cNvPr>
          <p:cNvSpPr txBox="1"/>
          <p:nvPr/>
        </p:nvSpPr>
        <p:spPr>
          <a:xfrm>
            <a:off x="101673" y="4243979"/>
            <a:ext cx="5797483" cy="507831"/>
          </a:xfrm>
          <a:prstGeom prst="rect">
            <a:avLst/>
          </a:prstGeom>
          <a:noFill/>
        </p:spPr>
        <p:txBody>
          <a:bodyPr wrap="square">
            <a:spAutoFit/>
          </a:bodyPr>
          <a:lstStyle/>
          <a:p>
            <a:pPr>
              <a:spcBef>
                <a:spcPct val="0"/>
              </a:spcBef>
            </a:pPr>
            <a:r>
              <a:rPr lang="en-GB" sz="2700" b="1" dirty="0">
                <a:solidFill>
                  <a:srgbClr val="4E707B"/>
                </a:solidFill>
                <a:ea typeface="Open Sans Extrabold" panose="020B0906030804020204" pitchFamily="34" charset="0"/>
                <a:cs typeface="Open Sans Extrabold" panose="020B0906030804020204" pitchFamily="34" charset="0"/>
              </a:rPr>
              <a:t>What we want to deliver</a:t>
            </a:r>
          </a:p>
        </p:txBody>
      </p:sp>
      <p:sp>
        <p:nvSpPr>
          <p:cNvPr id="6" name="Title 3">
            <a:extLst>
              <a:ext uri="{FF2B5EF4-FFF2-40B4-BE49-F238E27FC236}">
                <a16:creationId xmlns:a16="http://schemas.microsoft.com/office/drawing/2014/main" id="{CBD92F8B-8138-429E-025A-8791B6E64ECD}"/>
              </a:ext>
            </a:extLst>
          </p:cNvPr>
          <p:cNvSpPr txBox="1">
            <a:spLocks/>
          </p:cNvSpPr>
          <p:nvPr/>
        </p:nvSpPr>
        <p:spPr>
          <a:xfrm>
            <a:off x="6133120" y="-66112"/>
            <a:ext cx="4493975" cy="60208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100000"/>
              </a:lnSpc>
              <a:spcBef>
                <a:spcPct val="0"/>
              </a:spcBef>
              <a:buNone/>
              <a:defRPr sz="3000" b="0" kern="1200">
                <a:solidFill>
                  <a:schemeClr val="tx2"/>
                </a:solidFill>
                <a:latin typeface="Montserrat Bold" panose="00000800000000000000" pitchFamily="2" charset="0"/>
                <a:ea typeface="Open Sans Extrabold" panose="020B0906030804020204" pitchFamily="34" charset="0"/>
                <a:cs typeface="Open Sans Extrabold" panose="020B0906030804020204" pitchFamily="34" charset="0"/>
              </a:defRPr>
            </a:lvl1pPr>
          </a:lstStyle>
          <a:p>
            <a:r>
              <a:rPr lang="en-GB" sz="2800" dirty="0">
                <a:solidFill>
                  <a:schemeClr val="bg1"/>
                </a:solidFill>
                <a:latin typeface="+mn-lt"/>
                <a:ea typeface="+mn-ea"/>
                <a:cs typeface="+mn-cs"/>
              </a:rPr>
              <a:t>The outcomes we want to deliver</a:t>
            </a:r>
            <a:endParaRPr lang="en-US" sz="2800" dirty="0">
              <a:solidFill>
                <a:schemeClr val="bg1"/>
              </a:solidFill>
              <a:latin typeface="+mn-lt"/>
            </a:endParaRPr>
          </a:p>
        </p:txBody>
      </p:sp>
      <p:sp>
        <p:nvSpPr>
          <p:cNvPr id="13" name="TextBox 12">
            <a:extLst>
              <a:ext uri="{FF2B5EF4-FFF2-40B4-BE49-F238E27FC236}">
                <a16:creationId xmlns:a16="http://schemas.microsoft.com/office/drawing/2014/main" id="{145C7BCE-755C-5ADC-D694-7A76354FEFCA}"/>
              </a:ext>
            </a:extLst>
          </p:cNvPr>
          <p:cNvSpPr txBox="1"/>
          <p:nvPr/>
        </p:nvSpPr>
        <p:spPr>
          <a:xfrm>
            <a:off x="110098" y="5006216"/>
            <a:ext cx="5797483" cy="1169551"/>
          </a:xfrm>
          <a:prstGeom prst="rect">
            <a:avLst/>
          </a:prstGeom>
          <a:noFill/>
        </p:spPr>
        <p:txBody>
          <a:bodyPr wrap="square">
            <a:spAutoFit/>
          </a:bodyPr>
          <a:lstStyle/>
          <a:p>
            <a:pPr>
              <a:buNone/>
            </a:pPr>
            <a:r>
              <a:rPr lang="en-GB" sz="1400" dirty="0"/>
              <a:t>We want a system where every community in Sandwell feels included, understood, and empowered to respond to domestic abuse.</a:t>
            </a:r>
          </a:p>
          <a:p>
            <a:pPr>
              <a:buNone/>
            </a:pPr>
            <a:endParaRPr lang="en-GB" sz="1400" dirty="0"/>
          </a:p>
          <a:p>
            <a:pPr>
              <a:buNone/>
            </a:pPr>
            <a:r>
              <a:rPr lang="en-GB" sz="1400" dirty="0"/>
              <a:t>We aim to grow a culturally competent and community-driven network that supports survivors beyond immediate crisis intervention.</a:t>
            </a:r>
          </a:p>
        </p:txBody>
      </p:sp>
      <p:sp>
        <p:nvSpPr>
          <p:cNvPr id="14" name="TextBox 13">
            <a:extLst>
              <a:ext uri="{FF2B5EF4-FFF2-40B4-BE49-F238E27FC236}">
                <a16:creationId xmlns:a16="http://schemas.microsoft.com/office/drawing/2014/main" id="{98ABD493-7E3A-F492-1161-556807CF227B}"/>
              </a:ext>
            </a:extLst>
          </p:cNvPr>
          <p:cNvSpPr txBox="1"/>
          <p:nvPr/>
        </p:nvSpPr>
        <p:spPr>
          <a:xfrm>
            <a:off x="6153146" y="2387736"/>
            <a:ext cx="5880930" cy="1815882"/>
          </a:xfrm>
          <a:prstGeom prst="rect">
            <a:avLst/>
          </a:prstGeom>
          <a:noFill/>
        </p:spPr>
        <p:txBody>
          <a:bodyPr wrap="square" rtlCol="0">
            <a:spAutoFit/>
          </a:bodyPr>
          <a:lstStyle/>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Develop and deliver cultural competency training for all services working with domestic abuse victims and survivors.</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Strengthen links with grassroots and faith-based organisations to build community capacity around early identification and support.</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Pilot peer mentoring and survivor-led initiatives to support recovery and resilience.</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Promote partnership-led messaging to challenge stigma, encourage disclosure, and increase awareness across diverse communities.</a:t>
            </a:r>
          </a:p>
        </p:txBody>
      </p:sp>
      <p:sp>
        <p:nvSpPr>
          <p:cNvPr id="15" name="Title 3">
            <a:extLst>
              <a:ext uri="{FF2B5EF4-FFF2-40B4-BE49-F238E27FC236}">
                <a16:creationId xmlns:a16="http://schemas.microsoft.com/office/drawing/2014/main" id="{66848BF2-1E27-1818-1E73-5BA4350A8433}"/>
              </a:ext>
            </a:extLst>
          </p:cNvPr>
          <p:cNvSpPr txBox="1">
            <a:spLocks/>
          </p:cNvSpPr>
          <p:nvPr/>
        </p:nvSpPr>
        <p:spPr>
          <a:xfrm>
            <a:off x="6153146" y="1768500"/>
            <a:ext cx="4493975" cy="60208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0" kern="1200">
                <a:solidFill>
                  <a:schemeClr val="tx2"/>
                </a:solidFill>
                <a:latin typeface="Montserrat Bold" panose="00000800000000000000" pitchFamily="2" charset="0"/>
                <a:ea typeface="Open Sans Extrabold" panose="020B0906030804020204" pitchFamily="34" charset="0"/>
                <a:cs typeface="Open Sans Extrabold" panose="020B0906030804020204" pitchFamily="34" charset="0"/>
              </a:defRPr>
            </a:lvl1pPr>
          </a:lstStyle>
          <a:p>
            <a:r>
              <a:rPr lang="en-GB" sz="2400" dirty="0">
                <a:solidFill>
                  <a:schemeClr val="bg1"/>
                </a:solidFill>
                <a:latin typeface="+mn-lt"/>
                <a:ea typeface="+mn-ea"/>
                <a:cs typeface="+mn-cs"/>
              </a:rPr>
              <a:t>What we will do</a:t>
            </a:r>
            <a:endParaRPr lang="en-US" sz="2400" dirty="0">
              <a:solidFill>
                <a:schemeClr val="bg1"/>
              </a:solidFill>
              <a:latin typeface="+mn-lt"/>
              <a:ea typeface="+mn-ea"/>
              <a:cs typeface="+mn-cs"/>
            </a:endParaRPr>
          </a:p>
        </p:txBody>
      </p:sp>
      <p:sp>
        <p:nvSpPr>
          <p:cNvPr id="16" name="TextBox 15">
            <a:extLst>
              <a:ext uri="{FF2B5EF4-FFF2-40B4-BE49-F238E27FC236}">
                <a16:creationId xmlns:a16="http://schemas.microsoft.com/office/drawing/2014/main" id="{FA131465-6DAB-D8D5-264C-80CDCDEBA6AD}"/>
              </a:ext>
            </a:extLst>
          </p:cNvPr>
          <p:cNvSpPr txBox="1"/>
          <p:nvPr/>
        </p:nvSpPr>
        <p:spPr>
          <a:xfrm>
            <a:off x="6172277" y="4840005"/>
            <a:ext cx="5735129" cy="1600438"/>
          </a:xfrm>
          <a:prstGeom prst="rect">
            <a:avLst/>
          </a:prstGeom>
          <a:noFill/>
        </p:spPr>
        <p:txBody>
          <a:bodyPr wrap="square" rtlCol="0">
            <a:spAutoFit/>
          </a:bodyPr>
          <a:lstStyle/>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More grassroots organisations actively participating in the Domestic Abuse Forum.</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Launch and evaluation of peer mentoring and survivor-led initiatives.</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Positive feedback from diverse communities on the cultural relevance and accessibility of services.</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Uptake of peer and step-down services grows, with clear evidence of survivor involvement in shaping delivery.</a:t>
            </a:r>
            <a:endParaRPr lang="en-US" sz="1400" dirty="0">
              <a:solidFill>
                <a:schemeClr val="bg1"/>
              </a:solidFill>
              <a:ea typeface="Open Sans bold" panose="020B0806030504020204" pitchFamily="34" charset="0"/>
              <a:cs typeface="Open Sans bold" panose="020B0806030504020204" pitchFamily="34" charset="0"/>
            </a:endParaRPr>
          </a:p>
        </p:txBody>
      </p:sp>
      <p:sp>
        <p:nvSpPr>
          <p:cNvPr id="22" name="Title 3">
            <a:extLst>
              <a:ext uri="{FF2B5EF4-FFF2-40B4-BE49-F238E27FC236}">
                <a16:creationId xmlns:a16="http://schemas.microsoft.com/office/drawing/2014/main" id="{004D8261-DD7B-C380-5B5D-4CA4F4D04DAD}"/>
              </a:ext>
            </a:extLst>
          </p:cNvPr>
          <p:cNvSpPr txBox="1">
            <a:spLocks/>
          </p:cNvSpPr>
          <p:nvPr/>
        </p:nvSpPr>
        <p:spPr>
          <a:xfrm>
            <a:off x="6172277" y="4312394"/>
            <a:ext cx="4493975" cy="60208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0" kern="1200">
                <a:solidFill>
                  <a:schemeClr val="tx2"/>
                </a:solidFill>
                <a:latin typeface="Montserrat Bold" panose="00000800000000000000" pitchFamily="2" charset="0"/>
                <a:ea typeface="Open Sans Extrabold" panose="020B0906030804020204" pitchFamily="34" charset="0"/>
                <a:cs typeface="Open Sans Extrabold" panose="020B0906030804020204" pitchFamily="34" charset="0"/>
              </a:defRPr>
            </a:lvl1pPr>
          </a:lstStyle>
          <a:p>
            <a:pPr>
              <a:lnSpc>
                <a:spcPct val="110000"/>
              </a:lnSpc>
            </a:pPr>
            <a:r>
              <a:rPr lang="en-GB" sz="2400" dirty="0">
                <a:solidFill>
                  <a:schemeClr val="bg1"/>
                </a:solidFill>
                <a:latin typeface="+mn-lt"/>
                <a:ea typeface="+mn-ea"/>
                <a:cs typeface="+mn-cs"/>
              </a:rPr>
              <a:t>How will we know we’re on track</a:t>
            </a:r>
            <a:endParaRPr lang="en-US" sz="2400" dirty="0">
              <a:solidFill>
                <a:schemeClr val="bg1"/>
              </a:solidFill>
              <a:latin typeface="+mn-lt"/>
              <a:ea typeface="+mn-ea"/>
              <a:cs typeface="+mn-cs"/>
            </a:endParaRPr>
          </a:p>
        </p:txBody>
      </p:sp>
    </p:spTree>
    <p:extLst>
      <p:ext uri="{BB962C8B-B14F-4D97-AF65-F5344CB8AC3E}">
        <p14:creationId xmlns:p14="http://schemas.microsoft.com/office/powerpoint/2010/main" val="3423427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6261F-10B6-774C-1FB2-6F734637767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23167C9-2077-42E3-0EC5-1EF66D656EE4}"/>
              </a:ext>
            </a:extLst>
          </p:cNvPr>
          <p:cNvSpPr/>
          <p:nvPr/>
        </p:nvSpPr>
        <p:spPr>
          <a:xfrm>
            <a:off x="1" y="1"/>
            <a:ext cx="12192000" cy="6857998"/>
          </a:xfrm>
          <a:prstGeom prst="rect">
            <a:avLst/>
          </a:prstGeom>
          <a:solidFill>
            <a:srgbClr val="2F4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5CCD66C-502D-0F30-6A69-B2912CEFA71E}"/>
              </a:ext>
            </a:extLst>
          </p:cNvPr>
          <p:cNvSpPr txBox="1"/>
          <p:nvPr/>
        </p:nvSpPr>
        <p:spPr>
          <a:xfrm>
            <a:off x="726572" y="1557054"/>
            <a:ext cx="3747158" cy="3785652"/>
          </a:xfrm>
          <a:prstGeom prst="rect">
            <a:avLst/>
          </a:prstGeom>
          <a:noFill/>
        </p:spPr>
        <p:txBody>
          <a:bodyPr wrap="square" rtlCol="0">
            <a:spAutoFit/>
          </a:bodyPr>
          <a:lstStyle/>
          <a:p>
            <a:r>
              <a:rPr lang="en-GB" sz="4000" dirty="0">
                <a:solidFill>
                  <a:schemeClr val="bg1"/>
                </a:solidFill>
                <a:latin typeface="Raleway Bold" panose="020B0803030101060003" pitchFamily="34" charset="0"/>
              </a:rPr>
              <a:t>Embedding Stronger Monitoring, System Learning, and Accountability</a:t>
            </a:r>
          </a:p>
        </p:txBody>
      </p:sp>
      <p:sp>
        <p:nvSpPr>
          <p:cNvPr id="12" name="TextBox 11">
            <a:extLst>
              <a:ext uri="{FF2B5EF4-FFF2-40B4-BE49-F238E27FC236}">
                <a16:creationId xmlns:a16="http://schemas.microsoft.com/office/drawing/2014/main" id="{522C0AFD-F914-C94B-48CA-29299359D376}"/>
              </a:ext>
            </a:extLst>
          </p:cNvPr>
          <p:cNvSpPr txBox="1"/>
          <p:nvPr/>
        </p:nvSpPr>
        <p:spPr>
          <a:xfrm>
            <a:off x="726571" y="437175"/>
            <a:ext cx="6183021" cy="784830"/>
          </a:xfrm>
          <a:prstGeom prst="rect">
            <a:avLst/>
          </a:prstGeom>
          <a:noFill/>
        </p:spPr>
        <p:txBody>
          <a:bodyPr wrap="square" rtlCol="0">
            <a:spAutoFit/>
          </a:bodyPr>
          <a:lstStyle/>
          <a:p>
            <a:r>
              <a:rPr lang="en-US" sz="4500" dirty="0">
                <a:solidFill>
                  <a:schemeClr val="bg1"/>
                </a:solidFill>
                <a:latin typeface="Raleway Medium" panose="020B0603030101060003" pitchFamily="34" charset="0"/>
              </a:rPr>
              <a:t>Pillar 5</a:t>
            </a:r>
          </a:p>
        </p:txBody>
      </p:sp>
      <p:sp>
        <p:nvSpPr>
          <p:cNvPr id="22" name="Rectangle 21">
            <a:extLst>
              <a:ext uri="{FF2B5EF4-FFF2-40B4-BE49-F238E27FC236}">
                <a16:creationId xmlns:a16="http://schemas.microsoft.com/office/drawing/2014/main" id="{33000CB0-5913-6D6C-4B8B-EB185A5EB390}"/>
              </a:ext>
            </a:extLst>
          </p:cNvPr>
          <p:cNvSpPr/>
          <p:nvPr/>
        </p:nvSpPr>
        <p:spPr>
          <a:xfrm>
            <a:off x="374828" y="335050"/>
            <a:ext cx="4244798" cy="5551400"/>
          </a:xfrm>
          <a:prstGeom prst="rect">
            <a:avLst/>
          </a:prstGeom>
          <a:noFill/>
          <a:ln w="635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enerated image">
            <a:extLst>
              <a:ext uri="{FF2B5EF4-FFF2-40B4-BE49-F238E27FC236}">
                <a16:creationId xmlns:a16="http://schemas.microsoft.com/office/drawing/2014/main" id="{59C798F5-415E-094F-86A4-C037AF3AC79D}"/>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32222" y="1937413"/>
            <a:ext cx="8559549" cy="570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934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66DBF9-4FA9-86A3-4398-4A89C7AA899B}"/>
              </a:ext>
            </a:extLst>
          </p:cNvPr>
          <p:cNvSpPr/>
          <p:nvPr/>
        </p:nvSpPr>
        <p:spPr>
          <a:xfrm>
            <a:off x="1" y="0"/>
            <a:ext cx="12191999" cy="6884661"/>
          </a:xfrm>
          <a:prstGeom prst="rect">
            <a:avLst/>
          </a:prstGeom>
          <a:solidFill>
            <a:srgbClr val="56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60E944-90D8-463F-804F-6282BA803838}"/>
              </a:ext>
            </a:extLst>
          </p:cNvPr>
          <p:cNvSpPr/>
          <p:nvPr/>
        </p:nvSpPr>
        <p:spPr>
          <a:xfrm>
            <a:off x="528993" y="1242277"/>
            <a:ext cx="5038016" cy="4373446"/>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15F8DE7-F594-4526-82FC-6EC14D8FF393}"/>
              </a:ext>
            </a:extLst>
          </p:cNvPr>
          <p:cNvSpPr txBox="1"/>
          <p:nvPr/>
        </p:nvSpPr>
        <p:spPr>
          <a:xfrm>
            <a:off x="662451" y="1336119"/>
            <a:ext cx="4904558" cy="4185761"/>
          </a:xfrm>
          <a:prstGeom prst="rect">
            <a:avLst/>
          </a:prstGeom>
          <a:noFill/>
        </p:spPr>
        <p:txBody>
          <a:bodyPr wrap="square" rtlCol="0">
            <a:spAutoFit/>
          </a:bodyPr>
          <a:lstStyle/>
          <a:p>
            <a:pPr>
              <a:buNone/>
            </a:pPr>
            <a:r>
              <a:rPr lang="en-GB" sz="1400" b="1" dirty="0">
                <a:solidFill>
                  <a:schemeClr val="accent6"/>
                </a:solidFill>
              </a:rPr>
              <a:t>Domestic abuse steals safety, hope, and dignity from too many lives in Sandwell.</a:t>
            </a:r>
          </a:p>
          <a:p>
            <a:pPr>
              <a:buNone/>
            </a:pPr>
            <a:endParaRPr lang="en-GB" sz="1400" b="1" dirty="0">
              <a:solidFill>
                <a:schemeClr val="accent6"/>
              </a:solidFill>
            </a:endParaRPr>
          </a:p>
          <a:p>
            <a:pPr>
              <a:buNone/>
            </a:pPr>
            <a:r>
              <a:rPr lang="en-GB" sz="1400" b="1" dirty="0">
                <a:solidFill>
                  <a:schemeClr val="accent6"/>
                </a:solidFill>
              </a:rPr>
              <a:t>We cannot and will not stand by.</a:t>
            </a:r>
          </a:p>
          <a:p>
            <a:pPr>
              <a:buNone/>
            </a:pPr>
            <a:endParaRPr lang="en-GB" sz="1400" b="1" dirty="0">
              <a:solidFill>
                <a:schemeClr val="accent6"/>
              </a:solidFill>
            </a:endParaRPr>
          </a:p>
          <a:p>
            <a:pPr>
              <a:buNone/>
            </a:pPr>
            <a:r>
              <a:rPr lang="en-GB" sz="1400" b="1" dirty="0">
                <a:solidFill>
                  <a:schemeClr val="accent6"/>
                </a:solidFill>
              </a:rPr>
              <a:t>This Strategy is more than a plan — it is a promise.</a:t>
            </a:r>
            <a:br>
              <a:rPr lang="en-GB" sz="1400" b="1" dirty="0">
                <a:solidFill>
                  <a:schemeClr val="accent6"/>
                </a:solidFill>
              </a:rPr>
            </a:br>
            <a:r>
              <a:rPr lang="en-GB" sz="1400" b="1" dirty="0">
                <a:solidFill>
                  <a:schemeClr val="accent6"/>
                </a:solidFill>
              </a:rPr>
              <a:t>A promise that we will listen to survivors.</a:t>
            </a:r>
            <a:br>
              <a:rPr lang="en-GB" sz="1400" b="1" dirty="0">
                <a:solidFill>
                  <a:schemeClr val="accent6"/>
                </a:solidFill>
              </a:rPr>
            </a:br>
            <a:r>
              <a:rPr lang="en-GB" sz="1400" b="1" dirty="0">
                <a:solidFill>
                  <a:schemeClr val="accent6"/>
                </a:solidFill>
              </a:rPr>
              <a:t>A promise that we will act together.</a:t>
            </a:r>
            <a:br>
              <a:rPr lang="en-GB" sz="1400" b="1" dirty="0">
                <a:solidFill>
                  <a:schemeClr val="accent6"/>
                </a:solidFill>
              </a:rPr>
            </a:br>
            <a:r>
              <a:rPr lang="en-GB" sz="1400" b="1" dirty="0">
                <a:solidFill>
                  <a:schemeClr val="accent6"/>
                </a:solidFill>
              </a:rPr>
              <a:t>A promise that we will build services, systems, and communities where abuse is never ignored, survivors are never alone, and perpetrators are held to account.</a:t>
            </a:r>
          </a:p>
          <a:p>
            <a:pPr>
              <a:buNone/>
            </a:pPr>
            <a:endParaRPr lang="en-GB" sz="1400" b="1" dirty="0">
              <a:solidFill>
                <a:schemeClr val="accent6"/>
              </a:solidFill>
            </a:endParaRPr>
          </a:p>
          <a:p>
            <a:pPr>
              <a:buNone/>
            </a:pPr>
            <a:r>
              <a:rPr lang="en-GB" sz="1400" b="1" dirty="0">
                <a:solidFill>
                  <a:schemeClr val="accent6"/>
                </a:solidFill>
              </a:rPr>
              <a:t>Informed by lived experience, local evidence, and the expertise of our partnerships, this Strategy lays out a clear, coordinated approach to strengthen prevention, enhance protection, and promote lasting recovery.</a:t>
            </a:r>
          </a:p>
          <a:p>
            <a:endParaRPr lang="en-GB" sz="1400" b="1" dirty="0">
              <a:solidFill>
                <a:schemeClr val="accent6"/>
              </a:solidFill>
            </a:endParaRPr>
          </a:p>
          <a:p>
            <a:r>
              <a:rPr lang="en-GB" sz="1400" b="1" dirty="0">
                <a:solidFill>
                  <a:schemeClr val="accent6"/>
                </a:solidFill>
              </a:rPr>
              <a:t>Together, we will work for a Sandwell where freedom from abuse is not the exception — it is the norm.</a:t>
            </a:r>
          </a:p>
        </p:txBody>
      </p:sp>
      <p:sp>
        <p:nvSpPr>
          <p:cNvPr id="10" name="TextBox 9">
            <a:extLst>
              <a:ext uri="{FF2B5EF4-FFF2-40B4-BE49-F238E27FC236}">
                <a16:creationId xmlns:a16="http://schemas.microsoft.com/office/drawing/2014/main" id="{37338CA7-DF08-48FA-A45B-5DD039F25914}"/>
              </a:ext>
            </a:extLst>
          </p:cNvPr>
          <p:cNvSpPr txBox="1"/>
          <p:nvPr/>
        </p:nvSpPr>
        <p:spPr>
          <a:xfrm>
            <a:off x="1057983" y="67510"/>
            <a:ext cx="5481927" cy="769441"/>
          </a:xfrm>
          <a:prstGeom prst="rect">
            <a:avLst/>
          </a:prstGeom>
          <a:noFill/>
        </p:spPr>
        <p:txBody>
          <a:bodyPr wrap="square" rtlCol="0">
            <a:spAutoFit/>
          </a:bodyPr>
          <a:lstStyle/>
          <a:p>
            <a:r>
              <a:rPr lang="en-US" sz="4400" dirty="0">
                <a:solidFill>
                  <a:schemeClr val="accent6"/>
                </a:solidFill>
                <a:latin typeface="Raleway Bold" panose="020B0803030101060003" pitchFamily="34" charset="0"/>
              </a:rPr>
              <a:t>Foreword</a:t>
            </a:r>
          </a:p>
        </p:txBody>
      </p:sp>
      <p:sp>
        <p:nvSpPr>
          <p:cNvPr id="7" name="Rectangle 6">
            <a:extLst>
              <a:ext uri="{FF2B5EF4-FFF2-40B4-BE49-F238E27FC236}">
                <a16:creationId xmlns:a16="http://schemas.microsoft.com/office/drawing/2014/main" id="{FA91E5E9-6E0F-E18B-2AB3-838FEB3D80B4}"/>
              </a:ext>
            </a:extLst>
          </p:cNvPr>
          <p:cNvSpPr/>
          <p:nvPr/>
        </p:nvSpPr>
        <p:spPr>
          <a:xfrm>
            <a:off x="424543" y="1132114"/>
            <a:ext cx="5246914" cy="4593772"/>
          </a:xfrm>
          <a:prstGeom prst="rect">
            <a:avLst/>
          </a:prstGeom>
          <a:noFill/>
          <a:ln w="635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C17F44-6630-F0B6-0386-41DBB3B83702}"/>
              </a:ext>
            </a:extLst>
          </p:cNvPr>
          <p:cNvSpPr txBox="1"/>
          <p:nvPr/>
        </p:nvSpPr>
        <p:spPr>
          <a:xfrm>
            <a:off x="331225" y="5725886"/>
            <a:ext cx="6096000" cy="1157496"/>
          </a:xfrm>
          <a:prstGeom prst="rect">
            <a:avLst/>
          </a:prstGeom>
          <a:noFill/>
        </p:spPr>
        <p:txBody>
          <a:bodyPr wrap="square">
            <a:spAutoFit/>
          </a:bodyPr>
          <a:lstStyle/>
          <a:p>
            <a:pPr>
              <a:lnSpc>
                <a:spcPct val="115000"/>
              </a:lnSpc>
              <a:spcAft>
                <a:spcPts val="1000"/>
              </a:spcAft>
              <a:buNone/>
            </a:pPr>
            <a:r>
              <a:rPr lang="en-GB"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Councillor Suzanne Hartwell, Deputy Leader and Cabinet Member for Neighbourhoods </a:t>
            </a:r>
            <a:r>
              <a:rPr lang="en-GB" sz="1800" b="1">
                <a:solidFill>
                  <a:schemeClr val="bg1"/>
                </a:solidFill>
                <a:effectLst/>
                <a:latin typeface="Calibri" panose="020F0502020204030204" pitchFamily="34" charset="0"/>
                <a:ea typeface="Calibri" panose="020F0502020204030204" pitchFamily="34" charset="0"/>
                <a:cs typeface="Calibri" panose="020F0502020204030204" pitchFamily="34" charset="0"/>
              </a:rPr>
              <a:t>and Community</a:t>
            </a:r>
            <a:endParaRPr lang="en-GB" sz="1400" dirty="0">
              <a:solidFill>
                <a:schemeClr val="bg1"/>
              </a:solidFill>
              <a:effectLst/>
              <a:highlight>
                <a:srgbClr val="0000FF"/>
              </a:highligh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b="1" dirty="0">
                <a:effectLst/>
                <a:latin typeface="Calibri" panose="020F0502020204030204" pitchFamily="34" charset="0"/>
                <a:ea typeface="Calibri" panose="020F0502020204030204" pitchFamily="34" charset="0"/>
                <a:cs typeface="Calibri" panose="020F0502020204030204" pitchFamily="34"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black background with a black square&#10;&#10;AI-generated content may be incorrect.">
            <a:extLst>
              <a:ext uri="{FF2B5EF4-FFF2-40B4-BE49-F238E27FC236}">
                <a16:creationId xmlns:a16="http://schemas.microsoft.com/office/drawing/2014/main" id="{8DC19822-A9E7-63D5-9C18-43AB7AE2B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1017" y="947114"/>
            <a:ext cx="6293207" cy="5953867"/>
          </a:xfrm>
          <a:prstGeom prst="rect">
            <a:avLst/>
          </a:prstGeom>
        </p:spPr>
      </p:pic>
    </p:spTree>
    <p:extLst>
      <p:ext uri="{BB962C8B-B14F-4D97-AF65-F5344CB8AC3E}">
        <p14:creationId xmlns:p14="http://schemas.microsoft.com/office/powerpoint/2010/main" val="530483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26F44-B2AB-5611-DA6A-8FE76AE6773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DD1347-7066-2E81-7066-F0ECBE914876}"/>
              </a:ext>
            </a:extLst>
          </p:cNvPr>
          <p:cNvSpPr>
            <a:spLocks noGrp="1"/>
          </p:cNvSpPr>
          <p:nvPr>
            <p:ph type="title"/>
          </p:nvPr>
        </p:nvSpPr>
        <p:spPr>
          <a:xfrm>
            <a:off x="87750" y="174906"/>
            <a:ext cx="6878838" cy="602086"/>
          </a:xfrm>
        </p:spPr>
        <p:txBody>
          <a:bodyPr>
            <a:normAutofit fontScale="90000"/>
          </a:bodyPr>
          <a:lstStyle/>
          <a:p>
            <a:r>
              <a:rPr lang="en-GB" b="1" dirty="0">
                <a:solidFill>
                  <a:srgbClr val="2F4A56"/>
                </a:solidFill>
                <a:latin typeface="+mn-lt"/>
              </a:rPr>
              <a:t>Embedding Stronger Monitoring, System Learning, and Accountability</a:t>
            </a:r>
          </a:p>
        </p:txBody>
      </p:sp>
      <p:sp>
        <p:nvSpPr>
          <p:cNvPr id="5" name="Rectangle 4">
            <a:extLst>
              <a:ext uri="{FF2B5EF4-FFF2-40B4-BE49-F238E27FC236}">
                <a16:creationId xmlns:a16="http://schemas.microsoft.com/office/drawing/2014/main" id="{D89E0E8E-C5B5-937A-676E-E9305E0E0EA7}"/>
              </a:ext>
            </a:extLst>
          </p:cNvPr>
          <p:cNvSpPr/>
          <p:nvPr/>
        </p:nvSpPr>
        <p:spPr>
          <a:xfrm>
            <a:off x="6133119" y="-13330"/>
            <a:ext cx="6096000" cy="6884660"/>
          </a:xfrm>
          <a:prstGeom prst="rect">
            <a:avLst/>
          </a:prstGeom>
          <a:solidFill>
            <a:srgbClr val="2F4A5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6">
                  <a:lumMod val="50000"/>
                </a:schemeClr>
              </a:solidFill>
            </a:endParaRPr>
          </a:p>
        </p:txBody>
      </p:sp>
      <p:sp>
        <p:nvSpPr>
          <p:cNvPr id="44" name="TextBox 43">
            <a:extLst>
              <a:ext uri="{FF2B5EF4-FFF2-40B4-BE49-F238E27FC236}">
                <a16:creationId xmlns:a16="http://schemas.microsoft.com/office/drawing/2014/main" id="{09634AEE-A63A-2C07-64A1-A1A817D240AD}"/>
              </a:ext>
            </a:extLst>
          </p:cNvPr>
          <p:cNvSpPr txBox="1"/>
          <p:nvPr/>
        </p:nvSpPr>
        <p:spPr>
          <a:xfrm>
            <a:off x="101673" y="1188492"/>
            <a:ext cx="4303395" cy="507831"/>
          </a:xfrm>
          <a:prstGeom prst="rect">
            <a:avLst/>
          </a:prstGeom>
          <a:noFill/>
        </p:spPr>
        <p:txBody>
          <a:bodyPr wrap="square" rtlCol="0">
            <a:spAutoFit/>
          </a:bodyPr>
          <a:lstStyle/>
          <a:p>
            <a:pPr>
              <a:spcBef>
                <a:spcPct val="0"/>
              </a:spcBef>
            </a:pPr>
            <a:r>
              <a:rPr lang="en-GB" sz="2700" b="1" dirty="0">
                <a:solidFill>
                  <a:srgbClr val="2F4A56"/>
                </a:solidFill>
                <a:ea typeface="Open Sans Extrabold" panose="020B0906030804020204" pitchFamily="34" charset="0"/>
                <a:cs typeface="Open Sans Extrabold" panose="020B0906030804020204" pitchFamily="34" charset="0"/>
              </a:rPr>
              <a:t>What the evidence tells us</a:t>
            </a:r>
            <a:endParaRPr lang="en-US" sz="2700" b="1" dirty="0">
              <a:solidFill>
                <a:srgbClr val="2F4A56"/>
              </a:solidFill>
              <a:ea typeface="Open Sans Extrabold" panose="020B0906030804020204" pitchFamily="34" charset="0"/>
              <a:cs typeface="Open Sans Extrabold" panose="020B0906030804020204" pitchFamily="34" charset="0"/>
            </a:endParaRPr>
          </a:p>
        </p:txBody>
      </p:sp>
      <p:sp>
        <p:nvSpPr>
          <p:cNvPr id="45" name="TextBox 44">
            <a:extLst>
              <a:ext uri="{FF2B5EF4-FFF2-40B4-BE49-F238E27FC236}">
                <a16:creationId xmlns:a16="http://schemas.microsoft.com/office/drawing/2014/main" id="{5AB59ED8-3624-4AF4-4B6C-4CBD5530626E}"/>
              </a:ext>
            </a:extLst>
          </p:cNvPr>
          <p:cNvSpPr txBox="1"/>
          <p:nvPr/>
        </p:nvSpPr>
        <p:spPr>
          <a:xfrm>
            <a:off x="165628" y="1756300"/>
            <a:ext cx="5797483" cy="267765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400" dirty="0"/>
              <a:t>Domestic abuse data is often fragmented, inconsistent, or not fully utilised across agencies.</a:t>
            </a:r>
          </a:p>
          <a:p>
            <a:pPr marL="285750" indent="-285750">
              <a:buFont typeface="Arial" panose="020B0604020202020204" pitchFamily="34" charset="0"/>
              <a:buChar char="•"/>
            </a:pPr>
            <a:r>
              <a:rPr lang="en-GB" sz="1400" dirty="0"/>
              <a:t>Survivors report frustration when they are not listened to or when feedback is not acted upon.</a:t>
            </a:r>
          </a:p>
          <a:p>
            <a:pPr marL="285750" indent="-285750">
              <a:buFont typeface="Arial" panose="020B0604020202020204" pitchFamily="34" charset="0"/>
              <a:buChar char="•"/>
            </a:pPr>
            <a:r>
              <a:rPr lang="en-GB" sz="1400" dirty="0"/>
              <a:t>Key performance indicators are rarely aligned across housing, health, safeguarding, and criminal justice.</a:t>
            </a:r>
          </a:p>
          <a:p>
            <a:pPr marL="285750" indent="-285750">
              <a:buFont typeface="Arial" panose="020B0604020202020204" pitchFamily="34" charset="0"/>
              <a:buChar char="•"/>
            </a:pPr>
            <a:r>
              <a:rPr lang="en-GB" sz="1400" dirty="0"/>
              <a:t>Learning from reviews, audits, and case feedback is not always systematically embedded.</a:t>
            </a:r>
            <a:endParaRPr lang="en-GB" sz="1400" dirty="0">
              <a:ea typeface="Calibri"/>
              <a:cs typeface="Calibri"/>
            </a:endParaRPr>
          </a:p>
          <a:p>
            <a:pPr marL="285750" indent="-285750">
              <a:buFont typeface="Arial" panose="020B0604020202020204" pitchFamily="34" charset="0"/>
              <a:buChar char="•"/>
            </a:pPr>
            <a:r>
              <a:rPr lang="en-GB" sz="1400" dirty="0"/>
              <a:t>Domestic abuse-related deaths are rising, with suicides now being recognised as part of the wider harm caused by prolonged abuse, often without adequate intervention or safeguarding.</a:t>
            </a:r>
          </a:p>
          <a:p>
            <a:pPr marL="285750" indent="-285750">
              <a:buFont typeface="Arial" panose="020B0604020202020204" pitchFamily="34" charset="0"/>
              <a:buChar char="•"/>
            </a:pPr>
            <a:endParaRPr lang="en-GB" sz="1400" dirty="0">
              <a:ea typeface="Calibri"/>
              <a:cs typeface="Calibri"/>
            </a:endParaRPr>
          </a:p>
        </p:txBody>
      </p:sp>
      <p:sp>
        <p:nvSpPr>
          <p:cNvPr id="62" name="TextBox 61">
            <a:extLst>
              <a:ext uri="{FF2B5EF4-FFF2-40B4-BE49-F238E27FC236}">
                <a16:creationId xmlns:a16="http://schemas.microsoft.com/office/drawing/2014/main" id="{266E82C7-C948-0753-C948-E6B8D564232B}"/>
              </a:ext>
            </a:extLst>
          </p:cNvPr>
          <p:cNvSpPr txBox="1"/>
          <p:nvPr/>
        </p:nvSpPr>
        <p:spPr>
          <a:xfrm>
            <a:off x="6190832" y="408714"/>
            <a:ext cx="5735129" cy="1600438"/>
          </a:xfrm>
          <a:prstGeom prst="rect">
            <a:avLst/>
          </a:prstGeom>
          <a:noFill/>
        </p:spPr>
        <p:txBody>
          <a:bodyPr wrap="square" rtlCol="0">
            <a:spAutoFit/>
          </a:bodyPr>
          <a:lstStyle/>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A</a:t>
            </a:r>
            <a:r>
              <a:rPr lang="en-GB" sz="1400" dirty="0">
                <a:solidFill>
                  <a:schemeClr val="bg1"/>
                </a:solidFill>
              </a:rPr>
              <a:t>ll agencies use high-quality, consistent data to understand need and measure progress</a:t>
            </a:r>
          </a:p>
          <a:p>
            <a:pPr marL="342900" indent="-342900">
              <a:buFont typeface="Wingdings" panose="05000000000000000000" pitchFamily="2" charset="2"/>
              <a:buChar char="ü"/>
            </a:pPr>
            <a:r>
              <a:rPr lang="en-GB" sz="1400" dirty="0">
                <a:solidFill>
                  <a:schemeClr val="bg1"/>
                </a:solidFill>
              </a:rPr>
              <a:t>Survivor feedback and lived experience shape services and drive improvements</a:t>
            </a:r>
          </a:p>
          <a:p>
            <a:pPr marL="342900" indent="-342900">
              <a:buFont typeface="Wingdings" panose="05000000000000000000" pitchFamily="2" charset="2"/>
              <a:buChar char="ü"/>
            </a:pPr>
            <a:r>
              <a:rPr lang="en-GB" sz="1400" dirty="0">
                <a:solidFill>
                  <a:schemeClr val="bg1"/>
                </a:solidFill>
              </a:rPr>
              <a:t>Learning from reviews and audits is translated into real system change</a:t>
            </a:r>
          </a:p>
          <a:p>
            <a:pPr marL="342900" indent="-342900">
              <a:buFont typeface="Wingdings" panose="05000000000000000000" pitchFamily="2" charset="2"/>
              <a:buChar char="ü"/>
            </a:pPr>
            <a:r>
              <a:rPr lang="en-GB" sz="1400" dirty="0">
                <a:solidFill>
                  <a:schemeClr val="bg1"/>
                </a:solidFill>
              </a:rPr>
              <a:t>There is clear accountability for outcomes at local and strategic levels</a:t>
            </a:r>
          </a:p>
          <a:p>
            <a:pPr marL="342900" indent="-342900">
              <a:buFont typeface="Wingdings" panose="05000000000000000000" pitchFamily="2" charset="2"/>
              <a:buChar char="ü"/>
            </a:pPr>
            <a:r>
              <a:rPr lang="en-GB" sz="1400" dirty="0">
                <a:solidFill>
                  <a:schemeClr val="bg1"/>
                </a:solidFill>
              </a:rPr>
              <a:t>Sandwell becomes a leader in evidence-led, survivor-centred practice</a:t>
            </a:r>
            <a:endParaRPr lang="en-US" sz="1400" dirty="0">
              <a:solidFill>
                <a:schemeClr val="bg1"/>
              </a:solidFill>
              <a:ea typeface="Open Sans bold" panose="020B0806030504020204" pitchFamily="34" charset="0"/>
              <a:cs typeface="Open Sans bold" panose="020B0806030504020204" pitchFamily="34" charset="0"/>
            </a:endParaRPr>
          </a:p>
        </p:txBody>
      </p:sp>
      <p:sp>
        <p:nvSpPr>
          <p:cNvPr id="3" name="TextBox 2">
            <a:extLst>
              <a:ext uri="{FF2B5EF4-FFF2-40B4-BE49-F238E27FC236}">
                <a16:creationId xmlns:a16="http://schemas.microsoft.com/office/drawing/2014/main" id="{63DD1439-540B-461A-CEDA-0EE9803AFEC8}"/>
              </a:ext>
            </a:extLst>
          </p:cNvPr>
          <p:cNvSpPr txBox="1"/>
          <p:nvPr/>
        </p:nvSpPr>
        <p:spPr>
          <a:xfrm>
            <a:off x="32478" y="4683468"/>
            <a:ext cx="5797483" cy="507831"/>
          </a:xfrm>
          <a:prstGeom prst="rect">
            <a:avLst/>
          </a:prstGeom>
          <a:noFill/>
        </p:spPr>
        <p:txBody>
          <a:bodyPr wrap="square" lIns="91440" tIns="45720" rIns="91440" bIns="45720" anchor="t">
            <a:spAutoFit/>
          </a:bodyPr>
          <a:lstStyle/>
          <a:p>
            <a:pPr>
              <a:spcBef>
                <a:spcPct val="0"/>
              </a:spcBef>
            </a:pPr>
            <a:r>
              <a:rPr lang="en-GB" sz="2700" b="1" dirty="0">
                <a:solidFill>
                  <a:srgbClr val="2F4A56"/>
                </a:solidFill>
                <a:ea typeface="Open Sans Extrabold" panose="020B0906030804020204" pitchFamily="34" charset="0"/>
                <a:cs typeface="Open Sans Extrabold" panose="020B0906030804020204" pitchFamily="34" charset="0"/>
              </a:rPr>
              <a:t>What we want to deliver</a:t>
            </a:r>
          </a:p>
        </p:txBody>
      </p:sp>
      <p:sp>
        <p:nvSpPr>
          <p:cNvPr id="6" name="Title 3">
            <a:extLst>
              <a:ext uri="{FF2B5EF4-FFF2-40B4-BE49-F238E27FC236}">
                <a16:creationId xmlns:a16="http://schemas.microsoft.com/office/drawing/2014/main" id="{1F9E32D7-79B2-E5EF-8B28-9974D877EBDB}"/>
              </a:ext>
            </a:extLst>
          </p:cNvPr>
          <p:cNvSpPr txBox="1">
            <a:spLocks/>
          </p:cNvSpPr>
          <p:nvPr/>
        </p:nvSpPr>
        <p:spPr>
          <a:xfrm>
            <a:off x="6133120" y="-66112"/>
            <a:ext cx="4493975" cy="60208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100000"/>
              </a:lnSpc>
              <a:spcBef>
                <a:spcPct val="0"/>
              </a:spcBef>
              <a:buNone/>
              <a:defRPr sz="3000" b="0" kern="1200">
                <a:solidFill>
                  <a:schemeClr val="tx2"/>
                </a:solidFill>
                <a:latin typeface="Montserrat Bold" panose="00000800000000000000" pitchFamily="2" charset="0"/>
                <a:ea typeface="Open Sans Extrabold" panose="020B0906030804020204" pitchFamily="34" charset="0"/>
                <a:cs typeface="Open Sans Extrabold" panose="020B0906030804020204" pitchFamily="34" charset="0"/>
              </a:defRPr>
            </a:lvl1pPr>
          </a:lstStyle>
          <a:p>
            <a:r>
              <a:rPr lang="en-GB" sz="2800" dirty="0">
                <a:solidFill>
                  <a:schemeClr val="bg1"/>
                </a:solidFill>
                <a:latin typeface="+mn-lt"/>
                <a:ea typeface="+mn-ea"/>
                <a:cs typeface="+mn-cs"/>
              </a:rPr>
              <a:t>The outcomes we want to deliver</a:t>
            </a:r>
            <a:endParaRPr lang="en-US" sz="2800" dirty="0">
              <a:solidFill>
                <a:schemeClr val="bg1"/>
              </a:solidFill>
              <a:latin typeface="+mn-lt"/>
            </a:endParaRPr>
          </a:p>
        </p:txBody>
      </p:sp>
      <p:sp>
        <p:nvSpPr>
          <p:cNvPr id="13" name="TextBox 12">
            <a:extLst>
              <a:ext uri="{FF2B5EF4-FFF2-40B4-BE49-F238E27FC236}">
                <a16:creationId xmlns:a16="http://schemas.microsoft.com/office/drawing/2014/main" id="{138E8D71-AB3D-B20F-5967-59223BC946F3}"/>
              </a:ext>
            </a:extLst>
          </p:cNvPr>
          <p:cNvSpPr txBox="1"/>
          <p:nvPr/>
        </p:nvSpPr>
        <p:spPr>
          <a:xfrm>
            <a:off x="165627" y="5225367"/>
            <a:ext cx="5797483" cy="1384995"/>
          </a:xfrm>
          <a:prstGeom prst="rect">
            <a:avLst/>
          </a:prstGeom>
          <a:noFill/>
        </p:spPr>
        <p:txBody>
          <a:bodyPr wrap="square">
            <a:spAutoFit/>
          </a:bodyPr>
          <a:lstStyle/>
          <a:p>
            <a:pPr>
              <a:buNone/>
            </a:pPr>
            <a:r>
              <a:rPr lang="en-GB" sz="1400" dirty="0"/>
              <a:t>We want to embed a consistent, transparent, and data-driven approach to monitoring domestic abuse responses across Sandwell. </a:t>
            </a:r>
          </a:p>
          <a:p>
            <a:pPr>
              <a:buNone/>
            </a:pPr>
            <a:endParaRPr lang="en-GB" sz="1400" dirty="0"/>
          </a:p>
          <a:p>
            <a:pPr>
              <a:buNone/>
            </a:pPr>
            <a:r>
              <a:rPr lang="en-GB" sz="1400" dirty="0"/>
              <a:t>Every partner must be accountable for delivering timely, inclusive, and survivor-informed support — and we must learn continuously to improve what we do.</a:t>
            </a:r>
          </a:p>
        </p:txBody>
      </p:sp>
      <p:sp>
        <p:nvSpPr>
          <p:cNvPr id="14" name="TextBox 13">
            <a:extLst>
              <a:ext uri="{FF2B5EF4-FFF2-40B4-BE49-F238E27FC236}">
                <a16:creationId xmlns:a16="http://schemas.microsoft.com/office/drawing/2014/main" id="{7C76C086-88CC-3410-E7A8-6F87197A8523}"/>
              </a:ext>
            </a:extLst>
          </p:cNvPr>
          <p:cNvSpPr txBox="1"/>
          <p:nvPr/>
        </p:nvSpPr>
        <p:spPr>
          <a:xfrm>
            <a:off x="6178181" y="2505041"/>
            <a:ext cx="5880930" cy="1600438"/>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Create a multi-agency data dashboard that includes safeguarding, housing, justice, and health</a:t>
            </a:r>
          </a:p>
          <a:p>
            <a:pPr marL="342900" indent="-342900">
              <a:buFont typeface="Wingdings" panose="05000000000000000000" pitchFamily="2" charset="2"/>
              <a:buChar char="ü"/>
            </a:pPr>
            <a:r>
              <a:rPr lang="en-GB" sz="1400" b="0" i="0" dirty="0">
                <a:solidFill>
                  <a:schemeClr val="bg1"/>
                </a:solidFill>
                <a:effectLst/>
                <a:ea typeface="Open Sans bold"/>
                <a:cs typeface="Open Sans bold"/>
              </a:rPr>
              <a:t>Embed lived experience in evaluation, commissioning, and governance structures</a:t>
            </a:r>
            <a:r>
              <a:rPr lang="en-GB" sz="1400" dirty="0">
                <a:solidFill>
                  <a:schemeClr val="bg1"/>
                </a:solidFill>
                <a:ea typeface="Open Sans bold"/>
                <a:cs typeface="Open Sans bold"/>
              </a:rPr>
              <a:t>,</a:t>
            </a:r>
            <a:r>
              <a:rPr lang="en-GB" sz="1400" dirty="0">
                <a:solidFill>
                  <a:schemeClr val="bg1"/>
                </a:solidFill>
                <a:latin typeface="Arial"/>
                <a:ea typeface="Open Sans bold"/>
                <a:cs typeface="Arial"/>
              </a:rPr>
              <a:t> </a:t>
            </a:r>
            <a:r>
              <a:rPr lang="en-GB" sz="1400" dirty="0">
                <a:solidFill>
                  <a:schemeClr val="bg1"/>
                </a:solidFill>
                <a:ea typeface="Open Sans bold"/>
                <a:cs typeface="Open Sans bold"/>
              </a:rPr>
              <a:t>reflective of all people at risk to further understand complexity of need</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Produce an annual public </a:t>
            </a:r>
            <a:r>
              <a:rPr lang="en-GB" sz="1400" dirty="0">
                <a:solidFill>
                  <a:schemeClr val="bg1"/>
                </a:solidFill>
                <a:ea typeface="Open Sans bold"/>
                <a:cs typeface="Open Sans bold"/>
              </a:rPr>
              <a:t>report</a:t>
            </a:r>
            <a:r>
              <a:rPr lang="en-GB" sz="1400" b="0" i="0" dirty="0">
                <a:solidFill>
                  <a:schemeClr val="bg1"/>
                </a:solidFill>
                <a:effectLst/>
                <a:ea typeface="Open Sans bold" panose="020B0806030504020204" pitchFamily="34" charset="0"/>
                <a:cs typeface="Open Sans bold" panose="020B0806030504020204" pitchFamily="34" charset="0"/>
              </a:rPr>
              <a:t> tracking progress, system learning, and areas for development</a:t>
            </a:r>
            <a:endParaRPr lang="en-US" sz="1400" dirty="0">
              <a:solidFill>
                <a:schemeClr val="bg1"/>
              </a:solidFill>
              <a:ea typeface="Open Sans bold" panose="020B0806030504020204" pitchFamily="34" charset="0"/>
              <a:cs typeface="Open Sans bold" panose="020B0806030504020204" pitchFamily="34" charset="0"/>
            </a:endParaRPr>
          </a:p>
        </p:txBody>
      </p:sp>
      <p:sp>
        <p:nvSpPr>
          <p:cNvPr id="15" name="Title 3">
            <a:extLst>
              <a:ext uri="{FF2B5EF4-FFF2-40B4-BE49-F238E27FC236}">
                <a16:creationId xmlns:a16="http://schemas.microsoft.com/office/drawing/2014/main" id="{CEA6E09A-E0EC-3E57-38FE-FCF85014A078}"/>
              </a:ext>
            </a:extLst>
          </p:cNvPr>
          <p:cNvSpPr txBox="1">
            <a:spLocks/>
          </p:cNvSpPr>
          <p:nvPr/>
        </p:nvSpPr>
        <p:spPr>
          <a:xfrm>
            <a:off x="6133120" y="2048188"/>
            <a:ext cx="4493975" cy="60208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0" kern="1200">
                <a:solidFill>
                  <a:schemeClr val="tx2"/>
                </a:solidFill>
                <a:latin typeface="Montserrat Bold" panose="00000800000000000000" pitchFamily="2" charset="0"/>
                <a:ea typeface="Open Sans Extrabold" panose="020B0906030804020204" pitchFamily="34" charset="0"/>
                <a:cs typeface="Open Sans Extrabold" panose="020B0906030804020204" pitchFamily="34" charset="0"/>
              </a:defRPr>
            </a:lvl1pPr>
          </a:lstStyle>
          <a:p>
            <a:r>
              <a:rPr lang="en-GB" sz="2400" dirty="0">
                <a:solidFill>
                  <a:schemeClr val="bg1"/>
                </a:solidFill>
                <a:latin typeface="+mn-lt"/>
                <a:ea typeface="+mn-ea"/>
                <a:cs typeface="+mn-cs"/>
              </a:rPr>
              <a:t>What we will do</a:t>
            </a:r>
            <a:endParaRPr lang="en-US" sz="2400" dirty="0">
              <a:solidFill>
                <a:schemeClr val="bg1"/>
              </a:solidFill>
              <a:latin typeface="+mn-lt"/>
              <a:ea typeface="+mn-ea"/>
              <a:cs typeface="+mn-cs"/>
            </a:endParaRPr>
          </a:p>
        </p:txBody>
      </p:sp>
      <p:sp>
        <p:nvSpPr>
          <p:cNvPr id="16" name="TextBox 15">
            <a:extLst>
              <a:ext uri="{FF2B5EF4-FFF2-40B4-BE49-F238E27FC236}">
                <a16:creationId xmlns:a16="http://schemas.microsoft.com/office/drawing/2014/main" id="{3810BA7B-9DD5-F76A-3606-202516694888}"/>
              </a:ext>
            </a:extLst>
          </p:cNvPr>
          <p:cNvSpPr txBox="1"/>
          <p:nvPr/>
        </p:nvSpPr>
        <p:spPr>
          <a:xfrm>
            <a:off x="6190832" y="4663356"/>
            <a:ext cx="5735129" cy="1600438"/>
          </a:xfrm>
          <a:prstGeom prst="rect">
            <a:avLst/>
          </a:prstGeom>
          <a:noFill/>
        </p:spPr>
        <p:txBody>
          <a:bodyPr wrap="square" rtlCol="0">
            <a:spAutoFit/>
          </a:bodyPr>
          <a:lstStyle/>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Increased use of joined-up data and reporting across agencies</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Improved survivor satisfaction and evidence of service redesign based on feedback</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Clear, published responses to learning from audits and reviews</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Annual performance report shows improved outcomes and reduced disparities</a:t>
            </a:r>
          </a:p>
          <a:p>
            <a:pPr marL="342900" indent="-342900">
              <a:buFont typeface="Wingdings" panose="05000000000000000000" pitchFamily="2" charset="2"/>
              <a:buChar char="ü"/>
            </a:pPr>
            <a:r>
              <a:rPr lang="en-GB" sz="1400" b="0" i="0" dirty="0">
                <a:solidFill>
                  <a:schemeClr val="bg1"/>
                </a:solidFill>
                <a:effectLst/>
                <a:ea typeface="Open Sans bold" panose="020B0806030504020204" pitchFamily="34" charset="0"/>
                <a:cs typeface="Open Sans bold" panose="020B0806030504020204" pitchFamily="34" charset="0"/>
              </a:rPr>
              <a:t>Partners demonstrate shared ownership of learning and accountability</a:t>
            </a:r>
            <a:endParaRPr lang="en-US" sz="1400" dirty="0">
              <a:solidFill>
                <a:schemeClr val="bg1"/>
              </a:solidFill>
              <a:ea typeface="Open Sans bold" panose="020B0806030504020204" pitchFamily="34" charset="0"/>
              <a:cs typeface="Open Sans bold" panose="020B0806030504020204" pitchFamily="34" charset="0"/>
            </a:endParaRPr>
          </a:p>
        </p:txBody>
      </p:sp>
      <p:sp>
        <p:nvSpPr>
          <p:cNvPr id="22" name="Title 3">
            <a:extLst>
              <a:ext uri="{FF2B5EF4-FFF2-40B4-BE49-F238E27FC236}">
                <a16:creationId xmlns:a16="http://schemas.microsoft.com/office/drawing/2014/main" id="{E7C1D451-7B68-AF88-BDF5-4CE3E77B1ED5}"/>
              </a:ext>
            </a:extLst>
          </p:cNvPr>
          <p:cNvSpPr txBox="1">
            <a:spLocks/>
          </p:cNvSpPr>
          <p:nvPr/>
        </p:nvSpPr>
        <p:spPr>
          <a:xfrm>
            <a:off x="6186606" y="4023167"/>
            <a:ext cx="4493975" cy="60208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000" b="0" kern="1200">
                <a:solidFill>
                  <a:schemeClr val="tx2"/>
                </a:solidFill>
                <a:latin typeface="Montserrat Bold" panose="00000800000000000000" pitchFamily="2" charset="0"/>
                <a:ea typeface="Open Sans Extrabold" panose="020B0906030804020204" pitchFamily="34" charset="0"/>
                <a:cs typeface="Open Sans Extrabold" panose="020B0906030804020204" pitchFamily="34" charset="0"/>
              </a:defRPr>
            </a:lvl1pPr>
          </a:lstStyle>
          <a:p>
            <a:pPr>
              <a:lnSpc>
                <a:spcPct val="110000"/>
              </a:lnSpc>
            </a:pPr>
            <a:r>
              <a:rPr lang="en-GB" sz="2400" dirty="0">
                <a:solidFill>
                  <a:schemeClr val="bg1"/>
                </a:solidFill>
                <a:latin typeface="+mn-lt"/>
                <a:ea typeface="+mn-ea"/>
                <a:cs typeface="+mn-cs"/>
              </a:rPr>
              <a:t>How will we know we’re on track</a:t>
            </a:r>
            <a:endParaRPr lang="en-US" sz="2400" dirty="0">
              <a:solidFill>
                <a:schemeClr val="bg1"/>
              </a:solidFill>
              <a:latin typeface="+mn-lt"/>
              <a:ea typeface="+mn-ea"/>
              <a:cs typeface="+mn-cs"/>
            </a:endParaRPr>
          </a:p>
        </p:txBody>
      </p:sp>
      <p:sp>
        <p:nvSpPr>
          <p:cNvPr id="2" name="Slide Number Placeholder 3">
            <a:extLst>
              <a:ext uri="{FF2B5EF4-FFF2-40B4-BE49-F238E27FC236}">
                <a16:creationId xmlns:a16="http://schemas.microsoft.com/office/drawing/2014/main" id="{DD63BAB5-3F62-8945-5A9F-FB0532A67DE8}"/>
              </a:ext>
            </a:extLst>
          </p:cNvPr>
          <p:cNvSpPr txBox="1">
            <a:spLocks/>
          </p:cNvSpPr>
          <p:nvPr/>
        </p:nvSpPr>
        <p:spPr>
          <a:xfrm>
            <a:off x="11432096" y="6418167"/>
            <a:ext cx="541687" cy="2048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B2BE56-A1DF-44BF-AF31-08C6097C884E}" type="slidenum">
              <a:rPr lang="en-US" sz="1600" b="1" smtClean="0">
                <a:solidFill>
                  <a:schemeClr val="accent5">
                    <a:lumMod val="50000"/>
                  </a:schemeClr>
                </a:solidFill>
              </a:rPr>
              <a:pPr/>
              <a:t>20</a:t>
            </a:fld>
            <a:endParaRPr lang="en-US" sz="1600" b="1" dirty="0">
              <a:solidFill>
                <a:schemeClr val="accent5">
                  <a:lumMod val="50000"/>
                </a:schemeClr>
              </a:solidFill>
            </a:endParaRPr>
          </a:p>
        </p:txBody>
      </p:sp>
    </p:spTree>
    <p:extLst>
      <p:ext uri="{BB962C8B-B14F-4D97-AF65-F5344CB8AC3E}">
        <p14:creationId xmlns:p14="http://schemas.microsoft.com/office/powerpoint/2010/main" val="551543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ainbow colored cloud&#10;&#10;AI-generated content may be incorrect.">
            <a:extLst>
              <a:ext uri="{FF2B5EF4-FFF2-40B4-BE49-F238E27FC236}">
                <a16:creationId xmlns:a16="http://schemas.microsoft.com/office/drawing/2014/main" id="{EB65088B-86B5-8114-7519-5A4ACBECFABA}"/>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b="15297"/>
          <a:stretch/>
        </p:blipFill>
        <p:spPr>
          <a:xfrm>
            <a:off x="0" y="-26660"/>
            <a:ext cx="12192000" cy="6884660"/>
          </a:xfrm>
          <a:prstGeom prst="rect">
            <a:avLst/>
          </a:prstGeom>
        </p:spPr>
      </p:pic>
      <p:sp>
        <p:nvSpPr>
          <p:cNvPr id="2" name="Title 1">
            <a:extLst>
              <a:ext uri="{FF2B5EF4-FFF2-40B4-BE49-F238E27FC236}">
                <a16:creationId xmlns:a16="http://schemas.microsoft.com/office/drawing/2014/main" id="{96EC076D-E284-4E35-B500-2EA8D78131C6}"/>
              </a:ext>
            </a:extLst>
          </p:cNvPr>
          <p:cNvSpPr>
            <a:spLocks noGrp="1"/>
          </p:cNvSpPr>
          <p:nvPr>
            <p:ph type="title"/>
          </p:nvPr>
        </p:nvSpPr>
        <p:spPr>
          <a:xfrm>
            <a:off x="310030" y="174317"/>
            <a:ext cx="9833337" cy="602086"/>
          </a:xfrm>
        </p:spPr>
        <p:txBody>
          <a:bodyPr>
            <a:normAutofit/>
          </a:bodyPr>
          <a:lstStyle/>
          <a:p>
            <a:r>
              <a:rPr lang="en-GB" b="1" dirty="0">
                <a:solidFill>
                  <a:schemeClr val="accent6"/>
                </a:solidFill>
                <a:latin typeface="+mn-lt"/>
              </a:rPr>
              <a:t>Our Five Strategic Pillars</a:t>
            </a:r>
            <a:endParaRPr lang="en-US" b="1" dirty="0">
              <a:solidFill>
                <a:schemeClr val="accent6"/>
              </a:solidFill>
              <a:latin typeface="+mn-lt"/>
            </a:endParaRPr>
          </a:p>
        </p:txBody>
      </p:sp>
      <p:graphicFrame>
        <p:nvGraphicFramePr>
          <p:cNvPr id="5" name="Table 4">
            <a:extLst>
              <a:ext uri="{FF2B5EF4-FFF2-40B4-BE49-F238E27FC236}">
                <a16:creationId xmlns:a16="http://schemas.microsoft.com/office/drawing/2014/main" id="{3150FBD6-CACC-D1AC-7507-63686F491273}"/>
              </a:ext>
            </a:extLst>
          </p:cNvPr>
          <p:cNvGraphicFramePr>
            <a:graphicFrameLocks noGrp="1"/>
          </p:cNvGraphicFramePr>
          <p:nvPr>
            <p:extLst>
              <p:ext uri="{D42A27DB-BD31-4B8C-83A1-F6EECF244321}">
                <p14:modId xmlns:p14="http://schemas.microsoft.com/office/powerpoint/2010/main" val="4238611137"/>
              </p:ext>
            </p:extLst>
          </p:nvPr>
        </p:nvGraphicFramePr>
        <p:xfrm>
          <a:off x="310030" y="977380"/>
          <a:ext cx="11536830" cy="5547246"/>
        </p:xfrm>
        <a:graphic>
          <a:graphicData uri="http://schemas.openxmlformats.org/drawingml/2006/table">
            <a:tbl>
              <a:tblPr>
                <a:tableStyleId>{327F97BB-C833-4FB7-BDE5-3F7075034690}</a:tableStyleId>
              </a:tblPr>
              <a:tblGrid>
                <a:gridCol w="3845610">
                  <a:extLst>
                    <a:ext uri="{9D8B030D-6E8A-4147-A177-3AD203B41FA5}">
                      <a16:colId xmlns:a16="http://schemas.microsoft.com/office/drawing/2014/main" val="939773823"/>
                    </a:ext>
                  </a:extLst>
                </a:gridCol>
                <a:gridCol w="3845610">
                  <a:extLst>
                    <a:ext uri="{9D8B030D-6E8A-4147-A177-3AD203B41FA5}">
                      <a16:colId xmlns:a16="http://schemas.microsoft.com/office/drawing/2014/main" val="334626617"/>
                    </a:ext>
                  </a:extLst>
                </a:gridCol>
                <a:gridCol w="3845610">
                  <a:extLst>
                    <a:ext uri="{9D8B030D-6E8A-4147-A177-3AD203B41FA5}">
                      <a16:colId xmlns:a16="http://schemas.microsoft.com/office/drawing/2014/main" val="2518249441"/>
                    </a:ext>
                  </a:extLst>
                </a:gridCol>
              </a:tblGrid>
              <a:tr h="323486">
                <a:tc>
                  <a:txBody>
                    <a:bodyPr/>
                    <a:lstStyle/>
                    <a:p>
                      <a:r>
                        <a:rPr lang="en-GB" sz="1800" b="1" dirty="0"/>
                        <a:t>Pillar</a:t>
                      </a:r>
                    </a:p>
                  </a:txBody>
                  <a:tcPr marL="65929" marR="65929" marT="32965" marB="32965" anchor="ctr"/>
                </a:tc>
                <a:tc>
                  <a:txBody>
                    <a:bodyPr/>
                    <a:lstStyle/>
                    <a:p>
                      <a:r>
                        <a:rPr lang="en-GB" sz="1800" b="1" dirty="0"/>
                        <a:t>Focus</a:t>
                      </a:r>
                    </a:p>
                  </a:txBody>
                  <a:tcPr marL="65929" marR="65929" marT="32965" marB="32965" anchor="ctr"/>
                </a:tc>
                <a:tc>
                  <a:txBody>
                    <a:bodyPr/>
                    <a:lstStyle/>
                    <a:p>
                      <a:r>
                        <a:rPr lang="en-GB" sz="1800" b="1" dirty="0"/>
                        <a:t>What We Will Achieve</a:t>
                      </a:r>
                    </a:p>
                  </a:txBody>
                  <a:tcPr marL="65929" marR="65929" marT="32965" marB="32965" anchor="ctr"/>
                </a:tc>
                <a:extLst>
                  <a:ext uri="{0D108BD9-81ED-4DB2-BD59-A6C34878D82A}">
                    <a16:rowId xmlns:a16="http://schemas.microsoft.com/office/drawing/2014/main" val="293173401"/>
                  </a:ext>
                </a:extLst>
              </a:tr>
              <a:tr h="1051632">
                <a:tc>
                  <a:txBody>
                    <a:bodyPr/>
                    <a:lstStyle/>
                    <a:p>
                      <a:r>
                        <a:rPr lang="en-GB" sz="1800" b="1"/>
                        <a:t>1. Strengthening Safeguarding and Partnership Working</a:t>
                      </a:r>
                      <a:endParaRPr lang="en-GB" sz="1800"/>
                    </a:p>
                  </a:txBody>
                  <a:tcPr marL="65929" marR="65929" marT="32965" marB="32965" anchor="ctr"/>
                </a:tc>
                <a:tc>
                  <a:txBody>
                    <a:bodyPr/>
                    <a:lstStyle/>
                    <a:p>
                      <a:r>
                        <a:rPr lang="en-GB" sz="1800"/>
                        <a:t>Improve safeguarding responses, enhance multi-agency collaboration, and close systemic gaps.</a:t>
                      </a:r>
                    </a:p>
                  </a:txBody>
                  <a:tcPr marL="65929" marR="65929" marT="32965" marB="32965" anchor="ctr"/>
                </a:tc>
                <a:tc>
                  <a:txBody>
                    <a:bodyPr/>
                    <a:lstStyle/>
                    <a:p>
                      <a:r>
                        <a:rPr lang="en-GB" sz="1800"/>
                        <a:t>Survivors are protected and feel safe. Safeguarding is timely, proportionate, and culturally sensitive.</a:t>
                      </a:r>
                    </a:p>
                  </a:txBody>
                  <a:tcPr marL="65929" marR="65929" marT="32965" marB="32965" anchor="ctr"/>
                </a:tc>
                <a:extLst>
                  <a:ext uri="{0D108BD9-81ED-4DB2-BD59-A6C34878D82A}">
                    <a16:rowId xmlns:a16="http://schemas.microsoft.com/office/drawing/2014/main" val="2967555407"/>
                  </a:ext>
                </a:extLst>
              </a:tr>
              <a:tr h="1051632">
                <a:tc>
                  <a:txBody>
                    <a:bodyPr/>
                    <a:lstStyle/>
                    <a:p>
                      <a:r>
                        <a:rPr lang="en-GB" sz="1800" b="1"/>
                        <a:t>2. Enhancing Safe Accommodation and Housing Pathways</a:t>
                      </a:r>
                      <a:endParaRPr lang="en-GB" sz="1800"/>
                    </a:p>
                  </a:txBody>
                  <a:tcPr marL="65929" marR="65929" marT="32965" marB="32965" anchor="ctr"/>
                </a:tc>
                <a:tc>
                  <a:txBody>
                    <a:bodyPr/>
                    <a:lstStyle/>
                    <a:p>
                      <a:r>
                        <a:rPr lang="en-GB" sz="1800"/>
                        <a:t>Expand access to high-quality, safe accommodation and improve move-on support.</a:t>
                      </a:r>
                    </a:p>
                  </a:txBody>
                  <a:tcPr marL="65929" marR="65929" marT="32965" marB="32965" anchor="ctr"/>
                </a:tc>
                <a:tc>
                  <a:txBody>
                    <a:bodyPr/>
                    <a:lstStyle/>
                    <a:p>
                      <a:r>
                        <a:rPr lang="en-GB" sz="1800"/>
                        <a:t>Recovery is supported through sustainable housing solutions, and safe accommodation pathways are strengthened.</a:t>
                      </a:r>
                    </a:p>
                  </a:txBody>
                  <a:tcPr marL="65929" marR="65929" marT="32965" marB="32965" anchor="ctr"/>
                </a:tc>
                <a:extLst>
                  <a:ext uri="{0D108BD9-81ED-4DB2-BD59-A6C34878D82A}">
                    <a16:rowId xmlns:a16="http://schemas.microsoft.com/office/drawing/2014/main" val="2869215050"/>
                  </a:ext>
                </a:extLst>
              </a:tr>
              <a:tr h="1051632">
                <a:tc>
                  <a:txBody>
                    <a:bodyPr/>
                    <a:lstStyle/>
                    <a:p>
                      <a:r>
                        <a:rPr lang="en-GB" sz="1800" b="1"/>
                        <a:t>3. Strengthening Early Intervention and Support for Children and Young People</a:t>
                      </a:r>
                      <a:endParaRPr lang="en-GB" sz="1800"/>
                    </a:p>
                  </a:txBody>
                  <a:tcPr marL="65929" marR="65929" marT="32965" marB="32965" anchor="ctr"/>
                </a:tc>
                <a:tc>
                  <a:txBody>
                    <a:bodyPr/>
                    <a:lstStyle/>
                    <a:p>
                      <a:r>
                        <a:rPr lang="en-GB" sz="1800"/>
                        <a:t>Identify and respond to domestic abuse earlier, focusing on children’s safety and wellbeing.</a:t>
                      </a:r>
                    </a:p>
                  </a:txBody>
                  <a:tcPr marL="65929" marR="65929" marT="32965" marB="32965" anchor="ctr"/>
                </a:tc>
                <a:tc>
                  <a:txBody>
                    <a:bodyPr/>
                    <a:lstStyle/>
                    <a:p>
                      <a:r>
                        <a:rPr lang="en-GB" sz="1800"/>
                        <a:t>Children and young people are protected, empowered, and supported at the earliest opportunity.</a:t>
                      </a:r>
                    </a:p>
                  </a:txBody>
                  <a:tcPr marL="65929" marR="65929" marT="32965" marB="32965" anchor="ctr"/>
                </a:tc>
                <a:extLst>
                  <a:ext uri="{0D108BD9-81ED-4DB2-BD59-A6C34878D82A}">
                    <a16:rowId xmlns:a16="http://schemas.microsoft.com/office/drawing/2014/main" val="1607544277"/>
                  </a:ext>
                </a:extLst>
              </a:tr>
              <a:tr h="1051632">
                <a:tc>
                  <a:txBody>
                    <a:bodyPr/>
                    <a:lstStyle/>
                    <a:p>
                      <a:r>
                        <a:rPr lang="en-GB" sz="1800" b="1"/>
                        <a:t>4. Improving Cultural Competency and Step-Down Community Support</a:t>
                      </a:r>
                      <a:endParaRPr lang="en-GB" sz="1800"/>
                    </a:p>
                  </a:txBody>
                  <a:tcPr marL="65929" marR="65929" marT="32965" marB="32965" anchor="ctr"/>
                </a:tc>
                <a:tc>
                  <a:txBody>
                    <a:bodyPr/>
                    <a:lstStyle/>
                    <a:p>
                      <a:r>
                        <a:rPr lang="en-GB" sz="1800"/>
                        <a:t>Build inclusive, survivor-led support networks and strengthen links with grassroots organisations.</a:t>
                      </a:r>
                    </a:p>
                  </a:txBody>
                  <a:tcPr marL="65929" marR="65929" marT="32965" marB="32965" anchor="ctr"/>
                </a:tc>
                <a:tc>
                  <a:txBody>
                    <a:bodyPr/>
                    <a:lstStyle/>
                    <a:p>
                      <a:r>
                        <a:rPr lang="en-GB" sz="1800"/>
                        <a:t>Community resilience is strengthened, and survivors are empowered through culturally responsive support.</a:t>
                      </a:r>
                    </a:p>
                  </a:txBody>
                  <a:tcPr marL="65929" marR="65929" marT="32965" marB="32965" anchor="ctr"/>
                </a:tc>
                <a:extLst>
                  <a:ext uri="{0D108BD9-81ED-4DB2-BD59-A6C34878D82A}">
                    <a16:rowId xmlns:a16="http://schemas.microsoft.com/office/drawing/2014/main" val="4281200627"/>
                  </a:ext>
                </a:extLst>
              </a:tr>
              <a:tr h="808917">
                <a:tc>
                  <a:txBody>
                    <a:bodyPr/>
                    <a:lstStyle/>
                    <a:p>
                      <a:r>
                        <a:rPr lang="en-GB" sz="1800" b="1"/>
                        <a:t>5. Embedding Stronger Monitoring, System Learning, and Accountability</a:t>
                      </a:r>
                      <a:endParaRPr lang="en-GB" sz="1800"/>
                    </a:p>
                  </a:txBody>
                  <a:tcPr marL="65929" marR="65929" marT="32965" marB="32965" anchor="ctr"/>
                </a:tc>
                <a:tc>
                  <a:txBody>
                    <a:bodyPr/>
                    <a:lstStyle/>
                    <a:p>
                      <a:r>
                        <a:rPr lang="en-GB" sz="1800"/>
                        <a:t>Strengthen data, evidence, and shared learning across all agencies.</a:t>
                      </a:r>
                    </a:p>
                  </a:txBody>
                  <a:tcPr marL="65929" marR="65929" marT="32965" marB="32965" anchor="ctr"/>
                </a:tc>
                <a:tc>
                  <a:txBody>
                    <a:bodyPr/>
                    <a:lstStyle/>
                    <a:p>
                      <a:r>
                        <a:rPr lang="en-GB" sz="1800" dirty="0"/>
                        <a:t>Continuous improvement and accountability drive better outcomes for survivors.</a:t>
                      </a:r>
                    </a:p>
                  </a:txBody>
                  <a:tcPr marL="65929" marR="65929" marT="32965" marB="32965" anchor="ctr"/>
                </a:tc>
                <a:extLst>
                  <a:ext uri="{0D108BD9-81ED-4DB2-BD59-A6C34878D82A}">
                    <a16:rowId xmlns:a16="http://schemas.microsoft.com/office/drawing/2014/main" val="1872866942"/>
                  </a:ext>
                </a:extLst>
              </a:tr>
            </a:tbl>
          </a:graphicData>
        </a:graphic>
      </p:graphicFrame>
      <p:sp>
        <p:nvSpPr>
          <p:cNvPr id="7" name="Slide Number Placeholder 6">
            <a:extLst>
              <a:ext uri="{FF2B5EF4-FFF2-40B4-BE49-F238E27FC236}">
                <a16:creationId xmlns:a16="http://schemas.microsoft.com/office/drawing/2014/main" id="{BCFB27C9-719F-9789-5759-EB7F3D4F52FA}"/>
              </a:ext>
            </a:extLst>
          </p:cNvPr>
          <p:cNvSpPr>
            <a:spLocks noGrp="1"/>
          </p:cNvSpPr>
          <p:nvPr>
            <p:ph type="sldNum" sz="quarter" idx="4"/>
          </p:nvPr>
        </p:nvSpPr>
        <p:spPr/>
        <p:txBody>
          <a:bodyPr/>
          <a:lstStyle/>
          <a:p>
            <a:fld id="{58B2BE56-A1DF-44BF-AF31-08C6097C884E}" type="slidenum">
              <a:rPr lang="en-US" smtClean="0"/>
              <a:pPr/>
              <a:t>21</a:t>
            </a:fld>
            <a:endParaRPr lang="en-US" dirty="0"/>
          </a:p>
        </p:txBody>
      </p:sp>
    </p:spTree>
    <p:extLst>
      <p:ext uri="{BB962C8B-B14F-4D97-AF65-F5344CB8AC3E}">
        <p14:creationId xmlns:p14="http://schemas.microsoft.com/office/powerpoint/2010/main" val="1279555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ainbow colored cloud&#10;&#10;AI-generated content may be incorrect.">
            <a:extLst>
              <a:ext uri="{FF2B5EF4-FFF2-40B4-BE49-F238E27FC236}">
                <a16:creationId xmlns:a16="http://schemas.microsoft.com/office/drawing/2014/main" id="{2027B5C3-40A4-0906-8CD8-DFDFE51CE649}"/>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b="15297"/>
          <a:stretch/>
        </p:blipFill>
        <p:spPr>
          <a:xfrm>
            <a:off x="0" y="-26660"/>
            <a:ext cx="12192000" cy="6884660"/>
          </a:xfrm>
          <a:prstGeom prst="rect">
            <a:avLst/>
          </a:prstGeom>
        </p:spPr>
      </p:pic>
      <p:sp>
        <p:nvSpPr>
          <p:cNvPr id="31" name="TextBox 30">
            <a:extLst>
              <a:ext uri="{FF2B5EF4-FFF2-40B4-BE49-F238E27FC236}">
                <a16:creationId xmlns:a16="http://schemas.microsoft.com/office/drawing/2014/main" id="{24A639BA-39BD-4B3C-A350-78DAEBC0B734}"/>
              </a:ext>
            </a:extLst>
          </p:cNvPr>
          <p:cNvSpPr txBox="1"/>
          <p:nvPr/>
        </p:nvSpPr>
        <p:spPr>
          <a:xfrm>
            <a:off x="1587883" y="84951"/>
            <a:ext cx="5608346" cy="553998"/>
          </a:xfrm>
          <a:prstGeom prst="rect">
            <a:avLst/>
          </a:prstGeom>
          <a:noFill/>
        </p:spPr>
        <p:txBody>
          <a:bodyPr wrap="square" rtlCol="0">
            <a:spAutoFit/>
          </a:bodyPr>
          <a:lstStyle/>
          <a:p>
            <a:pPr algn="ctr">
              <a:spcBef>
                <a:spcPct val="0"/>
              </a:spcBef>
            </a:pPr>
            <a:r>
              <a:rPr lang="en-US" sz="3000" b="1" dirty="0">
                <a:solidFill>
                  <a:schemeClr val="accent6"/>
                </a:solidFill>
                <a:ea typeface="Open Sans Extrabold" panose="020B0906030804020204" pitchFamily="34" charset="0"/>
                <a:cs typeface="Open Sans Extrabold" panose="020B0906030804020204" pitchFamily="34" charset="0"/>
              </a:rPr>
              <a:t>Conclusion</a:t>
            </a:r>
          </a:p>
        </p:txBody>
      </p:sp>
      <p:pic>
        <p:nvPicPr>
          <p:cNvPr id="5" name="Picture 4" descr="A black background with a black square&#10;&#10;AI-generated content may be incorrect.">
            <a:extLst>
              <a:ext uri="{FF2B5EF4-FFF2-40B4-BE49-F238E27FC236}">
                <a16:creationId xmlns:a16="http://schemas.microsoft.com/office/drawing/2014/main" id="{B9887501-9F73-8D3E-B5B4-052F7A8C1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 y="200025"/>
            <a:ext cx="7865360" cy="6858000"/>
          </a:xfrm>
          <a:prstGeom prst="rect">
            <a:avLst/>
          </a:prstGeom>
        </p:spPr>
      </p:pic>
      <p:sp>
        <p:nvSpPr>
          <p:cNvPr id="7" name="TextBox 6">
            <a:extLst>
              <a:ext uri="{FF2B5EF4-FFF2-40B4-BE49-F238E27FC236}">
                <a16:creationId xmlns:a16="http://schemas.microsoft.com/office/drawing/2014/main" id="{1584622B-54AD-D7F4-3A5A-D955493FCCD8}"/>
              </a:ext>
            </a:extLst>
          </p:cNvPr>
          <p:cNvSpPr txBox="1"/>
          <p:nvPr/>
        </p:nvSpPr>
        <p:spPr>
          <a:xfrm>
            <a:off x="7214088" y="40719"/>
            <a:ext cx="4888615" cy="6863417"/>
          </a:xfrm>
          <a:prstGeom prst="rect">
            <a:avLst/>
          </a:prstGeom>
          <a:noFill/>
        </p:spPr>
        <p:txBody>
          <a:bodyPr wrap="square">
            <a:spAutoFit/>
          </a:bodyPr>
          <a:lstStyle/>
          <a:p>
            <a:pPr>
              <a:buNone/>
            </a:pPr>
            <a:r>
              <a:rPr lang="en-GB" b="1" dirty="0"/>
              <a:t>Delivering Together – A Shared Commitment for Sandwell</a:t>
            </a:r>
          </a:p>
          <a:p>
            <a:pPr>
              <a:buNone/>
            </a:pPr>
            <a:endParaRPr lang="en-GB" b="1" dirty="0"/>
          </a:p>
          <a:p>
            <a:pPr>
              <a:buNone/>
            </a:pPr>
            <a:r>
              <a:rPr lang="en-GB" sz="1600" dirty="0"/>
              <a:t>This Domestic Abuse Strategy reflects the collective commitment of all partners in Sandwell to tackle domestic abuse in all its forms. It is a partnership strategy — one that recognises every agency, service, and organisation has a role to play in building a coordinated, survivor-centred, and accountable system.</a:t>
            </a:r>
          </a:p>
          <a:p>
            <a:pPr>
              <a:buNone/>
            </a:pPr>
            <a:endParaRPr lang="en-GB" sz="1600" dirty="0"/>
          </a:p>
          <a:p>
            <a:pPr>
              <a:buNone/>
            </a:pPr>
            <a:r>
              <a:rPr lang="en-GB" sz="1600" dirty="0"/>
              <a:t>Through the voices of victims and survivors, the analysis of local data, and the insights of professionals, this strategy identifies the key changes needed to strengthen prevention, protection, provision, partnership working, and system accountability.</a:t>
            </a:r>
          </a:p>
          <a:p>
            <a:pPr>
              <a:buNone/>
            </a:pPr>
            <a:endParaRPr lang="en-GB" sz="1600" dirty="0"/>
          </a:p>
          <a:p>
            <a:pPr>
              <a:buNone/>
            </a:pPr>
            <a:r>
              <a:rPr lang="en-GB" sz="1600" dirty="0"/>
              <a:t>Together, we will deliver a stronger, more resilient response: one that holds perpetrators to account, supports survivor recovery, enables whole-family safety, and builds community capacity to break the cycle of abuse.</a:t>
            </a:r>
          </a:p>
          <a:p>
            <a:pPr>
              <a:buNone/>
            </a:pPr>
            <a:endParaRPr lang="en-GB" sz="1600" dirty="0"/>
          </a:p>
          <a:p>
            <a:pPr>
              <a:buNone/>
            </a:pPr>
            <a:r>
              <a:rPr lang="en-GB" sz="1600" dirty="0"/>
              <a:t>Sandwell is ready to lead with courage and collaboration. By acting on what we’ve learned — and staying committed to learning more — real and lasting change is not just possible, but within our grasp.</a:t>
            </a:r>
          </a:p>
          <a:p>
            <a:pPr>
              <a:buNone/>
            </a:pPr>
            <a:endParaRPr lang="en-GB" dirty="0"/>
          </a:p>
        </p:txBody>
      </p:sp>
      <p:sp>
        <p:nvSpPr>
          <p:cNvPr id="2" name="Slide Number Placeholder 3">
            <a:extLst>
              <a:ext uri="{FF2B5EF4-FFF2-40B4-BE49-F238E27FC236}">
                <a16:creationId xmlns:a16="http://schemas.microsoft.com/office/drawing/2014/main" id="{D4E3A6EC-B0FD-A489-79B1-F7BE591CC2F2}"/>
              </a:ext>
            </a:extLst>
          </p:cNvPr>
          <p:cNvSpPr txBox="1">
            <a:spLocks/>
          </p:cNvSpPr>
          <p:nvPr/>
        </p:nvSpPr>
        <p:spPr>
          <a:xfrm>
            <a:off x="11432096" y="6418167"/>
            <a:ext cx="541687" cy="2048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B2BE56-A1DF-44BF-AF31-08C6097C884E}" type="slidenum">
              <a:rPr lang="en-US" sz="1600" b="1" smtClean="0">
                <a:solidFill>
                  <a:schemeClr val="accent5">
                    <a:lumMod val="50000"/>
                  </a:schemeClr>
                </a:solidFill>
              </a:rPr>
              <a:pPr/>
              <a:t>22</a:t>
            </a:fld>
            <a:endParaRPr lang="en-US" sz="1600" b="1" dirty="0">
              <a:solidFill>
                <a:schemeClr val="accent5">
                  <a:lumMod val="50000"/>
                </a:schemeClr>
              </a:solidFill>
            </a:endParaRPr>
          </a:p>
        </p:txBody>
      </p:sp>
    </p:spTree>
    <p:extLst>
      <p:ext uri="{BB962C8B-B14F-4D97-AF65-F5344CB8AC3E}">
        <p14:creationId xmlns:p14="http://schemas.microsoft.com/office/powerpoint/2010/main" val="3017808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60E944-90D8-463F-804F-6282BA803838}"/>
              </a:ext>
            </a:extLst>
          </p:cNvPr>
          <p:cNvSpPr/>
          <p:nvPr/>
        </p:nvSpPr>
        <p:spPr>
          <a:xfrm>
            <a:off x="6094158" y="217714"/>
            <a:ext cx="5879819" cy="6204703"/>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15F8DE7-F594-4526-82FC-6EC14D8FF393}"/>
              </a:ext>
            </a:extLst>
          </p:cNvPr>
          <p:cNvSpPr txBox="1"/>
          <p:nvPr/>
        </p:nvSpPr>
        <p:spPr>
          <a:xfrm>
            <a:off x="6414831" y="1135110"/>
            <a:ext cx="5566996" cy="5019259"/>
          </a:xfrm>
          <a:prstGeom prst="rect">
            <a:avLst/>
          </a:prstGeom>
          <a:noFill/>
        </p:spPr>
        <p:txBody>
          <a:bodyPr wrap="square" rtlCol="0">
            <a:spAutoFit/>
          </a:bodyPr>
          <a:lstStyle/>
          <a:p>
            <a:pPr algn="ctr">
              <a:lnSpc>
                <a:spcPct val="150000"/>
              </a:lnSpc>
            </a:pPr>
            <a:r>
              <a:rPr lang="en-GB" sz="2400" b="0" i="0" dirty="0">
                <a:solidFill>
                  <a:schemeClr val="bg1"/>
                </a:solidFill>
                <a:effectLst/>
                <a:latin typeface="Open Sans" panose="020B0606030504020204" pitchFamily="34" charset="0"/>
              </a:rPr>
              <a:t>In Sandwell, domestic abuse is not tolerated.</a:t>
            </a:r>
          </a:p>
          <a:p>
            <a:pPr algn="ctr">
              <a:lnSpc>
                <a:spcPct val="150000"/>
              </a:lnSpc>
            </a:pPr>
            <a:r>
              <a:rPr lang="en-GB" sz="2400" b="0" i="0" dirty="0">
                <a:solidFill>
                  <a:schemeClr val="bg1"/>
                </a:solidFill>
                <a:effectLst/>
                <a:latin typeface="Open Sans" panose="020B0606030504020204" pitchFamily="34" charset="0"/>
              </a:rPr>
              <a:t>Every resident, regardless of background or identity, can live safely, freely, and without fear.</a:t>
            </a:r>
          </a:p>
          <a:p>
            <a:pPr algn="ctr">
              <a:lnSpc>
                <a:spcPct val="150000"/>
              </a:lnSpc>
            </a:pPr>
            <a:r>
              <a:rPr lang="en-GB" sz="2400" b="0" i="0" dirty="0">
                <a:solidFill>
                  <a:schemeClr val="bg1"/>
                </a:solidFill>
                <a:effectLst/>
                <a:latin typeface="Open Sans" panose="020B0606030504020204" pitchFamily="34" charset="0"/>
              </a:rPr>
              <a:t>We will build a community where survivors are supported, perpetrators are held accountable, and prevention is embedded into everyday life.</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7338CA7-DF08-48FA-A45B-5DD039F25914}"/>
              </a:ext>
            </a:extLst>
          </p:cNvPr>
          <p:cNvSpPr txBox="1"/>
          <p:nvPr/>
        </p:nvSpPr>
        <p:spPr>
          <a:xfrm>
            <a:off x="5533983" y="366491"/>
            <a:ext cx="6448636" cy="769441"/>
          </a:xfrm>
          <a:prstGeom prst="rect">
            <a:avLst/>
          </a:prstGeom>
          <a:noFill/>
        </p:spPr>
        <p:txBody>
          <a:bodyPr wrap="square" rtlCol="0">
            <a:spAutoFit/>
          </a:bodyPr>
          <a:lstStyle/>
          <a:p>
            <a:pPr algn="ctr"/>
            <a:r>
              <a:rPr lang="en-US" sz="4400" dirty="0">
                <a:solidFill>
                  <a:schemeClr val="bg1"/>
                </a:solidFill>
                <a:latin typeface="Raleway Bold" panose="020B0803030101060003" pitchFamily="34" charset="0"/>
              </a:rPr>
              <a:t>Vision</a:t>
            </a:r>
            <a:endParaRPr lang="en-US" sz="1600" dirty="0">
              <a:solidFill>
                <a:schemeClr val="bg1"/>
              </a:solidFill>
              <a:highlight>
                <a:srgbClr val="FFFF00"/>
              </a:highlight>
              <a:latin typeface="Raleway Bold" panose="020B0803030101060003" pitchFamily="34" charset="0"/>
            </a:endParaRPr>
          </a:p>
        </p:txBody>
      </p:sp>
      <p:cxnSp>
        <p:nvCxnSpPr>
          <p:cNvPr id="21" name="Straight Connector 20">
            <a:extLst>
              <a:ext uri="{FF2B5EF4-FFF2-40B4-BE49-F238E27FC236}">
                <a16:creationId xmlns:a16="http://schemas.microsoft.com/office/drawing/2014/main" id="{39992160-2423-48A1-A0CB-7AD6C7A4C97A}"/>
              </a:ext>
            </a:extLst>
          </p:cNvPr>
          <p:cNvCxnSpPr>
            <a:cxnSpLocks/>
          </p:cNvCxnSpPr>
          <p:nvPr/>
        </p:nvCxnSpPr>
        <p:spPr>
          <a:xfrm>
            <a:off x="8040456" y="1072360"/>
            <a:ext cx="387103" cy="0"/>
          </a:xfrm>
          <a:prstGeom prst="line">
            <a:avLst/>
          </a:prstGeom>
          <a:ln w="3810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FA7630FB-A6E6-0888-338C-1F240E1D5168}"/>
              </a:ext>
            </a:extLst>
          </p:cNvPr>
          <p:cNvSpPr txBox="1">
            <a:spLocks/>
          </p:cNvSpPr>
          <p:nvPr/>
        </p:nvSpPr>
        <p:spPr>
          <a:xfrm>
            <a:off x="11432096" y="6418167"/>
            <a:ext cx="541687" cy="2048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B2BE56-A1DF-44BF-AF31-08C6097C884E}" type="slidenum">
              <a:rPr lang="en-US" sz="1600" b="1" smtClean="0">
                <a:solidFill>
                  <a:schemeClr val="accent5">
                    <a:lumMod val="50000"/>
                  </a:schemeClr>
                </a:solidFill>
              </a:rPr>
              <a:pPr/>
              <a:t>3</a:t>
            </a:fld>
            <a:endParaRPr lang="en-US" sz="1600" b="1" dirty="0">
              <a:solidFill>
                <a:schemeClr val="accent5">
                  <a:lumMod val="50000"/>
                </a:schemeClr>
              </a:solidFill>
            </a:endParaRPr>
          </a:p>
        </p:txBody>
      </p:sp>
      <p:pic>
        <p:nvPicPr>
          <p:cNvPr id="2" name="Picture 1" descr="Generated image">
            <a:extLst>
              <a:ext uri="{FF2B5EF4-FFF2-40B4-BE49-F238E27FC236}">
                <a16:creationId xmlns:a16="http://schemas.microsoft.com/office/drawing/2014/main" id="{7A45D77E-DC70-F8DD-1B3B-0D783B79BE15}"/>
              </a:ext>
            </a:extLst>
          </p:cNvPr>
          <p:cNvPicPr>
            <a:picLocks noChangeAspect="1"/>
          </p:cNvPicPr>
          <p:nvPr/>
        </p:nvPicPr>
        <p:blipFill>
          <a:blip r:embed="rId2"/>
          <a:stretch>
            <a:fillRect/>
          </a:stretch>
        </p:blipFill>
        <p:spPr>
          <a:xfrm>
            <a:off x="5366" y="0"/>
            <a:ext cx="6815071" cy="6858000"/>
          </a:xfrm>
          <a:prstGeom prst="rect">
            <a:avLst/>
          </a:prstGeom>
        </p:spPr>
      </p:pic>
    </p:spTree>
    <p:extLst>
      <p:ext uri="{BB962C8B-B14F-4D97-AF65-F5344CB8AC3E}">
        <p14:creationId xmlns:p14="http://schemas.microsoft.com/office/powerpoint/2010/main" val="2053677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3090F-28F1-746C-5EB3-4CC634BDB8D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45FB0E4-491C-55BB-642D-BD9D2EFE9B43}"/>
              </a:ext>
            </a:extLst>
          </p:cNvPr>
          <p:cNvSpPr/>
          <p:nvPr/>
        </p:nvSpPr>
        <p:spPr>
          <a:xfrm>
            <a:off x="2775856" y="0"/>
            <a:ext cx="6781801" cy="6857999"/>
          </a:xfrm>
          <a:prstGeom prst="rect">
            <a:avLst/>
          </a:prstGeom>
          <a:solidFill>
            <a:srgbClr val="2F4A5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A3A31D7-4253-F26A-67C2-FB945A9DF179}"/>
              </a:ext>
            </a:extLst>
          </p:cNvPr>
          <p:cNvSpPr txBox="1"/>
          <p:nvPr/>
        </p:nvSpPr>
        <p:spPr>
          <a:xfrm>
            <a:off x="2987898" y="-56916"/>
            <a:ext cx="6428246" cy="6702091"/>
          </a:xfrm>
          <a:prstGeom prst="rect">
            <a:avLst/>
          </a:prstGeom>
          <a:noFill/>
        </p:spPr>
        <p:txBody>
          <a:bodyPr wrap="square" rtlCol="0">
            <a:spAutoFit/>
          </a:bodyPr>
          <a:lstStyle/>
          <a:p>
            <a:pPr>
              <a:lnSpc>
                <a:spcPct val="150000"/>
              </a:lnSpc>
            </a:pPr>
            <a:r>
              <a:rPr lang="en-GB" sz="1600" b="0" i="0" dirty="0">
                <a:solidFill>
                  <a:schemeClr val="bg1"/>
                </a:solidFill>
                <a:effectLst/>
              </a:rPr>
              <a:t>As partners in Sandwell, we are united in our commitment to tackle domestic abuse and build a safer, stronger borough.</a:t>
            </a:r>
          </a:p>
          <a:p>
            <a:pPr>
              <a:lnSpc>
                <a:spcPct val="150000"/>
              </a:lnSpc>
            </a:pPr>
            <a:r>
              <a:rPr lang="en-GB" sz="1600" b="0" i="0" dirty="0">
                <a:solidFill>
                  <a:schemeClr val="bg1"/>
                </a:solidFill>
                <a:effectLst/>
              </a:rPr>
              <a:t>We pledge</a:t>
            </a:r>
            <a:endParaRPr lang="en-GB" sz="1600" dirty="0">
              <a:solidFill>
                <a:schemeClr val="bg1"/>
              </a:solidFill>
            </a:endParaRPr>
          </a:p>
          <a:p>
            <a:pPr>
              <a:lnSpc>
                <a:spcPct val="150000"/>
              </a:lnSpc>
            </a:pPr>
            <a:endParaRPr lang="en-GB" sz="1600" dirty="0">
              <a:solidFill>
                <a:schemeClr val="bg1"/>
              </a:solidFill>
            </a:endParaRPr>
          </a:p>
          <a:p>
            <a:pPr marL="171450" indent="-171450">
              <a:lnSpc>
                <a:spcPct val="150000"/>
              </a:lnSpc>
              <a:buFont typeface="Arial" panose="020B0604020202020204" pitchFamily="34" charset="0"/>
              <a:buChar char="•"/>
            </a:pPr>
            <a:r>
              <a:rPr lang="en-GB" sz="1600" b="0" i="0" dirty="0">
                <a:solidFill>
                  <a:schemeClr val="bg1"/>
                </a:solidFill>
                <a:effectLst/>
              </a:rPr>
              <a:t>To work together effectively to ensure that all forms of abuse, including domestic abuse and sexual assault and abuse, will not be tolerated in Sandwell.</a:t>
            </a:r>
          </a:p>
          <a:p>
            <a:pPr marL="171450" indent="-171450">
              <a:lnSpc>
                <a:spcPct val="150000"/>
              </a:lnSpc>
              <a:buFont typeface="Arial" panose="020B0604020202020204" pitchFamily="34" charset="0"/>
              <a:buChar char="•"/>
            </a:pPr>
            <a:r>
              <a:rPr lang="en-GB" sz="1600" b="0" i="0" dirty="0">
                <a:solidFill>
                  <a:schemeClr val="bg1"/>
                </a:solidFill>
                <a:effectLst/>
              </a:rPr>
              <a:t>That everyone, regardless of their race, religion or beliefs, gender, disability or sexual orientation, can expect equality and respect in their relationships and interactions with agencies.</a:t>
            </a:r>
          </a:p>
          <a:p>
            <a:pPr marL="171450" indent="-171450">
              <a:lnSpc>
                <a:spcPct val="150000"/>
              </a:lnSpc>
              <a:buFont typeface="Arial" panose="020B0604020202020204" pitchFamily="34" charset="0"/>
              <a:buChar char="•"/>
            </a:pPr>
            <a:r>
              <a:rPr lang="en-GB" sz="1600" b="0" i="0" dirty="0">
                <a:solidFill>
                  <a:schemeClr val="bg1"/>
                </a:solidFill>
                <a:effectLst/>
              </a:rPr>
              <a:t>To work in partnership with victims and survivors to ensure their voices are heard, and that they and their families are supported by a coordinated community response.</a:t>
            </a:r>
          </a:p>
          <a:p>
            <a:pPr marL="171450" indent="-171450">
              <a:lnSpc>
                <a:spcPct val="150000"/>
              </a:lnSpc>
              <a:buFont typeface="Arial" panose="020B0604020202020204" pitchFamily="34" charset="0"/>
              <a:buChar char="•"/>
            </a:pPr>
            <a:r>
              <a:rPr lang="en-GB" sz="1600" b="0" i="0" dirty="0">
                <a:solidFill>
                  <a:schemeClr val="bg1"/>
                </a:solidFill>
                <a:effectLst/>
              </a:rPr>
              <a:t>That domestic abuse perpetrators subject to statutory disposals complete interventions to address their behaviour and that protective controls are in place for victims.</a:t>
            </a:r>
          </a:p>
          <a:p>
            <a:pPr marL="171450" indent="-171450">
              <a:lnSpc>
                <a:spcPct val="150000"/>
              </a:lnSpc>
              <a:buFont typeface="Arial" panose="020B0604020202020204" pitchFamily="34" charset="0"/>
              <a:buChar char="•"/>
            </a:pPr>
            <a:r>
              <a:rPr lang="en-GB" sz="1600" b="0" i="0" dirty="0">
                <a:solidFill>
                  <a:schemeClr val="bg1"/>
                </a:solidFill>
                <a:effectLst/>
              </a:rPr>
              <a:t>That communities are actively engaged, building on their strengths to prevent abuse and create long-term solutions.</a:t>
            </a:r>
          </a:p>
        </p:txBody>
      </p:sp>
      <p:sp>
        <p:nvSpPr>
          <p:cNvPr id="10" name="TextBox 9">
            <a:extLst>
              <a:ext uri="{FF2B5EF4-FFF2-40B4-BE49-F238E27FC236}">
                <a16:creationId xmlns:a16="http://schemas.microsoft.com/office/drawing/2014/main" id="{638B364B-8CB6-928D-62DC-15FA69E487D3}"/>
              </a:ext>
            </a:extLst>
          </p:cNvPr>
          <p:cNvSpPr txBox="1"/>
          <p:nvPr/>
        </p:nvSpPr>
        <p:spPr>
          <a:xfrm>
            <a:off x="195943" y="139387"/>
            <a:ext cx="2579913" cy="1446550"/>
          </a:xfrm>
          <a:prstGeom prst="rect">
            <a:avLst/>
          </a:prstGeom>
          <a:noFill/>
        </p:spPr>
        <p:txBody>
          <a:bodyPr wrap="square" rtlCol="0">
            <a:spAutoFit/>
          </a:bodyPr>
          <a:lstStyle/>
          <a:p>
            <a:pPr algn="ctr"/>
            <a:r>
              <a:rPr lang="en-US" sz="4400" dirty="0">
                <a:solidFill>
                  <a:schemeClr val="accent6"/>
                </a:solidFill>
                <a:latin typeface="Raleway Bold" panose="020B0803030101060003" pitchFamily="34" charset="0"/>
              </a:rPr>
              <a:t>We </a:t>
            </a:r>
          </a:p>
          <a:p>
            <a:pPr algn="ctr"/>
            <a:r>
              <a:rPr lang="en-US" sz="4400" dirty="0">
                <a:solidFill>
                  <a:schemeClr val="accent6"/>
                </a:solidFill>
                <a:latin typeface="Raleway Bold" panose="020B0803030101060003" pitchFamily="34" charset="0"/>
              </a:rPr>
              <a:t>pledge</a:t>
            </a:r>
          </a:p>
        </p:txBody>
      </p:sp>
      <p:pic>
        <p:nvPicPr>
          <p:cNvPr id="9" name="Picture 8" descr="A black background with a black square&#10;&#10;AI-generated content may be incorrect.">
            <a:extLst>
              <a:ext uri="{FF2B5EF4-FFF2-40B4-BE49-F238E27FC236}">
                <a16:creationId xmlns:a16="http://schemas.microsoft.com/office/drawing/2014/main" id="{5016C889-AEE0-7112-152E-FBAF6C073BE0}"/>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r="48107"/>
          <a:stretch/>
        </p:blipFill>
        <p:spPr>
          <a:xfrm flipH="1">
            <a:off x="-454070" y="2104938"/>
            <a:ext cx="3441968" cy="4846283"/>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1C4ED051-15E6-6AF3-65DC-E4915C0DD27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l="49002"/>
          <a:stretch/>
        </p:blipFill>
        <p:spPr>
          <a:xfrm flipH="1">
            <a:off x="8660517" y="862662"/>
            <a:ext cx="4184625" cy="5995337"/>
          </a:xfrm>
          <a:prstGeom prst="rect">
            <a:avLst/>
          </a:prstGeom>
        </p:spPr>
      </p:pic>
      <p:sp>
        <p:nvSpPr>
          <p:cNvPr id="2" name="Slide Number Placeholder 3">
            <a:extLst>
              <a:ext uri="{FF2B5EF4-FFF2-40B4-BE49-F238E27FC236}">
                <a16:creationId xmlns:a16="http://schemas.microsoft.com/office/drawing/2014/main" id="{D1116E3E-32DB-9104-CE60-611A387BBC8F}"/>
              </a:ext>
            </a:extLst>
          </p:cNvPr>
          <p:cNvSpPr txBox="1">
            <a:spLocks/>
          </p:cNvSpPr>
          <p:nvPr/>
        </p:nvSpPr>
        <p:spPr>
          <a:xfrm>
            <a:off x="11432096" y="6418167"/>
            <a:ext cx="541687" cy="2048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B2BE56-A1DF-44BF-AF31-08C6097C884E}" type="slidenum">
              <a:rPr lang="en-US" sz="1600" b="1" smtClean="0">
                <a:solidFill>
                  <a:schemeClr val="accent5">
                    <a:lumMod val="50000"/>
                  </a:schemeClr>
                </a:solidFill>
              </a:rPr>
              <a:pPr/>
              <a:t>4</a:t>
            </a:fld>
            <a:endParaRPr lang="en-US" sz="1600" b="1" dirty="0">
              <a:solidFill>
                <a:schemeClr val="accent5">
                  <a:lumMod val="50000"/>
                </a:schemeClr>
              </a:solidFill>
            </a:endParaRPr>
          </a:p>
        </p:txBody>
      </p:sp>
    </p:spTree>
    <p:extLst>
      <p:ext uri="{BB962C8B-B14F-4D97-AF65-F5344CB8AC3E}">
        <p14:creationId xmlns:p14="http://schemas.microsoft.com/office/powerpoint/2010/main" val="2772491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B582B-C26F-8E2C-D21E-555E0258938B}"/>
            </a:ext>
          </a:extLst>
        </p:cNvPr>
        <p:cNvGrpSpPr/>
        <p:nvPr/>
      </p:nvGrpSpPr>
      <p:grpSpPr>
        <a:xfrm>
          <a:off x="0" y="0"/>
          <a:ext cx="0" cy="0"/>
          <a:chOff x="0" y="0"/>
          <a:chExt cx="0" cy="0"/>
        </a:xfrm>
      </p:grpSpPr>
      <p:pic>
        <p:nvPicPr>
          <p:cNvPr id="2" name="Picture 1" descr="A rainbow colored cloud&#10;&#10;AI-generated content may be incorrect.">
            <a:extLst>
              <a:ext uri="{FF2B5EF4-FFF2-40B4-BE49-F238E27FC236}">
                <a16:creationId xmlns:a16="http://schemas.microsoft.com/office/drawing/2014/main" id="{5D9F195D-F83E-8CE3-5BA7-A912C958DD3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15297"/>
          <a:stretch/>
        </p:blipFill>
        <p:spPr>
          <a:xfrm flipV="1">
            <a:off x="0" y="-26660"/>
            <a:ext cx="12192000" cy="6884660"/>
          </a:xfrm>
          <a:prstGeom prst="rect">
            <a:avLst/>
          </a:prstGeom>
        </p:spPr>
      </p:pic>
      <p:sp>
        <p:nvSpPr>
          <p:cNvPr id="7" name="Rectangle 6">
            <a:extLst>
              <a:ext uri="{FF2B5EF4-FFF2-40B4-BE49-F238E27FC236}">
                <a16:creationId xmlns:a16="http://schemas.microsoft.com/office/drawing/2014/main" id="{B9C07BC2-507F-6B57-473A-7D69FBA1EDDE}"/>
              </a:ext>
            </a:extLst>
          </p:cNvPr>
          <p:cNvSpPr/>
          <p:nvPr/>
        </p:nvSpPr>
        <p:spPr>
          <a:xfrm>
            <a:off x="1" y="-28352"/>
            <a:ext cx="1741714" cy="6884660"/>
          </a:xfrm>
          <a:prstGeom prst="rect">
            <a:avLst/>
          </a:prstGeom>
          <a:solidFill>
            <a:srgbClr val="B2AC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37508D9-BC11-A327-AD24-B1DA8BFD379D}"/>
              </a:ext>
            </a:extLst>
          </p:cNvPr>
          <p:cNvSpPr/>
          <p:nvPr/>
        </p:nvSpPr>
        <p:spPr>
          <a:xfrm>
            <a:off x="-10154" y="-28352"/>
            <a:ext cx="5334000" cy="6884660"/>
          </a:xfrm>
          <a:prstGeom prst="rect">
            <a:avLst/>
          </a:prstGeom>
          <a:solidFill>
            <a:srgbClr val="56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1A132EF-4677-BAE6-49B2-EFC16094BCD8}"/>
              </a:ext>
            </a:extLst>
          </p:cNvPr>
          <p:cNvSpPr>
            <a:spLocks noGrp="1"/>
          </p:cNvSpPr>
          <p:nvPr>
            <p:ph type="sldNum" sz="quarter" idx="4"/>
          </p:nvPr>
        </p:nvSpPr>
        <p:spPr>
          <a:prstGeom prst="rect">
            <a:avLst/>
          </a:prstGeom>
        </p:spPr>
        <p:txBody>
          <a:bodyPr/>
          <a:lstStyle/>
          <a:p>
            <a:fld id="{58B2BE56-A1DF-44BF-AF31-08C6097C884E}" type="slidenum">
              <a:rPr lang="en-US" smtClean="0">
                <a:latin typeface="+mn-lt"/>
              </a:rPr>
              <a:pPr/>
              <a:t>5</a:t>
            </a:fld>
            <a:endParaRPr lang="en-US" dirty="0">
              <a:latin typeface="+mn-lt"/>
            </a:endParaRPr>
          </a:p>
        </p:txBody>
      </p:sp>
      <p:sp>
        <p:nvSpPr>
          <p:cNvPr id="43" name="TextBox 42">
            <a:extLst>
              <a:ext uri="{FF2B5EF4-FFF2-40B4-BE49-F238E27FC236}">
                <a16:creationId xmlns:a16="http://schemas.microsoft.com/office/drawing/2014/main" id="{E1CD89D2-C70C-1580-A757-B02184FF6C2E}"/>
              </a:ext>
            </a:extLst>
          </p:cNvPr>
          <p:cNvSpPr txBox="1"/>
          <p:nvPr/>
        </p:nvSpPr>
        <p:spPr>
          <a:xfrm>
            <a:off x="98738" y="222183"/>
            <a:ext cx="5069656" cy="523733"/>
          </a:xfrm>
          <a:prstGeom prst="rect">
            <a:avLst/>
          </a:prstGeom>
          <a:noFill/>
        </p:spPr>
        <p:txBody>
          <a:bodyPr wrap="square" rtlCol="0">
            <a:spAutoFit/>
          </a:bodyPr>
          <a:lstStyle/>
          <a:p>
            <a:pPr algn="ctr">
              <a:lnSpc>
                <a:spcPts val="3500"/>
              </a:lnSpc>
            </a:pPr>
            <a:r>
              <a:rPr lang="en-GB" sz="2800" dirty="0">
                <a:solidFill>
                  <a:schemeClr val="bg1"/>
                </a:solidFill>
              </a:rPr>
              <a:t>Domestic Abuse Strategy 2025</a:t>
            </a:r>
            <a:endParaRPr lang="en-US" sz="2800" dirty="0">
              <a:solidFill>
                <a:schemeClr val="bg1"/>
              </a:solidFill>
            </a:endParaRPr>
          </a:p>
        </p:txBody>
      </p:sp>
      <p:sp>
        <p:nvSpPr>
          <p:cNvPr id="44" name="TextBox 43">
            <a:extLst>
              <a:ext uri="{FF2B5EF4-FFF2-40B4-BE49-F238E27FC236}">
                <a16:creationId xmlns:a16="http://schemas.microsoft.com/office/drawing/2014/main" id="{109C1FF7-004F-7584-946B-E4563EC8415E}"/>
              </a:ext>
            </a:extLst>
          </p:cNvPr>
          <p:cNvSpPr txBox="1"/>
          <p:nvPr/>
        </p:nvSpPr>
        <p:spPr>
          <a:xfrm>
            <a:off x="234948" y="867365"/>
            <a:ext cx="4797236" cy="5509778"/>
          </a:xfrm>
          <a:prstGeom prst="rect">
            <a:avLst/>
          </a:prstGeom>
          <a:noFill/>
        </p:spPr>
        <p:txBody>
          <a:bodyPr wrap="square" rtlCol="0">
            <a:spAutoFit/>
          </a:bodyPr>
          <a:lstStyle/>
          <a:p>
            <a:pPr algn="just">
              <a:lnSpc>
                <a:spcPts val="2500"/>
              </a:lnSpc>
            </a:pPr>
            <a:r>
              <a:rPr lang="en-GB" sz="1400" b="0" i="0" dirty="0">
                <a:solidFill>
                  <a:schemeClr val="bg1"/>
                </a:solidFill>
                <a:effectLst/>
              </a:rPr>
              <a:t>Domestic abuse is a significant and complex issue in Sandwell, with deep and lasting impacts on individuals, families, and communities.</a:t>
            </a:r>
          </a:p>
          <a:p>
            <a:pPr algn="just">
              <a:lnSpc>
                <a:spcPts val="2500"/>
              </a:lnSpc>
            </a:pPr>
            <a:endParaRPr lang="en-GB" sz="1400" dirty="0">
              <a:solidFill>
                <a:schemeClr val="bg1"/>
              </a:solidFill>
            </a:endParaRPr>
          </a:p>
          <a:p>
            <a:pPr>
              <a:lnSpc>
                <a:spcPts val="2500"/>
              </a:lnSpc>
            </a:pPr>
            <a:r>
              <a:rPr lang="en-GB" sz="1400" b="0" i="0" dirty="0">
                <a:solidFill>
                  <a:schemeClr val="bg1"/>
                </a:solidFill>
                <a:effectLst/>
              </a:rPr>
              <a:t>Tackling domestic abuse is a strategic and moral priority for Sandwell Council and its partners. Our commitment is rooted in a shared vision that every resident should be able to live safely, freely, and without fear.</a:t>
            </a:r>
          </a:p>
          <a:p>
            <a:pPr>
              <a:lnSpc>
                <a:spcPts val="2500"/>
              </a:lnSpc>
            </a:pPr>
            <a:endParaRPr lang="en-GB" sz="1400" b="0" i="0" dirty="0">
              <a:solidFill>
                <a:schemeClr val="bg1"/>
              </a:solidFill>
              <a:effectLst/>
            </a:endParaRPr>
          </a:p>
          <a:p>
            <a:pPr>
              <a:lnSpc>
                <a:spcPts val="2500"/>
              </a:lnSpc>
            </a:pPr>
            <a:r>
              <a:rPr lang="en-GB" sz="1400" b="0" i="0" dirty="0">
                <a:solidFill>
                  <a:schemeClr val="bg1"/>
                </a:solidFill>
                <a:effectLst/>
              </a:rPr>
              <a:t>This strategy is shaped by a strong evidence base, national and local learning, and the voices of those with lived experience. It provides the framework for a coordinated, survivor-centred response — strengthening protection, enhancing prevention, improving provision, and pursuing perpetrators.</a:t>
            </a:r>
          </a:p>
          <a:p>
            <a:pPr>
              <a:lnSpc>
                <a:spcPts val="2500"/>
              </a:lnSpc>
            </a:pPr>
            <a:endParaRPr lang="en-GB" sz="1400" b="0" i="0" dirty="0">
              <a:solidFill>
                <a:schemeClr val="bg1"/>
              </a:solidFill>
              <a:effectLst/>
            </a:endParaRPr>
          </a:p>
          <a:p>
            <a:pPr>
              <a:lnSpc>
                <a:spcPts val="2500"/>
              </a:lnSpc>
            </a:pPr>
            <a:r>
              <a:rPr lang="en-GB" sz="1400" b="0" i="0" dirty="0">
                <a:solidFill>
                  <a:schemeClr val="bg1"/>
                </a:solidFill>
                <a:effectLst/>
              </a:rPr>
              <a:t>Together, we will work towards lasting change for individuals, families, and communities across Sandwell</a:t>
            </a:r>
            <a:endParaRPr lang="en-US" sz="1400" dirty="0">
              <a:solidFill>
                <a:schemeClr val="bg1"/>
              </a:solidFill>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5D13D0A8-3A9C-5DE8-7AFA-937B07992535}"/>
              </a:ext>
            </a:extLst>
          </p:cNvPr>
          <p:cNvSpPr txBox="1"/>
          <p:nvPr/>
        </p:nvSpPr>
        <p:spPr>
          <a:xfrm>
            <a:off x="5438726" y="312014"/>
            <a:ext cx="6654536" cy="6001643"/>
          </a:xfrm>
          <a:prstGeom prst="rect">
            <a:avLst/>
          </a:prstGeom>
          <a:noFill/>
        </p:spPr>
        <p:txBody>
          <a:bodyPr wrap="square">
            <a:spAutoFit/>
          </a:bodyPr>
          <a:lstStyle/>
          <a:p>
            <a:pPr>
              <a:buNone/>
            </a:pPr>
            <a:r>
              <a:rPr lang="en-GB" sz="1600" dirty="0"/>
              <a:t>This Domestic Abuse Strategy for Sandwell 2025–2028 sets out a shared, system-wide commitment to tackling domestic abuse across our borough. It represents the collective response of all partner agencies to the findings of the recent Domestic Abuse Needs Assessment.</a:t>
            </a:r>
          </a:p>
          <a:p>
            <a:pPr>
              <a:buNone/>
            </a:pPr>
            <a:endParaRPr lang="en-GB" sz="1600" dirty="0"/>
          </a:p>
          <a:p>
            <a:pPr>
              <a:buNone/>
            </a:pPr>
            <a:r>
              <a:rPr lang="en-GB" sz="1600" dirty="0"/>
              <a:t>Grounded in robust evidence, the voices of victims and survivors, and the priorities agreed through extensive consultation, this Strategy is co-owned by the organisations, services and communities that form Sandwell’s multi-agency response.</a:t>
            </a:r>
          </a:p>
          <a:p>
            <a:pPr>
              <a:buNone/>
            </a:pPr>
            <a:endParaRPr lang="en-GB" sz="1600" dirty="0"/>
          </a:p>
          <a:p>
            <a:pPr>
              <a:buNone/>
            </a:pPr>
            <a:r>
              <a:rPr lang="en-GB" sz="1600" dirty="0"/>
              <a:t>Structured around five key pillars, it sets out a coordinated, survivor-centred approach to prevention, protection, provision, partnership working, and system accountability. Each partner plays a vital role in delivering this ambition.</a:t>
            </a:r>
          </a:p>
          <a:p>
            <a:pPr>
              <a:buNone/>
            </a:pPr>
            <a:endParaRPr lang="en-GB" sz="1600" dirty="0"/>
          </a:p>
          <a:p>
            <a:pPr>
              <a:buNone/>
            </a:pPr>
            <a:r>
              <a:rPr lang="en-GB" sz="1600" dirty="0"/>
              <a:t>Our vision is clear: to build a Sandwell where abuse is never ignored, survivors are protected and supported, perpetrators are held to account, and communities are equipped to prevent harm and promote recovery.</a:t>
            </a:r>
          </a:p>
          <a:p>
            <a:pPr>
              <a:buNone/>
            </a:pPr>
            <a:endParaRPr lang="en-GB" sz="1600" dirty="0"/>
          </a:p>
          <a:p>
            <a:r>
              <a:rPr lang="en-GB" sz="1600" dirty="0"/>
              <a:t>This strategy contributes directly to Sandwell’s duties under the Serious Violence Duty, recognising domestic abuse as both a form and a driver of serious violence. Cross-strategy alignment with our Knife Crime and Serious Violence Strategies ensures a joined-up response to reducing harm across the life course.</a:t>
            </a:r>
          </a:p>
        </p:txBody>
      </p:sp>
      <p:sp>
        <p:nvSpPr>
          <p:cNvPr id="5" name="Slide Number Placeholder 3">
            <a:extLst>
              <a:ext uri="{FF2B5EF4-FFF2-40B4-BE49-F238E27FC236}">
                <a16:creationId xmlns:a16="http://schemas.microsoft.com/office/drawing/2014/main" id="{372B82B1-F86E-60A3-A6E6-43E5C94F5DFE}"/>
              </a:ext>
            </a:extLst>
          </p:cNvPr>
          <p:cNvSpPr txBox="1">
            <a:spLocks/>
          </p:cNvSpPr>
          <p:nvPr/>
        </p:nvSpPr>
        <p:spPr>
          <a:xfrm>
            <a:off x="11432096" y="6418167"/>
            <a:ext cx="541687" cy="2048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B2BE56-A1DF-44BF-AF31-08C6097C884E}" type="slidenum">
              <a:rPr lang="en-US" sz="1600" b="1" smtClean="0">
                <a:solidFill>
                  <a:schemeClr val="accent5">
                    <a:lumMod val="50000"/>
                  </a:schemeClr>
                </a:solidFill>
              </a:rPr>
              <a:pPr/>
              <a:t>5</a:t>
            </a:fld>
            <a:endParaRPr lang="en-US" sz="1600" b="1" dirty="0">
              <a:solidFill>
                <a:schemeClr val="accent5">
                  <a:lumMod val="50000"/>
                </a:schemeClr>
              </a:solidFill>
            </a:endParaRPr>
          </a:p>
        </p:txBody>
      </p:sp>
    </p:spTree>
    <p:extLst>
      <p:ext uri="{BB962C8B-B14F-4D97-AF65-F5344CB8AC3E}">
        <p14:creationId xmlns:p14="http://schemas.microsoft.com/office/powerpoint/2010/main" val="4088263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ainbow colored cloud&#10;&#10;AI-generated content may be incorrect.">
            <a:extLst>
              <a:ext uri="{FF2B5EF4-FFF2-40B4-BE49-F238E27FC236}">
                <a16:creationId xmlns:a16="http://schemas.microsoft.com/office/drawing/2014/main" id="{D6E797E8-7202-B03A-4EDE-49C8506003D4}"/>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b="15297"/>
          <a:stretch/>
        </p:blipFill>
        <p:spPr>
          <a:xfrm flipV="1">
            <a:off x="0" y="-26660"/>
            <a:ext cx="12192000" cy="6884660"/>
          </a:xfrm>
          <a:prstGeom prst="rect">
            <a:avLst/>
          </a:prstGeom>
        </p:spPr>
      </p:pic>
      <p:sp>
        <p:nvSpPr>
          <p:cNvPr id="9" name="Rectangle 8">
            <a:extLst>
              <a:ext uri="{FF2B5EF4-FFF2-40B4-BE49-F238E27FC236}">
                <a16:creationId xmlns:a16="http://schemas.microsoft.com/office/drawing/2014/main" id="{33B7D8A3-348A-7DF7-6BEC-AE707EC912F9}"/>
              </a:ext>
            </a:extLst>
          </p:cNvPr>
          <p:cNvSpPr/>
          <p:nvPr/>
        </p:nvSpPr>
        <p:spPr>
          <a:xfrm>
            <a:off x="0" y="-26660"/>
            <a:ext cx="3886200" cy="6884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B268911E-23B1-4B17-8414-5B660C0DD388}"/>
              </a:ext>
            </a:extLst>
          </p:cNvPr>
          <p:cNvSpPr txBox="1"/>
          <p:nvPr/>
        </p:nvSpPr>
        <p:spPr>
          <a:xfrm>
            <a:off x="161071" y="1038595"/>
            <a:ext cx="3396942" cy="1600438"/>
          </a:xfrm>
          <a:prstGeom prst="rect">
            <a:avLst/>
          </a:prstGeom>
          <a:noFill/>
        </p:spPr>
        <p:txBody>
          <a:bodyPr wrap="square" rtlCol="0">
            <a:spAutoFit/>
          </a:bodyPr>
          <a:lstStyle/>
          <a:p>
            <a:r>
              <a:rPr lang="en-GB" sz="1400" b="0" i="0" dirty="0">
                <a:effectLst/>
              </a:rPr>
              <a:t>This strategy sets out Sandwell’s borough-wide approach to preventing, responding to, and reducing domestic abuse. It aims to provide a clear, coordinated direction for all partners, ensuring that survivors are supported, perpetrators are challenged, and communities are empowered.</a:t>
            </a:r>
            <a:endParaRPr lang="en-US" sz="1400" dirty="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916922DB-B263-4D4A-8F48-E0400C8DBC4A}"/>
              </a:ext>
            </a:extLst>
          </p:cNvPr>
          <p:cNvSpPr txBox="1"/>
          <p:nvPr/>
        </p:nvSpPr>
        <p:spPr>
          <a:xfrm>
            <a:off x="728537" y="212568"/>
            <a:ext cx="2146935" cy="677108"/>
          </a:xfrm>
          <a:prstGeom prst="rect">
            <a:avLst/>
          </a:prstGeom>
          <a:noFill/>
        </p:spPr>
        <p:txBody>
          <a:bodyPr wrap="square" rtlCol="0">
            <a:spAutoFit/>
          </a:bodyPr>
          <a:lstStyle/>
          <a:p>
            <a:r>
              <a:rPr lang="en-US" sz="3800" dirty="0">
                <a:solidFill>
                  <a:schemeClr val="accent6"/>
                </a:solidFill>
              </a:rPr>
              <a:t>Purpose</a:t>
            </a:r>
            <a:endParaRPr lang="en-US" sz="3800" b="0" i="0" dirty="0">
              <a:solidFill>
                <a:schemeClr val="accent6"/>
              </a:solidFill>
              <a:effectLst/>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3AC2755B-DE8A-99E7-C0BC-F20EA52E6E62}"/>
              </a:ext>
            </a:extLst>
          </p:cNvPr>
          <p:cNvSpPr txBox="1"/>
          <p:nvPr/>
        </p:nvSpPr>
        <p:spPr>
          <a:xfrm>
            <a:off x="4116607" y="1038595"/>
            <a:ext cx="7154958" cy="4832092"/>
          </a:xfrm>
          <a:prstGeom prst="rect">
            <a:avLst/>
          </a:prstGeom>
          <a:noFill/>
        </p:spPr>
        <p:txBody>
          <a:bodyPr wrap="square">
            <a:spAutoFit/>
          </a:bodyPr>
          <a:lstStyle/>
          <a:p>
            <a:pPr>
              <a:buNone/>
            </a:pPr>
            <a:r>
              <a:rPr lang="en-GB" sz="1400" dirty="0"/>
              <a:t>This Strategy covers all forms of domestic abuse — physical, emotional, psychological, sexual, economic, and coercive control — across all age groups, genders, and communities.</a:t>
            </a:r>
          </a:p>
          <a:p>
            <a:pPr>
              <a:buNone/>
            </a:pPr>
            <a:r>
              <a:rPr lang="en-GB" sz="1400" dirty="0"/>
              <a:t>It applies across Sandwell’s whole system: statutory agencies, commissioned services, the voluntary sector, and community organisations.</a:t>
            </a:r>
          </a:p>
          <a:p>
            <a:pPr>
              <a:buNone/>
            </a:pPr>
            <a:endParaRPr lang="en-GB" sz="1400" dirty="0"/>
          </a:p>
          <a:p>
            <a:pPr>
              <a:buNone/>
            </a:pPr>
            <a:r>
              <a:rPr lang="en-GB" sz="1400" dirty="0"/>
              <a:t>It has been shaped through a detailed Domestic Abuse Needs Assessment, survivor consultation, service mapping, and multi-agency input. Survivor voices are at the heart of its development.</a:t>
            </a:r>
          </a:p>
          <a:p>
            <a:pPr>
              <a:buNone/>
            </a:pPr>
            <a:endParaRPr lang="en-GB" sz="1400" dirty="0"/>
          </a:p>
          <a:p>
            <a:pPr>
              <a:buNone/>
            </a:pPr>
            <a:r>
              <a:rPr lang="en-GB" sz="1400" dirty="0"/>
              <a:t>The Strategy focuses on five key pillars:</a:t>
            </a:r>
          </a:p>
          <a:p>
            <a:pPr>
              <a:buNone/>
            </a:pPr>
            <a:br>
              <a:rPr lang="en-GB" sz="1400" dirty="0"/>
            </a:br>
            <a:r>
              <a:rPr lang="en-GB" sz="1400" dirty="0"/>
              <a:t>1. Strengthening Safeguarding and Partnership Working;</a:t>
            </a:r>
            <a:br>
              <a:rPr lang="en-GB" sz="1400" dirty="0"/>
            </a:br>
            <a:r>
              <a:rPr lang="en-GB" sz="1400" dirty="0"/>
              <a:t>2. Enhancing Safe Accommodation and Housing Pathways;</a:t>
            </a:r>
            <a:br>
              <a:rPr lang="en-GB" sz="1400" dirty="0"/>
            </a:br>
            <a:r>
              <a:rPr lang="en-GB" sz="1400" dirty="0"/>
              <a:t>3. Strengthening Early Intervention and Support for Children and Young People;</a:t>
            </a:r>
            <a:br>
              <a:rPr lang="en-GB" sz="1400" dirty="0"/>
            </a:br>
            <a:r>
              <a:rPr lang="en-GB" sz="1400" dirty="0"/>
              <a:t>4. Improving Cultural Competency and Step-Down Community Support;</a:t>
            </a:r>
            <a:br>
              <a:rPr lang="en-GB" sz="1400" dirty="0"/>
            </a:br>
            <a:r>
              <a:rPr lang="en-GB" sz="1400" dirty="0"/>
              <a:t>5. Embedding Stronger Monitoring, System Learning, and Accountability.</a:t>
            </a:r>
            <a:endParaRPr lang="en-GB" sz="1400" dirty="0">
              <a:highlight>
                <a:srgbClr val="FFFF00"/>
              </a:highlight>
            </a:endParaRPr>
          </a:p>
          <a:p>
            <a:pPr>
              <a:buNone/>
            </a:pPr>
            <a:endParaRPr lang="en-GB" sz="1400" dirty="0"/>
          </a:p>
          <a:p>
            <a:pPr>
              <a:buNone/>
            </a:pPr>
            <a:r>
              <a:rPr lang="en-GB" sz="1400" dirty="0"/>
              <a:t>It aims to:</a:t>
            </a:r>
          </a:p>
          <a:p>
            <a:pPr marL="171450" indent="-171450">
              <a:buFont typeface="Arial" panose="020B0604020202020204" pitchFamily="34" charset="0"/>
              <a:buChar char="•"/>
            </a:pPr>
            <a:r>
              <a:rPr lang="en-GB" sz="1400" dirty="0"/>
              <a:t>Prevent abuse through early intervention and community engagement.</a:t>
            </a:r>
          </a:p>
          <a:p>
            <a:pPr marL="171450" indent="-171450">
              <a:buFont typeface="Arial" panose="020B0604020202020204" pitchFamily="34" charset="0"/>
              <a:buChar char="•"/>
            </a:pPr>
            <a:r>
              <a:rPr lang="en-GB" sz="1400" dirty="0"/>
              <a:t>Support victims and survivors towards lasting recovery.</a:t>
            </a:r>
          </a:p>
          <a:p>
            <a:pPr marL="171450" indent="-171450">
              <a:buFont typeface="Arial" panose="020B0604020202020204" pitchFamily="34" charset="0"/>
              <a:buChar char="•"/>
            </a:pPr>
            <a:r>
              <a:rPr lang="en-GB" sz="1400" dirty="0"/>
              <a:t>Hold perpetrators to account.</a:t>
            </a:r>
          </a:p>
          <a:p>
            <a:pPr marL="171450" indent="-171450">
              <a:buFont typeface="Arial" panose="020B0604020202020204" pitchFamily="34" charset="0"/>
              <a:buChar char="•"/>
            </a:pPr>
            <a:r>
              <a:rPr lang="en-GB" sz="1400" dirty="0"/>
              <a:t>Strengthen system-wide collaboration and resilience.</a:t>
            </a:r>
          </a:p>
        </p:txBody>
      </p:sp>
      <p:sp>
        <p:nvSpPr>
          <p:cNvPr id="8" name="TextBox 7">
            <a:extLst>
              <a:ext uri="{FF2B5EF4-FFF2-40B4-BE49-F238E27FC236}">
                <a16:creationId xmlns:a16="http://schemas.microsoft.com/office/drawing/2014/main" id="{C0ED13B7-B18E-2B3C-6671-3B3D0FA3D56F}"/>
              </a:ext>
            </a:extLst>
          </p:cNvPr>
          <p:cNvSpPr txBox="1"/>
          <p:nvPr/>
        </p:nvSpPr>
        <p:spPr>
          <a:xfrm>
            <a:off x="4205068" y="212568"/>
            <a:ext cx="2146935" cy="677108"/>
          </a:xfrm>
          <a:prstGeom prst="rect">
            <a:avLst/>
          </a:prstGeom>
          <a:noFill/>
        </p:spPr>
        <p:txBody>
          <a:bodyPr wrap="square" rtlCol="0">
            <a:spAutoFit/>
          </a:bodyPr>
          <a:lstStyle/>
          <a:p>
            <a:r>
              <a:rPr lang="en-US" sz="3800" dirty="0">
                <a:solidFill>
                  <a:schemeClr val="accent6"/>
                </a:solidFill>
              </a:rPr>
              <a:t>Scope</a:t>
            </a:r>
            <a:endParaRPr lang="en-US" sz="3800" b="0" i="0" dirty="0">
              <a:solidFill>
                <a:schemeClr val="accent6"/>
              </a:solidFill>
              <a:effectLst/>
              <a:ea typeface="Open Sans bold" panose="020B0806030504020204" pitchFamily="34" charset="0"/>
              <a:cs typeface="Open Sans bold" panose="020B0806030504020204" pitchFamily="34" charset="0"/>
            </a:endParaRPr>
          </a:p>
        </p:txBody>
      </p:sp>
      <p:pic>
        <p:nvPicPr>
          <p:cNvPr id="2050" name="Picture 2" descr="Generated image">
            <a:extLst>
              <a:ext uri="{FF2B5EF4-FFF2-40B4-BE49-F238E27FC236}">
                <a16:creationId xmlns:a16="http://schemas.microsoft.com/office/drawing/2014/main" id="{31D120FE-6052-BD2D-B106-D59254B1A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981325"/>
            <a:ext cx="3876675" cy="38766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3">
            <a:extLst>
              <a:ext uri="{FF2B5EF4-FFF2-40B4-BE49-F238E27FC236}">
                <a16:creationId xmlns:a16="http://schemas.microsoft.com/office/drawing/2014/main" id="{30C960DC-A08C-8FA0-B7D2-EE46E909DBA1}"/>
              </a:ext>
            </a:extLst>
          </p:cNvPr>
          <p:cNvSpPr txBox="1">
            <a:spLocks/>
          </p:cNvSpPr>
          <p:nvPr/>
        </p:nvSpPr>
        <p:spPr>
          <a:xfrm>
            <a:off x="11432096" y="6418167"/>
            <a:ext cx="541687" cy="2048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B2BE56-A1DF-44BF-AF31-08C6097C884E}" type="slidenum">
              <a:rPr lang="en-US" sz="1600" b="1" smtClean="0">
                <a:solidFill>
                  <a:schemeClr val="accent5">
                    <a:lumMod val="50000"/>
                  </a:schemeClr>
                </a:solidFill>
              </a:rPr>
              <a:pPr/>
              <a:t>6</a:t>
            </a:fld>
            <a:endParaRPr lang="en-US" sz="1600" b="1" dirty="0">
              <a:solidFill>
                <a:schemeClr val="accent5">
                  <a:lumMod val="50000"/>
                </a:schemeClr>
              </a:solidFill>
            </a:endParaRPr>
          </a:p>
        </p:txBody>
      </p:sp>
    </p:spTree>
    <p:extLst>
      <p:ext uri="{BB962C8B-B14F-4D97-AF65-F5344CB8AC3E}">
        <p14:creationId xmlns:p14="http://schemas.microsoft.com/office/powerpoint/2010/main" val="1569917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45D53-4E8E-9B5E-01E5-2726C8C06719}"/>
            </a:ext>
          </a:extLst>
        </p:cNvPr>
        <p:cNvGrpSpPr/>
        <p:nvPr/>
      </p:nvGrpSpPr>
      <p:grpSpPr>
        <a:xfrm>
          <a:off x="0" y="0"/>
          <a:ext cx="0" cy="0"/>
          <a:chOff x="0" y="0"/>
          <a:chExt cx="0" cy="0"/>
        </a:xfrm>
      </p:grpSpPr>
      <p:pic>
        <p:nvPicPr>
          <p:cNvPr id="3" name="Picture 2" descr="A rainbow colored cloud&#10;&#10;AI-generated content may be incorrect.">
            <a:extLst>
              <a:ext uri="{FF2B5EF4-FFF2-40B4-BE49-F238E27FC236}">
                <a16:creationId xmlns:a16="http://schemas.microsoft.com/office/drawing/2014/main" id="{A24A634A-FB56-BFEF-1801-F621ADD70F15}"/>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b="15297"/>
          <a:stretch/>
        </p:blipFill>
        <p:spPr>
          <a:xfrm>
            <a:off x="0" y="-26660"/>
            <a:ext cx="12192000" cy="6884660"/>
          </a:xfrm>
          <a:prstGeom prst="rect">
            <a:avLst/>
          </a:prstGeom>
        </p:spPr>
      </p:pic>
      <p:sp>
        <p:nvSpPr>
          <p:cNvPr id="10" name="Rectangle 9">
            <a:extLst>
              <a:ext uri="{FF2B5EF4-FFF2-40B4-BE49-F238E27FC236}">
                <a16:creationId xmlns:a16="http://schemas.microsoft.com/office/drawing/2014/main" id="{F1890D6B-938A-584D-0BF2-F5E08454200B}"/>
              </a:ext>
            </a:extLst>
          </p:cNvPr>
          <p:cNvSpPr/>
          <p:nvPr/>
        </p:nvSpPr>
        <p:spPr>
          <a:xfrm>
            <a:off x="1" y="-26659"/>
            <a:ext cx="4691735" cy="6884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2D95DCB-5499-917C-E2AE-0D60E0B36235}"/>
              </a:ext>
            </a:extLst>
          </p:cNvPr>
          <p:cNvSpPr>
            <a:spLocks noGrp="1"/>
          </p:cNvSpPr>
          <p:nvPr>
            <p:ph type="sldNum" sz="quarter" idx="4"/>
          </p:nvPr>
        </p:nvSpPr>
        <p:spPr>
          <a:xfrm>
            <a:off x="10751488" y="6284569"/>
            <a:ext cx="541687" cy="204839"/>
          </a:xfrm>
          <a:prstGeom prst="rect">
            <a:avLst/>
          </a:prstGeom>
        </p:spPr>
        <p:txBody>
          <a:bodyPr/>
          <a:lstStyle/>
          <a:p>
            <a:fld id="{58B2BE56-A1DF-44BF-AF31-08C6097C884E}" type="slidenum">
              <a:rPr lang="en-US" smtClean="0">
                <a:latin typeface="+mn-lt"/>
              </a:rPr>
              <a:pPr/>
              <a:t>7</a:t>
            </a:fld>
            <a:endParaRPr lang="en-US" dirty="0">
              <a:latin typeface="+mn-lt"/>
            </a:endParaRPr>
          </a:p>
        </p:txBody>
      </p:sp>
      <p:sp>
        <p:nvSpPr>
          <p:cNvPr id="24" name="TextBox 23">
            <a:extLst>
              <a:ext uri="{FF2B5EF4-FFF2-40B4-BE49-F238E27FC236}">
                <a16:creationId xmlns:a16="http://schemas.microsoft.com/office/drawing/2014/main" id="{BD8C85F1-004E-DB59-DC24-A8719FC73B17}"/>
              </a:ext>
            </a:extLst>
          </p:cNvPr>
          <p:cNvSpPr txBox="1"/>
          <p:nvPr/>
        </p:nvSpPr>
        <p:spPr>
          <a:xfrm>
            <a:off x="122921" y="119581"/>
            <a:ext cx="4605191" cy="630622"/>
          </a:xfrm>
          <a:prstGeom prst="rect">
            <a:avLst/>
          </a:prstGeom>
          <a:noFill/>
        </p:spPr>
        <p:txBody>
          <a:bodyPr wrap="square" rtlCol="0">
            <a:spAutoFit/>
          </a:bodyPr>
          <a:lstStyle/>
          <a:p>
            <a:pPr>
              <a:lnSpc>
                <a:spcPts val="4400"/>
              </a:lnSpc>
            </a:pPr>
            <a:r>
              <a:rPr lang="en-GB" sz="3400" dirty="0">
                <a:solidFill>
                  <a:schemeClr val="bg1"/>
                </a:solidFill>
              </a:rPr>
              <a:t>Introduction</a:t>
            </a:r>
            <a:endParaRPr lang="en-US" sz="3400" dirty="0">
              <a:solidFill>
                <a:schemeClr val="bg1"/>
              </a:solidFill>
            </a:endParaRPr>
          </a:p>
        </p:txBody>
      </p:sp>
      <p:sp>
        <p:nvSpPr>
          <p:cNvPr id="25" name="TextBox 24">
            <a:extLst>
              <a:ext uri="{FF2B5EF4-FFF2-40B4-BE49-F238E27FC236}">
                <a16:creationId xmlns:a16="http://schemas.microsoft.com/office/drawing/2014/main" id="{E6254A97-78DC-060C-F455-D1368B953E3F}"/>
              </a:ext>
            </a:extLst>
          </p:cNvPr>
          <p:cNvSpPr txBox="1"/>
          <p:nvPr/>
        </p:nvSpPr>
        <p:spPr>
          <a:xfrm>
            <a:off x="147801" y="989593"/>
            <a:ext cx="4465359" cy="5294976"/>
          </a:xfrm>
          <a:prstGeom prst="rect">
            <a:avLst/>
          </a:prstGeom>
          <a:noFill/>
        </p:spPr>
        <p:txBody>
          <a:bodyPr wrap="square" rtlCol="0">
            <a:spAutoFit/>
          </a:bodyPr>
          <a:lstStyle/>
          <a:p>
            <a:pPr>
              <a:lnSpc>
                <a:spcPts val="2400"/>
              </a:lnSpc>
            </a:pPr>
            <a:r>
              <a:rPr lang="en-GB" sz="1400" b="0" i="0" dirty="0">
                <a:solidFill>
                  <a:schemeClr val="bg1"/>
                </a:solidFill>
                <a:effectLst/>
              </a:rPr>
              <a:t>The Domestic Abuse Act 2021 remains the cornerstone of national policy and practice around domestic abuse, setting the legal framework that underpins this Strategy.</a:t>
            </a:r>
          </a:p>
          <a:p>
            <a:pPr>
              <a:lnSpc>
                <a:spcPts val="2400"/>
              </a:lnSpc>
            </a:pPr>
            <a:endParaRPr lang="en-GB" sz="1400" dirty="0">
              <a:solidFill>
                <a:schemeClr val="bg1"/>
              </a:solidFill>
            </a:endParaRPr>
          </a:p>
          <a:p>
            <a:pPr>
              <a:lnSpc>
                <a:spcPts val="2400"/>
              </a:lnSpc>
            </a:pPr>
            <a:r>
              <a:rPr lang="en-GB" sz="1400" b="0" i="0" dirty="0">
                <a:solidFill>
                  <a:schemeClr val="bg1"/>
                </a:solidFill>
                <a:effectLst/>
              </a:rPr>
              <a:t>The Act broadened the statutory definition of domestic abuse, recognising not only physical violence but also coercive control, emotional and financial abuse, and the profound impact on children living in abusive environments. It established clear responsibilities for local authorities, including Sandwell Council, to provide specialist support within safe accommodation and to strengthen the system-wide response to domestic abuse.</a:t>
            </a:r>
          </a:p>
          <a:p>
            <a:pPr>
              <a:lnSpc>
                <a:spcPts val="2400"/>
              </a:lnSpc>
            </a:pPr>
            <a:endParaRPr lang="en-GB" sz="1400" dirty="0">
              <a:solidFill>
                <a:schemeClr val="bg1"/>
              </a:solidFill>
              <a:ea typeface="Open Sans" panose="020B0606030504020204" pitchFamily="34" charset="0"/>
              <a:cs typeface="Open Sans" panose="020B0606030504020204" pitchFamily="34" charset="0"/>
            </a:endParaRPr>
          </a:p>
          <a:p>
            <a:pPr>
              <a:lnSpc>
                <a:spcPts val="2400"/>
              </a:lnSpc>
            </a:pPr>
            <a:r>
              <a:rPr lang="en-GB" sz="1400" dirty="0">
                <a:solidFill>
                  <a:schemeClr val="bg1"/>
                </a:solidFill>
                <a:ea typeface="Open Sans" panose="020B0606030504020204" pitchFamily="34" charset="0"/>
                <a:cs typeface="Open Sans" panose="020B0606030504020204" pitchFamily="34" charset="0"/>
              </a:rPr>
              <a:t>This new Strategy builds on that foundation — integrating national duties, local evidence, and survivor voices — to create a coordinated, survivor-centred, and future-ready response to domestic abuse in Sandwell.</a:t>
            </a:r>
            <a:endParaRPr lang="en-US" sz="1400" dirty="0">
              <a:solidFill>
                <a:schemeClr val="bg1"/>
              </a:solidFill>
              <a:ea typeface="Open Sans" panose="020B0606030504020204" pitchFamily="34" charset="0"/>
              <a:cs typeface="Open Sans" panose="020B0606030504020204" pitchFamily="34" charset="0"/>
            </a:endParaRPr>
          </a:p>
        </p:txBody>
      </p:sp>
      <p:graphicFrame>
        <p:nvGraphicFramePr>
          <p:cNvPr id="2" name="Content Placeholder 2">
            <a:extLst>
              <a:ext uri="{FF2B5EF4-FFF2-40B4-BE49-F238E27FC236}">
                <a16:creationId xmlns:a16="http://schemas.microsoft.com/office/drawing/2014/main" id="{3ED3800E-2FC2-964F-CB2E-77AA6077D95F}"/>
              </a:ext>
            </a:extLst>
          </p:cNvPr>
          <p:cNvGraphicFramePr>
            <a:graphicFrameLocks/>
          </p:cNvGraphicFramePr>
          <p:nvPr>
            <p:extLst>
              <p:ext uri="{D42A27DB-BD31-4B8C-83A1-F6EECF244321}">
                <p14:modId xmlns:p14="http://schemas.microsoft.com/office/powerpoint/2010/main" val="3840450912"/>
              </p:ext>
            </p:extLst>
          </p:nvPr>
        </p:nvGraphicFramePr>
        <p:xfrm>
          <a:off x="4814655" y="343240"/>
          <a:ext cx="7229543" cy="2995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7871FE8-61DF-5C80-645E-60B3B531407D}"/>
              </a:ext>
            </a:extLst>
          </p:cNvPr>
          <p:cNvSpPr txBox="1"/>
          <p:nvPr/>
        </p:nvSpPr>
        <p:spPr>
          <a:xfrm>
            <a:off x="4728112" y="-5051"/>
            <a:ext cx="6144986" cy="369332"/>
          </a:xfrm>
          <a:prstGeom prst="rect">
            <a:avLst/>
          </a:prstGeom>
          <a:noFill/>
        </p:spPr>
        <p:txBody>
          <a:bodyPr wrap="square">
            <a:spAutoFit/>
          </a:bodyPr>
          <a:lstStyle/>
          <a:p>
            <a:r>
              <a:rPr lang="en-GB" dirty="0"/>
              <a:t>Key developments influencing this Strategy include:</a:t>
            </a:r>
          </a:p>
        </p:txBody>
      </p:sp>
      <p:sp>
        <p:nvSpPr>
          <p:cNvPr id="9" name="TextBox 8">
            <a:extLst>
              <a:ext uri="{FF2B5EF4-FFF2-40B4-BE49-F238E27FC236}">
                <a16:creationId xmlns:a16="http://schemas.microsoft.com/office/drawing/2014/main" id="{237D3497-6094-2EC7-85F2-59534432E923}"/>
              </a:ext>
            </a:extLst>
          </p:cNvPr>
          <p:cNvSpPr txBox="1"/>
          <p:nvPr/>
        </p:nvSpPr>
        <p:spPr>
          <a:xfrm>
            <a:off x="4728112" y="3388198"/>
            <a:ext cx="6177642" cy="369332"/>
          </a:xfrm>
          <a:prstGeom prst="rect">
            <a:avLst/>
          </a:prstGeom>
          <a:noFill/>
        </p:spPr>
        <p:txBody>
          <a:bodyPr wrap="square">
            <a:spAutoFit/>
          </a:bodyPr>
          <a:lstStyle/>
          <a:p>
            <a:r>
              <a:rPr lang="en-GB" dirty="0"/>
              <a:t>Locally, Sandwell has responded to these developments by:</a:t>
            </a:r>
          </a:p>
        </p:txBody>
      </p:sp>
      <p:graphicFrame>
        <p:nvGraphicFramePr>
          <p:cNvPr id="11" name="Content Placeholder 2">
            <a:extLst>
              <a:ext uri="{FF2B5EF4-FFF2-40B4-BE49-F238E27FC236}">
                <a16:creationId xmlns:a16="http://schemas.microsoft.com/office/drawing/2014/main" id="{6A508707-4929-C00E-B8F1-2C99A8667E98}"/>
              </a:ext>
            </a:extLst>
          </p:cNvPr>
          <p:cNvGraphicFramePr>
            <a:graphicFrameLocks/>
          </p:cNvGraphicFramePr>
          <p:nvPr>
            <p:extLst>
              <p:ext uri="{D42A27DB-BD31-4B8C-83A1-F6EECF244321}">
                <p14:modId xmlns:p14="http://schemas.microsoft.com/office/powerpoint/2010/main" val="208099073"/>
              </p:ext>
            </p:extLst>
          </p:nvPr>
        </p:nvGraphicFramePr>
        <p:xfrm>
          <a:off x="4814655" y="3757530"/>
          <a:ext cx="7229542" cy="29951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51645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ainbow colored cloud&#10;&#10;AI-generated content may be incorrect.">
            <a:extLst>
              <a:ext uri="{FF2B5EF4-FFF2-40B4-BE49-F238E27FC236}">
                <a16:creationId xmlns:a16="http://schemas.microsoft.com/office/drawing/2014/main" id="{71A4C006-EEFA-CAD7-1848-92F80916C8AB}"/>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b="15297"/>
          <a:stretch/>
        </p:blipFill>
        <p:spPr>
          <a:xfrm>
            <a:off x="44661" y="0"/>
            <a:ext cx="12192000" cy="6884660"/>
          </a:xfrm>
          <a:prstGeom prst="rect">
            <a:avLst/>
          </a:prstGeom>
        </p:spPr>
      </p:pic>
      <p:sp>
        <p:nvSpPr>
          <p:cNvPr id="7" name="Rectangle 6">
            <a:extLst>
              <a:ext uri="{FF2B5EF4-FFF2-40B4-BE49-F238E27FC236}">
                <a16:creationId xmlns:a16="http://schemas.microsoft.com/office/drawing/2014/main" id="{BF648F71-3B46-BF08-BCF3-0D5D0782E77F}"/>
              </a:ext>
            </a:extLst>
          </p:cNvPr>
          <p:cNvSpPr/>
          <p:nvPr/>
        </p:nvSpPr>
        <p:spPr>
          <a:xfrm>
            <a:off x="-9255" y="0"/>
            <a:ext cx="6705600" cy="6884660"/>
          </a:xfrm>
          <a:prstGeom prst="rect">
            <a:avLst/>
          </a:prstGeom>
          <a:solidFill>
            <a:srgbClr val="2F4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5681991-6802-497B-87AE-EBE0F236986C}"/>
              </a:ext>
            </a:extLst>
          </p:cNvPr>
          <p:cNvSpPr txBox="1"/>
          <p:nvPr/>
        </p:nvSpPr>
        <p:spPr>
          <a:xfrm>
            <a:off x="146437" y="584289"/>
            <a:ext cx="6180458" cy="6494085"/>
          </a:xfrm>
          <a:prstGeom prst="rect">
            <a:avLst/>
          </a:prstGeom>
          <a:noFill/>
        </p:spPr>
        <p:txBody>
          <a:bodyPr wrap="square" rtlCol="0">
            <a:spAutoFit/>
          </a:bodyPr>
          <a:lstStyle/>
          <a:p>
            <a:pPr>
              <a:buNone/>
            </a:pPr>
            <a:r>
              <a:rPr lang="en-GB" sz="1600" dirty="0">
                <a:solidFill>
                  <a:schemeClr val="bg1"/>
                </a:solidFill>
              </a:rPr>
              <a:t>This Strategy sets out Sandwell’s collective commitment to ending domestic abuse by building a stronger, survivor-centred system. Our future work is anchored in five strategic pillars, each designed to strengthen prevention, protection, provision, partnership working, and system accountability.</a:t>
            </a:r>
          </a:p>
          <a:p>
            <a:pPr>
              <a:buNone/>
            </a:pPr>
            <a:endParaRPr lang="en-GB" sz="1600" dirty="0">
              <a:solidFill>
                <a:schemeClr val="bg1"/>
              </a:solidFill>
            </a:endParaRPr>
          </a:p>
          <a:p>
            <a:pPr>
              <a:buNone/>
            </a:pPr>
            <a:r>
              <a:rPr lang="en-GB" sz="1600" dirty="0">
                <a:solidFill>
                  <a:schemeClr val="bg1"/>
                </a:solidFill>
              </a:rPr>
              <a:t>The pillars reflect the priorities identified through consultation with survivors, professionals, partners, and communities, alongside evidence from national and local data.</a:t>
            </a:r>
          </a:p>
          <a:p>
            <a:pPr>
              <a:buNone/>
            </a:pPr>
            <a:endParaRPr lang="en-GB" sz="1600" dirty="0">
              <a:solidFill>
                <a:schemeClr val="bg1"/>
              </a:solidFill>
            </a:endParaRPr>
          </a:p>
          <a:p>
            <a:pPr>
              <a:buNone/>
            </a:pPr>
            <a:r>
              <a:rPr lang="en-GB" sz="1600" dirty="0">
                <a:solidFill>
                  <a:schemeClr val="bg1"/>
                </a:solidFill>
              </a:rPr>
              <a:t>By working together across these areas, we will drive forward lasting change:</a:t>
            </a:r>
          </a:p>
          <a:p>
            <a:pPr>
              <a:buNone/>
            </a:pPr>
            <a:endParaRPr lang="en-GB" sz="1600" dirty="0">
              <a:solidFill>
                <a:schemeClr val="bg1"/>
              </a:solidFill>
            </a:endParaRPr>
          </a:p>
          <a:p>
            <a:pPr marL="285750" indent="-285750">
              <a:buFont typeface="Arial" panose="020B0604020202020204" pitchFamily="34" charset="0"/>
              <a:buChar char="•"/>
            </a:pPr>
            <a:r>
              <a:rPr lang="en-GB" sz="1600" dirty="0">
                <a:solidFill>
                  <a:schemeClr val="bg1"/>
                </a:solidFill>
              </a:rPr>
              <a:t>Survivors are safer and better supported.</a:t>
            </a:r>
          </a:p>
          <a:p>
            <a:pPr marL="285750" indent="-285750">
              <a:buFont typeface="Arial" panose="020B0604020202020204" pitchFamily="34" charset="0"/>
              <a:buChar char="•"/>
            </a:pPr>
            <a:r>
              <a:rPr lang="en-GB" sz="1600" dirty="0">
                <a:solidFill>
                  <a:schemeClr val="bg1"/>
                </a:solidFill>
              </a:rPr>
              <a:t>Communities are empowered to break the cycle of abuse.</a:t>
            </a:r>
          </a:p>
          <a:p>
            <a:pPr marL="285750" indent="-285750">
              <a:buFont typeface="Arial" panose="020B0604020202020204" pitchFamily="34" charset="0"/>
              <a:buChar char="•"/>
            </a:pPr>
            <a:r>
              <a:rPr lang="en-GB" sz="1600" dirty="0">
                <a:solidFill>
                  <a:schemeClr val="bg1"/>
                </a:solidFill>
              </a:rPr>
              <a:t>Perpetrators are challenged and held to account.</a:t>
            </a:r>
          </a:p>
          <a:p>
            <a:pPr marL="285750" indent="-285750">
              <a:buFont typeface="Arial" panose="020B0604020202020204" pitchFamily="34" charset="0"/>
              <a:buChar char="•"/>
            </a:pPr>
            <a:r>
              <a:rPr lang="en-GB" sz="1600" dirty="0">
                <a:solidFill>
                  <a:schemeClr val="bg1"/>
                </a:solidFill>
              </a:rPr>
              <a:t>Our system is more coordinated, inclusive, and resilient.</a:t>
            </a:r>
          </a:p>
          <a:p>
            <a:endParaRPr lang="en-GB" sz="1600" dirty="0">
              <a:solidFill>
                <a:schemeClr val="bg1"/>
              </a:solidFill>
            </a:endParaRPr>
          </a:p>
          <a:p>
            <a:r>
              <a:rPr lang="en-GB" sz="1600" dirty="0">
                <a:solidFill>
                  <a:schemeClr val="bg1"/>
                </a:solidFill>
              </a:rPr>
              <a:t>Each pillar plays a vital role in creating a Sandwell where freedom from domestic abuse is the norm — not the exception.</a:t>
            </a:r>
          </a:p>
          <a:p>
            <a:endParaRPr lang="en-GB" sz="1600" dirty="0">
              <a:solidFill>
                <a:schemeClr val="bg1"/>
              </a:solidFill>
            </a:endParaRPr>
          </a:p>
          <a:p>
            <a:r>
              <a:rPr lang="en-GB" sz="1600" dirty="0">
                <a:solidFill>
                  <a:schemeClr val="bg2"/>
                </a:solidFill>
              </a:rPr>
              <a:t>Our response prioritises equity, with targeted approaches for communities at higher risk of hidden or compounding harm — including those with insecure immigration status, disabilities, and marginalised identities.</a:t>
            </a:r>
          </a:p>
        </p:txBody>
      </p:sp>
      <p:sp>
        <p:nvSpPr>
          <p:cNvPr id="36" name="TextBox 35">
            <a:extLst>
              <a:ext uri="{FF2B5EF4-FFF2-40B4-BE49-F238E27FC236}">
                <a16:creationId xmlns:a16="http://schemas.microsoft.com/office/drawing/2014/main" id="{B9ED315C-51C3-4987-AE2A-55A8B7DD9223}"/>
              </a:ext>
            </a:extLst>
          </p:cNvPr>
          <p:cNvSpPr txBox="1"/>
          <p:nvPr/>
        </p:nvSpPr>
        <p:spPr>
          <a:xfrm>
            <a:off x="7051595" y="909250"/>
            <a:ext cx="4883472" cy="646331"/>
          </a:xfrm>
          <a:prstGeom prst="rect">
            <a:avLst/>
          </a:prstGeom>
          <a:noFill/>
        </p:spPr>
        <p:txBody>
          <a:bodyPr wrap="square" rtlCol="0">
            <a:spAutoFit/>
          </a:bodyPr>
          <a:lstStyle/>
          <a:p>
            <a:r>
              <a:rPr lang="en-GB" b="1" i="0" dirty="0">
                <a:solidFill>
                  <a:schemeClr val="accent1"/>
                </a:solidFill>
                <a:effectLst/>
                <a:ea typeface="Open Sans bold" panose="020B0806030504020204" pitchFamily="34" charset="0"/>
                <a:cs typeface="Open Sans bold" panose="020B0806030504020204" pitchFamily="34" charset="0"/>
              </a:rPr>
              <a:t>Strengthening Safeguarding and Partnership Working</a:t>
            </a:r>
            <a:endParaRPr lang="en-US" b="1" dirty="0">
              <a:solidFill>
                <a:schemeClr val="accent1"/>
              </a:solidFill>
              <a:ea typeface="Open Sans bold" panose="020B0806030504020204" pitchFamily="34" charset="0"/>
              <a:cs typeface="Open Sans bold" panose="020B0806030504020204" pitchFamily="34" charset="0"/>
            </a:endParaRPr>
          </a:p>
        </p:txBody>
      </p:sp>
      <p:sp>
        <p:nvSpPr>
          <p:cNvPr id="37" name="TextBox 36">
            <a:extLst>
              <a:ext uri="{FF2B5EF4-FFF2-40B4-BE49-F238E27FC236}">
                <a16:creationId xmlns:a16="http://schemas.microsoft.com/office/drawing/2014/main" id="{1A851292-86CF-462E-922A-5C59DC33674C}"/>
              </a:ext>
            </a:extLst>
          </p:cNvPr>
          <p:cNvSpPr txBox="1"/>
          <p:nvPr/>
        </p:nvSpPr>
        <p:spPr>
          <a:xfrm>
            <a:off x="7060171" y="1502089"/>
            <a:ext cx="4637216" cy="531812"/>
          </a:xfrm>
          <a:prstGeom prst="rect">
            <a:avLst/>
          </a:prstGeom>
          <a:noFill/>
        </p:spPr>
        <p:txBody>
          <a:bodyPr wrap="square" rtlCol="0">
            <a:spAutoFit/>
          </a:bodyPr>
          <a:lstStyle/>
          <a:p>
            <a:pPr>
              <a:lnSpc>
                <a:spcPts val="1800"/>
              </a:lnSpc>
            </a:pPr>
            <a:r>
              <a:rPr lang="en-GB" sz="1050" b="1" i="0" dirty="0">
                <a:effectLst/>
                <a:ea typeface="Open Sans" panose="020B0606030504020204" pitchFamily="34" charset="0"/>
                <a:cs typeface="Open Sans" panose="020B0606030504020204" pitchFamily="34" charset="0"/>
              </a:rPr>
              <a:t>Enhancing identification, triage, and frontline responses through stronger multi-agency collaboration.</a:t>
            </a:r>
            <a:endParaRPr lang="en-US" sz="1050" b="1" dirty="0">
              <a:ea typeface="Open Sans" panose="020B0606030504020204" pitchFamily="34" charset="0"/>
              <a:cs typeface="Open Sans" panose="020B0606030504020204" pitchFamily="34" charset="0"/>
            </a:endParaRPr>
          </a:p>
        </p:txBody>
      </p:sp>
      <p:sp>
        <p:nvSpPr>
          <p:cNvPr id="46" name="Oval 45">
            <a:extLst>
              <a:ext uri="{FF2B5EF4-FFF2-40B4-BE49-F238E27FC236}">
                <a16:creationId xmlns:a16="http://schemas.microsoft.com/office/drawing/2014/main" id="{4F1C7338-28FE-4EBA-B53E-DB745C6A231B}"/>
              </a:ext>
            </a:extLst>
          </p:cNvPr>
          <p:cNvSpPr/>
          <p:nvPr/>
        </p:nvSpPr>
        <p:spPr>
          <a:xfrm>
            <a:off x="6400843" y="919991"/>
            <a:ext cx="675409" cy="675409"/>
          </a:xfrm>
          <a:prstGeom prst="ellipse">
            <a:avLst/>
          </a:prstGeom>
          <a:solidFill>
            <a:schemeClr val="accent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D9ED1A0-18C3-4F44-AD61-86F7DF174D47}"/>
              </a:ext>
            </a:extLst>
          </p:cNvPr>
          <p:cNvSpPr/>
          <p:nvPr/>
        </p:nvSpPr>
        <p:spPr>
          <a:xfrm>
            <a:off x="6394097" y="3214628"/>
            <a:ext cx="675409" cy="675409"/>
          </a:xfrm>
          <a:prstGeom prst="ellipse">
            <a:avLst/>
          </a:prstGeom>
          <a:solidFill>
            <a:schemeClr val="accent3"/>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078E9E6-7429-488D-9C3C-BF7049EA25DD}"/>
              </a:ext>
            </a:extLst>
          </p:cNvPr>
          <p:cNvSpPr txBox="1"/>
          <p:nvPr/>
        </p:nvSpPr>
        <p:spPr>
          <a:xfrm>
            <a:off x="7068171" y="3223933"/>
            <a:ext cx="5030444" cy="646331"/>
          </a:xfrm>
          <a:prstGeom prst="rect">
            <a:avLst/>
          </a:prstGeom>
          <a:noFill/>
        </p:spPr>
        <p:txBody>
          <a:bodyPr wrap="square" rtlCol="0">
            <a:spAutoFit/>
          </a:bodyPr>
          <a:lstStyle/>
          <a:p>
            <a:r>
              <a:rPr lang="en-GB" b="1" i="0" dirty="0">
                <a:solidFill>
                  <a:schemeClr val="accent3"/>
                </a:solidFill>
                <a:effectLst/>
                <a:ea typeface="Open Sans bold" panose="020B0806030504020204" pitchFamily="34" charset="0"/>
                <a:cs typeface="Open Sans bold" panose="020B0806030504020204" pitchFamily="34" charset="0"/>
              </a:rPr>
              <a:t>Strengthening Early Intervention and Support for Children and Young People</a:t>
            </a:r>
            <a:endParaRPr lang="en-US" b="1" dirty="0">
              <a:solidFill>
                <a:schemeClr val="accent1"/>
              </a:solidFill>
              <a:ea typeface="Open Sans bold" panose="020B0806030504020204" pitchFamily="34" charset="0"/>
              <a:cs typeface="Open Sans bold" panose="020B0806030504020204" pitchFamily="34" charset="0"/>
            </a:endParaRPr>
          </a:p>
        </p:txBody>
      </p:sp>
      <p:sp>
        <p:nvSpPr>
          <p:cNvPr id="39" name="TextBox 38">
            <a:extLst>
              <a:ext uri="{FF2B5EF4-FFF2-40B4-BE49-F238E27FC236}">
                <a16:creationId xmlns:a16="http://schemas.microsoft.com/office/drawing/2014/main" id="{704EF8CE-F69C-421B-B636-2E2BAF7B5D85}"/>
              </a:ext>
            </a:extLst>
          </p:cNvPr>
          <p:cNvSpPr txBox="1"/>
          <p:nvPr/>
        </p:nvSpPr>
        <p:spPr>
          <a:xfrm>
            <a:off x="7100905" y="3831332"/>
            <a:ext cx="4637215" cy="531812"/>
          </a:xfrm>
          <a:prstGeom prst="rect">
            <a:avLst/>
          </a:prstGeom>
          <a:noFill/>
        </p:spPr>
        <p:txBody>
          <a:bodyPr wrap="square" rtlCol="0">
            <a:spAutoFit/>
          </a:bodyPr>
          <a:lstStyle/>
          <a:p>
            <a:pPr>
              <a:lnSpc>
                <a:spcPts val="1800"/>
              </a:lnSpc>
            </a:pPr>
            <a:r>
              <a:rPr lang="en-GB" sz="1050" b="1" i="0" dirty="0">
                <a:effectLst/>
                <a:ea typeface="Open Sans" panose="020B0606030504020204" pitchFamily="34" charset="0"/>
                <a:cs typeface="Open Sans" panose="020B0606030504020204" pitchFamily="34" charset="0"/>
              </a:rPr>
              <a:t>Expanding support pathways through Family Hubs, schools, and specialist provision to protect and empower children impacted by domestic abuse.</a:t>
            </a:r>
            <a:endParaRPr lang="en-US" sz="1050" b="1" dirty="0">
              <a:ea typeface="Open Sans" panose="020B0606030504020204" pitchFamily="34" charset="0"/>
              <a:cs typeface="Open Sans" panose="020B0606030504020204" pitchFamily="34" charset="0"/>
            </a:endParaRPr>
          </a:p>
        </p:txBody>
      </p:sp>
      <p:sp>
        <p:nvSpPr>
          <p:cNvPr id="49" name="Oval 48">
            <a:extLst>
              <a:ext uri="{FF2B5EF4-FFF2-40B4-BE49-F238E27FC236}">
                <a16:creationId xmlns:a16="http://schemas.microsoft.com/office/drawing/2014/main" id="{B7817473-C117-434E-80FF-1F906CFDC67F}"/>
              </a:ext>
            </a:extLst>
          </p:cNvPr>
          <p:cNvSpPr/>
          <p:nvPr/>
        </p:nvSpPr>
        <p:spPr>
          <a:xfrm>
            <a:off x="6424872" y="4409322"/>
            <a:ext cx="675409" cy="675409"/>
          </a:xfrm>
          <a:prstGeom prst="ellipse">
            <a:avLst/>
          </a:prstGeom>
          <a:solidFill>
            <a:schemeClr val="accent4"/>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F61BB161-8F16-4FC8-8B27-1FB71701B13F}"/>
              </a:ext>
            </a:extLst>
          </p:cNvPr>
          <p:cNvSpPr txBox="1"/>
          <p:nvPr/>
        </p:nvSpPr>
        <p:spPr>
          <a:xfrm>
            <a:off x="7083350" y="4402076"/>
            <a:ext cx="4826695" cy="646331"/>
          </a:xfrm>
          <a:prstGeom prst="rect">
            <a:avLst/>
          </a:prstGeom>
          <a:noFill/>
        </p:spPr>
        <p:txBody>
          <a:bodyPr wrap="square" rtlCol="0">
            <a:spAutoFit/>
          </a:bodyPr>
          <a:lstStyle/>
          <a:p>
            <a:r>
              <a:rPr lang="en-GB" b="1" i="0" dirty="0">
                <a:solidFill>
                  <a:schemeClr val="accent4"/>
                </a:solidFill>
                <a:effectLst/>
                <a:ea typeface="Open Sans bold" panose="020B0806030504020204" pitchFamily="34" charset="0"/>
                <a:cs typeface="Open Sans bold" panose="020B0806030504020204" pitchFamily="34" charset="0"/>
              </a:rPr>
              <a:t>Improving Cultural Competency and Step-Down Community Support</a:t>
            </a:r>
            <a:endParaRPr lang="en-US" b="1" dirty="0">
              <a:solidFill>
                <a:schemeClr val="accent4"/>
              </a:solidFill>
              <a:ea typeface="Open Sans bold" panose="020B0806030504020204" pitchFamily="34" charset="0"/>
              <a:cs typeface="Open Sans bold" panose="020B0806030504020204" pitchFamily="34" charset="0"/>
            </a:endParaRPr>
          </a:p>
        </p:txBody>
      </p:sp>
      <p:sp>
        <p:nvSpPr>
          <p:cNvPr id="42" name="TextBox 41">
            <a:extLst>
              <a:ext uri="{FF2B5EF4-FFF2-40B4-BE49-F238E27FC236}">
                <a16:creationId xmlns:a16="http://schemas.microsoft.com/office/drawing/2014/main" id="{4F0FD49F-7869-48C9-8EE0-1A625CD85524}"/>
              </a:ext>
            </a:extLst>
          </p:cNvPr>
          <p:cNvSpPr txBox="1"/>
          <p:nvPr/>
        </p:nvSpPr>
        <p:spPr>
          <a:xfrm>
            <a:off x="7083350" y="5067249"/>
            <a:ext cx="4842908" cy="531812"/>
          </a:xfrm>
          <a:prstGeom prst="rect">
            <a:avLst/>
          </a:prstGeom>
          <a:noFill/>
        </p:spPr>
        <p:txBody>
          <a:bodyPr wrap="square" rtlCol="0">
            <a:spAutoFit/>
          </a:bodyPr>
          <a:lstStyle/>
          <a:p>
            <a:pPr>
              <a:lnSpc>
                <a:spcPts val="1800"/>
              </a:lnSpc>
            </a:pPr>
            <a:r>
              <a:rPr lang="en-GB" sz="1050" b="1" i="0" dirty="0">
                <a:effectLst/>
                <a:ea typeface="Open Sans" panose="020B0606030504020204" pitchFamily="34" charset="0"/>
                <a:cs typeface="Open Sans" panose="020B0606030504020204" pitchFamily="34" charset="0"/>
              </a:rPr>
              <a:t>Building a more inclusive, culturally responsive system, and empowering survivors through peer networks and community engagement.</a:t>
            </a:r>
            <a:endParaRPr lang="en-US" sz="1050" b="1" dirty="0">
              <a:ea typeface="Open Sans" panose="020B0606030504020204" pitchFamily="34" charset="0"/>
              <a:cs typeface="Open Sans" panose="020B0606030504020204" pitchFamily="34" charset="0"/>
            </a:endParaRPr>
          </a:p>
        </p:txBody>
      </p:sp>
      <p:sp>
        <p:nvSpPr>
          <p:cNvPr id="47" name="Oval 46">
            <a:extLst>
              <a:ext uri="{FF2B5EF4-FFF2-40B4-BE49-F238E27FC236}">
                <a16:creationId xmlns:a16="http://schemas.microsoft.com/office/drawing/2014/main" id="{E92AF431-0CF4-4CE7-A1D9-5DA0412EAD41}"/>
              </a:ext>
            </a:extLst>
          </p:cNvPr>
          <p:cNvSpPr/>
          <p:nvPr/>
        </p:nvSpPr>
        <p:spPr>
          <a:xfrm>
            <a:off x="6425496" y="2125270"/>
            <a:ext cx="675409" cy="675409"/>
          </a:xfrm>
          <a:prstGeom prst="ellipse">
            <a:avLst/>
          </a:prstGeom>
          <a:solidFill>
            <a:schemeClr val="accent2"/>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6E4310C0-A50D-4F12-AD68-390B8794E6CF}"/>
              </a:ext>
            </a:extLst>
          </p:cNvPr>
          <p:cNvSpPr txBox="1"/>
          <p:nvPr/>
        </p:nvSpPr>
        <p:spPr>
          <a:xfrm>
            <a:off x="7077611" y="2092991"/>
            <a:ext cx="4774662" cy="646331"/>
          </a:xfrm>
          <a:prstGeom prst="rect">
            <a:avLst/>
          </a:prstGeom>
          <a:noFill/>
        </p:spPr>
        <p:txBody>
          <a:bodyPr wrap="square" rtlCol="0">
            <a:spAutoFit/>
          </a:bodyPr>
          <a:lstStyle/>
          <a:p>
            <a:r>
              <a:rPr lang="en-GB" b="1" i="0" dirty="0">
                <a:solidFill>
                  <a:schemeClr val="accent2"/>
                </a:solidFill>
                <a:effectLst/>
                <a:ea typeface="Open Sans bold" panose="020B0806030504020204" pitchFamily="34" charset="0"/>
                <a:cs typeface="Open Sans bold" panose="020B0806030504020204" pitchFamily="34" charset="0"/>
              </a:rPr>
              <a:t>Enhancing Safe Accommodation and Housing Pathways</a:t>
            </a:r>
            <a:endParaRPr lang="en-US" b="1" dirty="0">
              <a:solidFill>
                <a:schemeClr val="accent2"/>
              </a:solidFill>
              <a:ea typeface="Open Sans bold" panose="020B0806030504020204" pitchFamily="34" charset="0"/>
              <a:cs typeface="Open Sans bold" panose="020B0806030504020204" pitchFamily="34" charset="0"/>
            </a:endParaRPr>
          </a:p>
        </p:txBody>
      </p:sp>
      <p:sp>
        <p:nvSpPr>
          <p:cNvPr id="45" name="TextBox 44">
            <a:extLst>
              <a:ext uri="{FF2B5EF4-FFF2-40B4-BE49-F238E27FC236}">
                <a16:creationId xmlns:a16="http://schemas.microsoft.com/office/drawing/2014/main" id="{6A9C332B-5E4D-4534-A8B3-B415B03B2AEF}"/>
              </a:ext>
            </a:extLst>
          </p:cNvPr>
          <p:cNvSpPr txBox="1"/>
          <p:nvPr/>
        </p:nvSpPr>
        <p:spPr>
          <a:xfrm>
            <a:off x="7083350" y="2692121"/>
            <a:ext cx="4826695" cy="531812"/>
          </a:xfrm>
          <a:prstGeom prst="rect">
            <a:avLst/>
          </a:prstGeom>
          <a:noFill/>
        </p:spPr>
        <p:txBody>
          <a:bodyPr wrap="square" rtlCol="0">
            <a:spAutoFit/>
          </a:bodyPr>
          <a:lstStyle/>
          <a:p>
            <a:pPr>
              <a:lnSpc>
                <a:spcPts val="1800"/>
              </a:lnSpc>
            </a:pPr>
            <a:r>
              <a:rPr lang="en-GB" sz="1050" b="1" i="0" dirty="0">
                <a:effectLst/>
                <a:ea typeface="Open Sans" panose="020B0606030504020204" pitchFamily="34" charset="0"/>
                <a:cs typeface="Open Sans" panose="020B0606030504020204" pitchFamily="34" charset="0"/>
              </a:rPr>
              <a:t>Securing recovery through high-quality safe accommodation, strengthened resettlement support, and sustainable move-on solutions.</a:t>
            </a:r>
            <a:endParaRPr lang="en-US" sz="1050" b="1" dirty="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B024F2E8-F23D-3740-7F24-73C169244103}"/>
              </a:ext>
            </a:extLst>
          </p:cNvPr>
          <p:cNvSpPr/>
          <p:nvPr/>
        </p:nvSpPr>
        <p:spPr>
          <a:xfrm>
            <a:off x="6422843" y="5623789"/>
            <a:ext cx="675409" cy="675409"/>
          </a:xfrm>
          <a:prstGeom prst="ellipse">
            <a:avLst/>
          </a:prstGeom>
          <a:solidFill>
            <a:schemeClr val="accent6"/>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071850-5040-7629-6DA2-D33D90E1BB75}"/>
              </a:ext>
            </a:extLst>
          </p:cNvPr>
          <p:cNvSpPr txBox="1"/>
          <p:nvPr/>
        </p:nvSpPr>
        <p:spPr>
          <a:xfrm>
            <a:off x="7083350" y="5601625"/>
            <a:ext cx="4826695" cy="646331"/>
          </a:xfrm>
          <a:prstGeom prst="rect">
            <a:avLst/>
          </a:prstGeom>
          <a:noFill/>
        </p:spPr>
        <p:txBody>
          <a:bodyPr wrap="square" rtlCol="0">
            <a:spAutoFit/>
          </a:bodyPr>
          <a:lstStyle/>
          <a:p>
            <a:r>
              <a:rPr lang="en-GB" b="1" i="0" dirty="0">
                <a:solidFill>
                  <a:schemeClr val="accent6"/>
                </a:solidFill>
                <a:effectLst/>
                <a:ea typeface="Open Sans bold" panose="020B0806030504020204" pitchFamily="34" charset="0"/>
                <a:cs typeface="Open Sans bold" panose="020B0806030504020204" pitchFamily="34" charset="0"/>
              </a:rPr>
              <a:t>Embedding Stronger Monitoring, System Learning, and Accountability</a:t>
            </a:r>
            <a:endParaRPr lang="en-US" b="1" dirty="0">
              <a:solidFill>
                <a:schemeClr val="accent6"/>
              </a:solidFill>
              <a:ea typeface="Open Sans bold" panose="020B0806030504020204" pitchFamily="34" charset="0"/>
              <a:cs typeface="Open Sans bold" panose="020B0806030504020204" pitchFamily="34" charset="0"/>
            </a:endParaRPr>
          </a:p>
        </p:txBody>
      </p:sp>
      <p:sp>
        <p:nvSpPr>
          <p:cNvPr id="11" name="TextBox 10">
            <a:extLst>
              <a:ext uri="{FF2B5EF4-FFF2-40B4-BE49-F238E27FC236}">
                <a16:creationId xmlns:a16="http://schemas.microsoft.com/office/drawing/2014/main" id="{5F78B4BC-FE8F-5C19-5E70-FAD85BAEE145}"/>
              </a:ext>
            </a:extLst>
          </p:cNvPr>
          <p:cNvSpPr txBox="1"/>
          <p:nvPr/>
        </p:nvSpPr>
        <p:spPr>
          <a:xfrm>
            <a:off x="7099793" y="6196322"/>
            <a:ext cx="4842908" cy="531812"/>
          </a:xfrm>
          <a:prstGeom prst="rect">
            <a:avLst/>
          </a:prstGeom>
          <a:noFill/>
        </p:spPr>
        <p:txBody>
          <a:bodyPr wrap="square" rtlCol="0">
            <a:spAutoFit/>
          </a:bodyPr>
          <a:lstStyle/>
          <a:p>
            <a:pPr>
              <a:lnSpc>
                <a:spcPts val="1800"/>
              </a:lnSpc>
            </a:pPr>
            <a:r>
              <a:rPr lang="en-GB" sz="1050" b="1" i="0" dirty="0">
                <a:effectLst/>
                <a:ea typeface="Open Sans" panose="020B0606030504020204" pitchFamily="34" charset="0"/>
                <a:cs typeface="Open Sans" panose="020B0606030504020204" pitchFamily="34" charset="0"/>
              </a:rPr>
              <a:t>Using evidence, data, and survivor voice to drive continuous improvement, measure progress, and hold all partners to account.</a:t>
            </a:r>
            <a:endParaRPr lang="en-US" sz="1050" b="1" dirty="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214E9ED5-E65C-E499-0584-3B858DC94075}"/>
              </a:ext>
            </a:extLst>
          </p:cNvPr>
          <p:cNvSpPr/>
          <p:nvPr/>
        </p:nvSpPr>
        <p:spPr>
          <a:xfrm>
            <a:off x="6454604" y="732296"/>
            <a:ext cx="535724" cy="923330"/>
          </a:xfrm>
          <a:prstGeom prst="rect">
            <a:avLst/>
          </a:prstGeom>
          <a:noFill/>
        </p:spPr>
        <p:txBody>
          <a:bodyPr wrap="none" lIns="91440" tIns="45720" rIns="91440" bIns="45720">
            <a:spAutoFit/>
          </a:bodyPr>
          <a:lstStyle/>
          <a:p>
            <a:pPr algn="ctr"/>
            <a:r>
              <a:rPr lang="en-GB"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a:t>
            </a:r>
          </a:p>
        </p:txBody>
      </p:sp>
      <p:sp>
        <p:nvSpPr>
          <p:cNvPr id="14" name="Rectangle 13">
            <a:extLst>
              <a:ext uri="{FF2B5EF4-FFF2-40B4-BE49-F238E27FC236}">
                <a16:creationId xmlns:a16="http://schemas.microsoft.com/office/drawing/2014/main" id="{FFEB5130-794B-22D2-4153-72A0A9DEDD2F}"/>
              </a:ext>
            </a:extLst>
          </p:cNvPr>
          <p:cNvSpPr/>
          <p:nvPr/>
        </p:nvSpPr>
        <p:spPr>
          <a:xfrm>
            <a:off x="6470684" y="1976973"/>
            <a:ext cx="535724" cy="923330"/>
          </a:xfrm>
          <a:prstGeom prst="rect">
            <a:avLst/>
          </a:prstGeom>
          <a:noFill/>
        </p:spPr>
        <p:txBody>
          <a:bodyPr wrap="none" lIns="91440" tIns="45720" rIns="91440" bIns="45720">
            <a:spAutoFit/>
          </a:bodyPr>
          <a:lstStyle/>
          <a:p>
            <a:pPr algn="ctr"/>
            <a:r>
              <a:rPr lang="en-GB"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a:t>
            </a:r>
          </a:p>
        </p:txBody>
      </p:sp>
      <p:sp>
        <p:nvSpPr>
          <p:cNvPr id="15" name="Rectangle 14">
            <a:extLst>
              <a:ext uri="{FF2B5EF4-FFF2-40B4-BE49-F238E27FC236}">
                <a16:creationId xmlns:a16="http://schemas.microsoft.com/office/drawing/2014/main" id="{B1F0B4F1-EDD8-64DC-65F1-5AAD7C585B19}"/>
              </a:ext>
            </a:extLst>
          </p:cNvPr>
          <p:cNvSpPr/>
          <p:nvPr/>
        </p:nvSpPr>
        <p:spPr>
          <a:xfrm>
            <a:off x="6464085" y="3085433"/>
            <a:ext cx="535724" cy="923330"/>
          </a:xfrm>
          <a:prstGeom prst="rect">
            <a:avLst/>
          </a:prstGeom>
          <a:noFill/>
        </p:spPr>
        <p:txBody>
          <a:bodyPr wrap="none" lIns="91440" tIns="45720" rIns="91440" bIns="45720">
            <a:spAutoFit/>
          </a:bodyPr>
          <a:lstStyle/>
          <a:p>
            <a:pPr algn="ctr"/>
            <a:r>
              <a:rPr lang="en-GB"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3</a:t>
            </a:r>
          </a:p>
        </p:txBody>
      </p:sp>
      <p:sp>
        <p:nvSpPr>
          <p:cNvPr id="16" name="Rectangle 15">
            <a:extLst>
              <a:ext uri="{FF2B5EF4-FFF2-40B4-BE49-F238E27FC236}">
                <a16:creationId xmlns:a16="http://schemas.microsoft.com/office/drawing/2014/main" id="{3A176397-ABD2-ABDE-30A4-C9EB25655D0F}"/>
              </a:ext>
            </a:extLst>
          </p:cNvPr>
          <p:cNvSpPr/>
          <p:nvPr/>
        </p:nvSpPr>
        <p:spPr>
          <a:xfrm>
            <a:off x="6470684" y="4323088"/>
            <a:ext cx="535724" cy="923330"/>
          </a:xfrm>
          <a:prstGeom prst="rect">
            <a:avLst/>
          </a:prstGeom>
          <a:noFill/>
        </p:spPr>
        <p:txBody>
          <a:bodyPr wrap="none" lIns="91440" tIns="45720" rIns="91440" bIns="45720">
            <a:spAutoFit/>
          </a:bodyPr>
          <a:lstStyle/>
          <a:p>
            <a:pPr algn="ctr"/>
            <a:r>
              <a:rPr lang="en-GB"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4</a:t>
            </a:r>
          </a:p>
        </p:txBody>
      </p:sp>
      <p:sp>
        <p:nvSpPr>
          <p:cNvPr id="17" name="Rectangle 16">
            <a:extLst>
              <a:ext uri="{FF2B5EF4-FFF2-40B4-BE49-F238E27FC236}">
                <a16:creationId xmlns:a16="http://schemas.microsoft.com/office/drawing/2014/main" id="{35FF93BA-24B9-1E68-BC31-755BF5BE1A6B}"/>
              </a:ext>
            </a:extLst>
          </p:cNvPr>
          <p:cNvSpPr/>
          <p:nvPr/>
        </p:nvSpPr>
        <p:spPr>
          <a:xfrm>
            <a:off x="6492685" y="5485290"/>
            <a:ext cx="535724" cy="923330"/>
          </a:xfrm>
          <a:prstGeom prst="rect">
            <a:avLst/>
          </a:prstGeom>
          <a:noFill/>
        </p:spPr>
        <p:txBody>
          <a:bodyPr wrap="none" lIns="91440" tIns="45720" rIns="91440" bIns="45720">
            <a:spAutoFit/>
          </a:bodyPr>
          <a:lstStyle/>
          <a:p>
            <a:pPr algn="ctr"/>
            <a:r>
              <a:rPr lang="en-GB"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5</a:t>
            </a:r>
          </a:p>
        </p:txBody>
      </p:sp>
      <p:sp>
        <p:nvSpPr>
          <p:cNvPr id="19" name="TextBox 18">
            <a:extLst>
              <a:ext uri="{FF2B5EF4-FFF2-40B4-BE49-F238E27FC236}">
                <a16:creationId xmlns:a16="http://schemas.microsoft.com/office/drawing/2014/main" id="{ADB9B753-8493-032B-2852-17A38027310F}"/>
              </a:ext>
            </a:extLst>
          </p:cNvPr>
          <p:cNvSpPr txBox="1"/>
          <p:nvPr/>
        </p:nvSpPr>
        <p:spPr>
          <a:xfrm>
            <a:off x="44661" y="-66612"/>
            <a:ext cx="6595144" cy="677108"/>
          </a:xfrm>
          <a:prstGeom prst="rect">
            <a:avLst/>
          </a:prstGeom>
          <a:noFill/>
        </p:spPr>
        <p:txBody>
          <a:bodyPr wrap="square">
            <a:spAutoFit/>
          </a:bodyPr>
          <a:lstStyle/>
          <a:p>
            <a:pPr algn="ctr"/>
            <a:r>
              <a:rPr lang="en-GB" sz="3800" dirty="0">
                <a:solidFill>
                  <a:schemeClr val="bg1"/>
                </a:solidFill>
                <a:latin typeface="Raleway Bold" panose="020B0803030101060003" pitchFamily="34" charset="0"/>
              </a:rPr>
              <a:t>Our Strategic Focus</a:t>
            </a:r>
          </a:p>
        </p:txBody>
      </p:sp>
      <p:sp>
        <p:nvSpPr>
          <p:cNvPr id="20" name="TextBox 19">
            <a:extLst>
              <a:ext uri="{FF2B5EF4-FFF2-40B4-BE49-F238E27FC236}">
                <a16:creationId xmlns:a16="http://schemas.microsoft.com/office/drawing/2014/main" id="{0437C426-D993-14DB-7E86-181BD4F581DB}"/>
              </a:ext>
            </a:extLst>
          </p:cNvPr>
          <p:cNvSpPr txBox="1"/>
          <p:nvPr/>
        </p:nvSpPr>
        <p:spPr>
          <a:xfrm>
            <a:off x="6782656" y="-27796"/>
            <a:ext cx="5366381" cy="677108"/>
          </a:xfrm>
          <a:prstGeom prst="rect">
            <a:avLst/>
          </a:prstGeom>
          <a:noFill/>
        </p:spPr>
        <p:txBody>
          <a:bodyPr wrap="square">
            <a:spAutoFit/>
          </a:bodyPr>
          <a:lstStyle/>
          <a:p>
            <a:r>
              <a:rPr lang="en-GB" sz="3800" dirty="0">
                <a:solidFill>
                  <a:schemeClr val="accent6"/>
                </a:solidFill>
                <a:latin typeface="Raleway Bold" panose="020B0803030101060003" pitchFamily="34" charset="0"/>
              </a:rPr>
              <a:t>Strategic Pillars</a:t>
            </a:r>
          </a:p>
        </p:txBody>
      </p:sp>
      <p:sp>
        <p:nvSpPr>
          <p:cNvPr id="5" name="Slide Number Placeholder 4">
            <a:extLst>
              <a:ext uri="{FF2B5EF4-FFF2-40B4-BE49-F238E27FC236}">
                <a16:creationId xmlns:a16="http://schemas.microsoft.com/office/drawing/2014/main" id="{E73D91A5-E98D-8A25-6E9A-972970642A5F}"/>
              </a:ext>
            </a:extLst>
          </p:cNvPr>
          <p:cNvSpPr>
            <a:spLocks noGrp="1"/>
          </p:cNvSpPr>
          <p:nvPr>
            <p:ph type="sldNum" sz="quarter" idx="4"/>
          </p:nvPr>
        </p:nvSpPr>
        <p:spPr/>
        <p:txBody>
          <a:bodyPr/>
          <a:lstStyle/>
          <a:p>
            <a:fld id="{58B2BE56-A1DF-44BF-AF31-08C6097C884E}" type="slidenum">
              <a:rPr lang="en-US" smtClean="0"/>
              <a:pPr/>
              <a:t>8</a:t>
            </a:fld>
            <a:endParaRPr lang="en-US" dirty="0"/>
          </a:p>
        </p:txBody>
      </p:sp>
      <p:sp>
        <p:nvSpPr>
          <p:cNvPr id="2" name="Slide Number Placeholder 3">
            <a:extLst>
              <a:ext uri="{FF2B5EF4-FFF2-40B4-BE49-F238E27FC236}">
                <a16:creationId xmlns:a16="http://schemas.microsoft.com/office/drawing/2014/main" id="{B8116701-D47A-E2B7-00BC-0C6A03599E0F}"/>
              </a:ext>
            </a:extLst>
          </p:cNvPr>
          <p:cNvSpPr txBox="1">
            <a:spLocks/>
          </p:cNvSpPr>
          <p:nvPr/>
        </p:nvSpPr>
        <p:spPr>
          <a:xfrm>
            <a:off x="11432096" y="6418167"/>
            <a:ext cx="541687" cy="2048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B2BE56-A1DF-44BF-AF31-08C6097C884E}" type="slidenum">
              <a:rPr lang="en-US" sz="1600" b="1" smtClean="0">
                <a:solidFill>
                  <a:schemeClr val="accent5">
                    <a:lumMod val="50000"/>
                  </a:schemeClr>
                </a:solidFill>
              </a:rPr>
              <a:pPr/>
              <a:t>8</a:t>
            </a:fld>
            <a:endParaRPr lang="en-US" sz="1600" b="1" dirty="0">
              <a:solidFill>
                <a:schemeClr val="accent5">
                  <a:lumMod val="50000"/>
                </a:schemeClr>
              </a:solidFill>
            </a:endParaRPr>
          </a:p>
        </p:txBody>
      </p:sp>
    </p:spTree>
    <p:extLst>
      <p:ext uri="{BB962C8B-B14F-4D97-AF65-F5344CB8AC3E}">
        <p14:creationId xmlns:p14="http://schemas.microsoft.com/office/powerpoint/2010/main" val="2186323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B0FBDB-7B97-E31C-EA4C-5D745A045F7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7E81569-0263-7C3D-0678-E7A4215FD359}"/>
              </a:ext>
            </a:extLst>
          </p:cNvPr>
          <p:cNvSpPr/>
          <p:nvPr/>
        </p:nvSpPr>
        <p:spPr>
          <a:xfrm>
            <a:off x="0" y="0"/>
            <a:ext cx="416668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a:extLst>
              <a:ext uri="{FF2B5EF4-FFF2-40B4-BE49-F238E27FC236}">
                <a16:creationId xmlns:a16="http://schemas.microsoft.com/office/drawing/2014/main" id="{A0100371-436B-6919-2E78-B833EA675C16}"/>
              </a:ext>
            </a:extLst>
          </p:cNvPr>
          <p:cNvSpPr txBox="1"/>
          <p:nvPr/>
        </p:nvSpPr>
        <p:spPr>
          <a:xfrm>
            <a:off x="131109" y="0"/>
            <a:ext cx="3942831" cy="677108"/>
          </a:xfrm>
          <a:prstGeom prst="rect">
            <a:avLst/>
          </a:prstGeom>
          <a:noFill/>
        </p:spPr>
        <p:txBody>
          <a:bodyPr wrap="square">
            <a:spAutoFit/>
          </a:bodyPr>
          <a:lstStyle/>
          <a:p>
            <a:r>
              <a:rPr lang="en-GB" sz="3800" dirty="0">
                <a:solidFill>
                  <a:schemeClr val="bg1"/>
                </a:solidFill>
                <a:latin typeface="Raleway Bold" panose="020B0803030101060003" pitchFamily="34" charset="0"/>
              </a:rPr>
              <a:t>Current Position </a:t>
            </a:r>
          </a:p>
        </p:txBody>
      </p:sp>
      <p:graphicFrame>
        <p:nvGraphicFramePr>
          <p:cNvPr id="11" name="Content Placeholder 2">
            <a:extLst>
              <a:ext uri="{FF2B5EF4-FFF2-40B4-BE49-F238E27FC236}">
                <a16:creationId xmlns:a16="http://schemas.microsoft.com/office/drawing/2014/main" id="{0D1B7DDC-02C2-53FE-89C7-1C3842847D1D}"/>
              </a:ext>
            </a:extLst>
          </p:cNvPr>
          <p:cNvGraphicFramePr>
            <a:graphicFrameLocks/>
          </p:cNvGraphicFramePr>
          <p:nvPr>
            <p:extLst>
              <p:ext uri="{D42A27DB-BD31-4B8C-83A1-F6EECF244321}">
                <p14:modId xmlns:p14="http://schemas.microsoft.com/office/powerpoint/2010/main" val="1292526978"/>
              </p:ext>
            </p:extLst>
          </p:nvPr>
        </p:nvGraphicFramePr>
        <p:xfrm>
          <a:off x="4390537" y="171063"/>
          <a:ext cx="7666752" cy="6378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44AB0F34-3E93-1F75-F6C1-9B956CF341FC}"/>
              </a:ext>
            </a:extLst>
          </p:cNvPr>
          <p:cNvSpPr txBox="1"/>
          <p:nvPr/>
        </p:nvSpPr>
        <p:spPr>
          <a:xfrm>
            <a:off x="131109" y="677108"/>
            <a:ext cx="3866102" cy="2585323"/>
          </a:xfrm>
          <a:prstGeom prst="rect">
            <a:avLst/>
          </a:prstGeom>
          <a:noFill/>
        </p:spPr>
        <p:txBody>
          <a:bodyPr wrap="square" rtlCol="0">
            <a:spAutoFit/>
          </a:bodyPr>
          <a:lstStyle/>
          <a:p>
            <a:pPr>
              <a:buNone/>
            </a:pPr>
            <a:r>
              <a:rPr lang="en-GB" sz="1600" dirty="0">
                <a:solidFill>
                  <a:schemeClr val="bg1"/>
                </a:solidFill>
              </a:rPr>
              <a:t>Sandwell has made significant progress in strengthening the local response to domestic abuse, ensuring a more coordinated, survivor-centred system.</a:t>
            </a:r>
          </a:p>
          <a:p>
            <a:endParaRPr lang="en-GB" sz="1600" dirty="0">
              <a:solidFill>
                <a:schemeClr val="bg1"/>
              </a:solidFill>
            </a:endParaRPr>
          </a:p>
          <a:p>
            <a:r>
              <a:rPr lang="en-GB" sz="1600" dirty="0">
                <a:solidFill>
                  <a:schemeClr val="bg1"/>
                </a:solidFill>
              </a:rPr>
              <a:t>Our commissioned services provide a wide range of specialist support that is accessible, inclusive, and responsive to the diverse needs of our community.</a:t>
            </a:r>
          </a:p>
          <a:p>
            <a:endParaRPr lang="en-GB" dirty="0"/>
          </a:p>
        </p:txBody>
      </p:sp>
      <p:pic>
        <p:nvPicPr>
          <p:cNvPr id="3" name="Picture 2" descr="A group of people with their arms crossed&#10;&#10;AI-generated content may be incorrect.">
            <a:extLst>
              <a:ext uri="{FF2B5EF4-FFF2-40B4-BE49-F238E27FC236}">
                <a16:creationId xmlns:a16="http://schemas.microsoft.com/office/drawing/2014/main" id="{62CDCC34-21A3-A76B-BFBF-424D093558CB}"/>
              </a:ext>
            </a:extLst>
          </p:cNvPr>
          <p:cNvPicPr>
            <a:picLocks noChangeAspect="1"/>
          </p:cNvPicPr>
          <p:nvPr/>
        </p:nvPicPr>
        <p:blipFill>
          <a:blip r:embed="rId7"/>
          <a:stretch>
            <a:fillRect/>
          </a:stretch>
        </p:blipFill>
        <p:spPr>
          <a:xfrm>
            <a:off x="0" y="2780223"/>
            <a:ext cx="4128320" cy="4128320"/>
          </a:xfrm>
          <a:prstGeom prst="rect">
            <a:avLst/>
          </a:prstGeom>
        </p:spPr>
      </p:pic>
      <p:sp>
        <p:nvSpPr>
          <p:cNvPr id="5" name="Slide Number Placeholder 4">
            <a:extLst>
              <a:ext uri="{FF2B5EF4-FFF2-40B4-BE49-F238E27FC236}">
                <a16:creationId xmlns:a16="http://schemas.microsoft.com/office/drawing/2014/main" id="{E42E61EC-145A-646A-3A07-BAECB57AEAA7}"/>
              </a:ext>
            </a:extLst>
          </p:cNvPr>
          <p:cNvSpPr>
            <a:spLocks noGrp="1"/>
          </p:cNvSpPr>
          <p:nvPr>
            <p:ph type="sldNum" sz="quarter" idx="4"/>
          </p:nvPr>
        </p:nvSpPr>
        <p:spPr/>
        <p:txBody>
          <a:bodyPr/>
          <a:lstStyle/>
          <a:p>
            <a:fld id="{58B2BE56-A1DF-44BF-AF31-08C6097C884E}" type="slidenum">
              <a:rPr lang="en-US" smtClean="0"/>
              <a:pPr/>
              <a:t>9</a:t>
            </a:fld>
            <a:endParaRPr lang="en-US" dirty="0"/>
          </a:p>
        </p:txBody>
      </p:sp>
    </p:spTree>
    <p:extLst>
      <p:ext uri="{BB962C8B-B14F-4D97-AF65-F5344CB8AC3E}">
        <p14:creationId xmlns:p14="http://schemas.microsoft.com/office/powerpoint/2010/main" val="1757164248"/>
      </p:ext>
    </p:extLst>
  </p:cSld>
  <p:clrMapOvr>
    <a:masterClrMapping/>
  </p:clrMapOvr>
</p:sld>
</file>

<file path=ppt/theme/theme1.xml><?xml version="1.0" encoding="utf-8"?>
<a:theme xmlns:a="http://schemas.openxmlformats.org/drawingml/2006/main" name="Office Theme">
  <a:themeElements>
    <a:clrScheme name="Color 01">
      <a:dk1>
        <a:sysClr val="windowText" lastClr="000000"/>
      </a:dk1>
      <a:lt1>
        <a:sysClr val="window" lastClr="FFFFFF"/>
      </a:lt1>
      <a:dk2>
        <a:srgbClr val="000000"/>
      </a:dk2>
      <a:lt2>
        <a:srgbClr val="FFFFFF"/>
      </a:lt2>
      <a:accent1>
        <a:srgbClr val="B2AC97"/>
      </a:accent1>
      <a:accent2>
        <a:srgbClr val="A1B094"/>
      </a:accent2>
      <a:accent3>
        <a:srgbClr val="95AC9D"/>
      </a:accent3>
      <a:accent4>
        <a:srgbClr val="6D8886"/>
      </a:accent4>
      <a:accent5>
        <a:srgbClr val="4E707B"/>
      </a:accent5>
      <a:accent6>
        <a:srgbClr val="2F4A56"/>
      </a:accent6>
      <a:hlink>
        <a:srgbClr val="FFFFFF"/>
      </a:hlink>
      <a:folHlink>
        <a:srgbClr val="FFFFFF"/>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A9CD2330038EF4A8532066906D39970" ma:contentTypeVersion="4" ma:contentTypeDescription="Create a new document." ma:contentTypeScope="" ma:versionID="9d578b047c8012d33414e4a07ca033b6">
  <xsd:schema xmlns:xsd="http://www.w3.org/2001/XMLSchema" xmlns:xs="http://www.w3.org/2001/XMLSchema" xmlns:p="http://schemas.microsoft.com/office/2006/metadata/properties" xmlns:ns2="30bcfa55-4b1d-48c3-8279-86855c87cfe3" targetNamespace="http://schemas.microsoft.com/office/2006/metadata/properties" ma:root="true" ma:fieldsID="64f856c69b01b1f7f8224654b6805d24" ns2:_="">
    <xsd:import namespace="30bcfa55-4b1d-48c3-8279-86855c87cfe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bcfa55-4b1d-48c3-8279-86855c87cf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D30362-354A-4314-A903-5338BFC84D04}">
  <ds:schemaRefs>
    <ds:schemaRef ds:uri="http://schemas.microsoft.com/sharepoint/v3/contenttype/forms"/>
  </ds:schemaRefs>
</ds:datastoreItem>
</file>

<file path=customXml/itemProps2.xml><?xml version="1.0" encoding="utf-8"?>
<ds:datastoreItem xmlns:ds="http://schemas.openxmlformats.org/officeDocument/2006/customXml" ds:itemID="{52107A8B-BAFA-4984-972A-281FC80261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bcfa55-4b1d-48c3-8279-86855c87cf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E616F0-8E8D-4606-9225-961E679D7D6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58456</TotalTime>
  <Words>4352</Words>
  <Application>Microsoft Office PowerPoint</Application>
  <PresentationFormat>Widescreen</PresentationFormat>
  <Paragraphs>350</Paragraphs>
  <Slides>22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Arial,Sans-Serif</vt:lpstr>
      <vt:lpstr>Calibri</vt:lpstr>
      <vt:lpstr>Montserrat Bold</vt:lpstr>
      <vt:lpstr>Open Sans</vt:lpstr>
      <vt:lpstr>Open Sans bold</vt:lpstr>
      <vt:lpstr>Open Sans Extrabold</vt:lpstr>
      <vt:lpstr>Raleway Bold</vt:lpstr>
      <vt:lpstr>Raleway 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Pillar 1:  Strengthening Safeguarding and Partnership Working</vt:lpstr>
      <vt:lpstr>PowerPoint Presentation</vt:lpstr>
      <vt:lpstr>Enhancing Safe Accommodation and  Housing Pathways</vt:lpstr>
      <vt:lpstr>PowerPoint Presentation</vt:lpstr>
      <vt:lpstr>Strengthening Early Intervention and Support for Children and Young People</vt:lpstr>
      <vt:lpstr>PowerPoint Presentation</vt:lpstr>
      <vt:lpstr>Improving Cultural Competency and  Step-Down Community Support</vt:lpstr>
      <vt:lpstr>PowerPoint Presentation</vt:lpstr>
      <vt:lpstr>Embedding Stronger Monitoring, System Learning, and Accountability</vt:lpstr>
      <vt:lpstr>Our Five Strategic Pillars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sims</dc:creator>
  <cp:lastModifiedBy>Joanne Sailsman</cp:lastModifiedBy>
  <cp:revision>6718</cp:revision>
  <dcterms:created xsi:type="dcterms:W3CDTF">2020-10-18T07:02:03Z</dcterms:created>
  <dcterms:modified xsi:type="dcterms:W3CDTF">2025-07-14T16:28:38Z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0x0101006A9CD2330038EF4A8532066906D39970</vt:lpwstr>
  </property>
</Properties>
</file>