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5" r:id="rId1"/>
  </p:sldMasterIdLst>
  <p:notesMasterIdLst>
    <p:notesMasterId r:id="rId24"/>
  </p:notesMasterIdLst>
  <p:sldIdLst>
    <p:sldId id="256" r:id="rId2"/>
    <p:sldId id="341" r:id="rId3"/>
    <p:sldId id="258" r:id="rId4"/>
    <p:sldId id="344" r:id="rId5"/>
    <p:sldId id="343" r:id="rId6"/>
    <p:sldId id="337" r:id="rId7"/>
    <p:sldId id="351" r:id="rId8"/>
    <p:sldId id="353" r:id="rId9"/>
    <p:sldId id="261" r:id="rId10"/>
    <p:sldId id="340" r:id="rId11"/>
    <p:sldId id="346" r:id="rId12"/>
    <p:sldId id="347" r:id="rId13"/>
    <p:sldId id="345" r:id="rId14"/>
    <p:sldId id="348" r:id="rId15"/>
    <p:sldId id="272" r:id="rId16"/>
    <p:sldId id="338" r:id="rId17"/>
    <p:sldId id="355" r:id="rId18"/>
    <p:sldId id="356" r:id="rId19"/>
    <p:sldId id="359" r:id="rId20"/>
    <p:sldId id="357" r:id="rId21"/>
    <p:sldId id="339" r:id="rId22"/>
    <p:sldId id="2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CCFF"/>
    <a:srgbClr val="B04EC5"/>
    <a:srgbClr val="CC99FF"/>
    <a:srgbClr val="1527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3"/>
    <p:restoredTop sz="94694"/>
  </p:normalViewPr>
  <p:slideViewPr>
    <p:cSldViewPr snapToGrid="0">
      <p:cViewPr varScale="1">
        <p:scale>
          <a:sx n="62" d="100"/>
          <a:sy n="62" d="100"/>
        </p:scale>
        <p:origin x="668"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442398-3A36-4B88-B148-03262CD3227F}" type="datetimeFigureOut">
              <a:rPr lang="en-GB" smtClean="0"/>
              <a:t>07/02/2024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CDC168-105D-4188-9115-5F5CF13CA608}" type="slidenum">
              <a:rPr lang="en-GB" smtClean="0"/>
              <a:t>‹#›</a:t>
            </a:fld>
            <a:endParaRPr lang="en-GB" dirty="0"/>
          </a:p>
        </p:txBody>
      </p:sp>
    </p:spTree>
    <p:extLst>
      <p:ext uri="{BB962C8B-B14F-4D97-AF65-F5344CB8AC3E}">
        <p14:creationId xmlns:p14="http://schemas.microsoft.com/office/powerpoint/2010/main" val="215856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F94FF-8FB7-4BA7-8AEC-A5EC2C645B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A4BAFF4-A0B7-4B84-B571-E3FF9455C3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7B348A5-8AB8-4078-8D32-CB1F22F69298}"/>
              </a:ext>
            </a:extLst>
          </p:cNvPr>
          <p:cNvSpPr>
            <a:spLocks noGrp="1"/>
          </p:cNvSpPr>
          <p:nvPr>
            <p:ph type="dt" sz="half" idx="10"/>
          </p:nvPr>
        </p:nvSpPr>
        <p:spPr/>
        <p:txBody>
          <a:bodyPr/>
          <a:lstStyle/>
          <a:p>
            <a:fld id="{66D31040-A40F-F340-A5C1-4B5AA2AB80F5}" type="datetimeFigureOut">
              <a:rPr lang="en-US" smtClean="0"/>
              <a:t>2/7/2024</a:t>
            </a:fld>
            <a:endParaRPr lang="en-US" dirty="0"/>
          </a:p>
        </p:txBody>
      </p:sp>
      <p:sp>
        <p:nvSpPr>
          <p:cNvPr id="5" name="Footer Placeholder 4">
            <a:extLst>
              <a:ext uri="{FF2B5EF4-FFF2-40B4-BE49-F238E27FC236}">
                <a16:creationId xmlns:a16="http://schemas.microsoft.com/office/drawing/2014/main" id="{7C6AAEA0-2B74-449B-8E47-970C79938EA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CFA77B-9FBA-4C08-B597-03FED97200EE}"/>
              </a:ext>
            </a:extLst>
          </p:cNvPr>
          <p:cNvSpPr>
            <a:spLocks noGrp="1"/>
          </p:cNvSpPr>
          <p:nvPr>
            <p:ph type="sldNum" sz="quarter" idx="12"/>
          </p:nvPr>
        </p:nvSpPr>
        <p:spPr/>
        <p:txBody>
          <a:bodyPr/>
          <a:lstStyle/>
          <a:p>
            <a:fld id="{F8A52CC5-56A5-604C-A6D6-2941690415DC}" type="slidenum">
              <a:rPr lang="en-US" smtClean="0"/>
              <a:t>‹#›</a:t>
            </a:fld>
            <a:endParaRPr lang="en-US" dirty="0"/>
          </a:p>
        </p:txBody>
      </p:sp>
    </p:spTree>
    <p:extLst>
      <p:ext uri="{BB962C8B-B14F-4D97-AF65-F5344CB8AC3E}">
        <p14:creationId xmlns:p14="http://schemas.microsoft.com/office/powerpoint/2010/main" val="624358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1BD09-301A-4D3C-AA81-C89CAABF299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80BBB7F-6E4B-4D14-99E6-73CE3E932E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DACE8D-D31B-498B-8CAF-A6C6369D5FA2}"/>
              </a:ext>
            </a:extLst>
          </p:cNvPr>
          <p:cNvSpPr>
            <a:spLocks noGrp="1"/>
          </p:cNvSpPr>
          <p:nvPr>
            <p:ph type="dt" sz="half" idx="10"/>
          </p:nvPr>
        </p:nvSpPr>
        <p:spPr/>
        <p:txBody>
          <a:bodyPr/>
          <a:lstStyle/>
          <a:p>
            <a:fld id="{66D31040-A40F-F340-A5C1-4B5AA2AB80F5}" type="datetimeFigureOut">
              <a:rPr lang="en-US" smtClean="0"/>
              <a:t>2/7/2024</a:t>
            </a:fld>
            <a:endParaRPr lang="en-US" dirty="0"/>
          </a:p>
        </p:txBody>
      </p:sp>
      <p:sp>
        <p:nvSpPr>
          <p:cNvPr id="5" name="Footer Placeholder 4">
            <a:extLst>
              <a:ext uri="{FF2B5EF4-FFF2-40B4-BE49-F238E27FC236}">
                <a16:creationId xmlns:a16="http://schemas.microsoft.com/office/drawing/2014/main" id="{1A01FB6B-6947-4AAF-9AF0-B654595C313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164359-7F45-401C-9517-005D8F9F4E7A}"/>
              </a:ext>
            </a:extLst>
          </p:cNvPr>
          <p:cNvSpPr>
            <a:spLocks noGrp="1"/>
          </p:cNvSpPr>
          <p:nvPr>
            <p:ph type="sldNum" sz="quarter" idx="12"/>
          </p:nvPr>
        </p:nvSpPr>
        <p:spPr/>
        <p:txBody>
          <a:bodyPr/>
          <a:lstStyle/>
          <a:p>
            <a:fld id="{F8A52CC5-56A5-604C-A6D6-2941690415DC}" type="slidenum">
              <a:rPr lang="en-US" smtClean="0"/>
              <a:t>‹#›</a:t>
            </a:fld>
            <a:endParaRPr lang="en-US" dirty="0"/>
          </a:p>
        </p:txBody>
      </p:sp>
    </p:spTree>
    <p:extLst>
      <p:ext uri="{BB962C8B-B14F-4D97-AF65-F5344CB8AC3E}">
        <p14:creationId xmlns:p14="http://schemas.microsoft.com/office/powerpoint/2010/main" val="1152475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E7C7F-C79E-4B24-9D75-71D35F55EA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5B270B7-DFA7-447C-B5F0-80A2FCB5AE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D478D6-DE0B-4263-B713-EDAC4AA20398}"/>
              </a:ext>
            </a:extLst>
          </p:cNvPr>
          <p:cNvSpPr>
            <a:spLocks noGrp="1"/>
          </p:cNvSpPr>
          <p:nvPr>
            <p:ph type="dt" sz="half" idx="10"/>
          </p:nvPr>
        </p:nvSpPr>
        <p:spPr/>
        <p:txBody>
          <a:bodyPr/>
          <a:lstStyle/>
          <a:p>
            <a:fld id="{66D31040-A40F-F340-A5C1-4B5AA2AB80F5}" type="datetimeFigureOut">
              <a:rPr lang="en-US" smtClean="0"/>
              <a:t>2/7/2024</a:t>
            </a:fld>
            <a:endParaRPr lang="en-US" dirty="0"/>
          </a:p>
        </p:txBody>
      </p:sp>
      <p:sp>
        <p:nvSpPr>
          <p:cNvPr id="5" name="Footer Placeholder 4">
            <a:extLst>
              <a:ext uri="{FF2B5EF4-FFF2-40B4-BE49-F238E27FC236}">
                <a16:creationId xmlns:a16="http://schemas.microsoft.com/office/drawing/2014/main" id="{E1F7512C-1D73-4D29-B494-05CE5685E2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1E29AE7-CC72-4E18-8AB2-FC2AAB867BB5}"/>
              </a:ext>
            </a:extLst>
          </p:cNvPr>
          <p:cNvSpPr>
            <a:spLocks noGrp="1"/>
          </p:cNvSpPr>
          <p:nvPr>
            <p:ph type="sldNum" sz="quarter" idx="12"/>
          </p:nvPr>
        </p:nvSpPr>
        <p:spPr/>
        <p:txBody>
          <a:bodyPr/>
          <a:lstStyle/>
          <a:p>
            <a:fld id="{F8A52CC5-56A5-604C-A6D6-2941690415DC}" type="slidenum">
              <a:rPr lang="en-US" smtClean="0"/>
              <a:t>‹#›</a:t>
            </a:fld>
            <a:endParaRPr lang="en-US" dirty="0"/>
          </a:p>
        </p:txBody>
      </p:sp>
    </p:spTree>
    <p:extLst>
      <p:ext uri="{BB962C8B-B14F-4D97-AF65-F5344CB8AC3E}">
        <p14:creationId xmlns:p14="http://schemas.microsoft.com/office/powerpoint/2010/main" val="209983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30759-A0B1-413C-A408-1907EEB9433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7A668CE-724B-497D-8E39-2105C094FC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54FE80C-DBCA-4051-B76D-C3C7432ACE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F283297-0FB1-4367-84AC-C1C261C50190}"/>
              </a:ext>
            </a:extLst>
          </p:cNvPr>
          <p:cNvSpPr>
            <a:spLocks noGrp="1"/>
          </p:cNvSpPr>
          <p:nvPr>
            <p:ph type="dt" sz="half" idx="10"/>
          </p:nvPr>
        </p:nvSpPr>
        <p:spPr/>
        <p:txBody>
          <a:bodyPr/>
          <a:lstStyle/>
          <a:p>
            <a:fld id="{66D31040-A40F-F340-A5C1-4B5AA2AB80F5}" type="datetimeFigureOut">
              <a:rPr lang="en-US" smtClean="0"/>
              <a:t>2/7/2024</a:t>
            </a:fld>
            <a:endParaRPr lang="en-US" dirty="0"/>
          </a:p>
        </p:txBody>
      </p:sp>
      <p:sp>
        <p:nvSpPr>
          <p:cNvPr id="6" name="Footer Placeholder 5">
            <a:extLst>
              <a:ext uri="{FF2B5EF4-FFF2-40B4-BE49-F238E27FC236}">
                <a16:creationId xmlns:a16="http://schemas.microsoft.com/office/drawing/2014/main" id="{776104F2-A006-47C3-8106-C029EB806CA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58C0531-3033-4E80-939C-810E4B0C81B3}"/>
              </a:ext>
            </a:extLst>
          </p:cNvPr>
          <p:cNvSpPr>
            <a:spLocks noGrp="1"/>
          </p:cNvSpPr>
          <p:nvPr>
            <p:ph type="sldNum" sz="quarter" idx="12"/>
          </p:nvPr>
        </p:nvSpPr>
        <p:spPr/>
        <p:txBody>
          <a:bodyPr/>
          <a:lstStyle/>
          <a:p>
            <a:fld id="{F8A52CC5-56A5-604C-A6D6-2941690415DC}" type="slidenum">
              <a:rPr lang="en-US" smtClean="0"/>
              <a:t>‹#›</a:t>
            </a:fld>
            <a:endParaRPr lang="en-US" dirty="0"/>
          </a:p>
        </p:txBody>
      </p:sp>
    </p:spTree>
    <p:extLst>
      <p:ext uri="{BB962C8B-B14F-4D97-AF65-F5344CB8AC3E}">
        <p14:creationId xmlns:p14="http://schemas.microsoft.com/office/powerpoint/2010/main" val="4228769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0399D-94D4-4FB9-8614-2C9D51AA332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CBF3703-7CB7-463C-9A06-3D4DE37ED6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564988-045F-43FE-8CF7-1557E3EBD7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79B2866-0CC7-4C92-B277-BB4DDE1918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C2343D-3BFB-4694-A92E-873BAAACD8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1E3B2D8-0C40-4554-A450-F9DE4B2B6C53}"/>
              </a:ext>
            </a:extLst>
          </p:cNvPr>
          <p:cNvSpPr>
            <a:spLocks noGrp="1"/>
          </p:cNvSpPr>
          <p:nvPr>
            <p:ph type="dt" sz="half" idx="10"/>
          </p:nvPr>
        </p:nvSpPr>
        <p:spPr/>
        <p:txBody>
          <a:bodyPr/>
          <a:lstStyle/>
          <a:p>
            <a:fld id="{66D31040-A40F-F340-A5C1-4B5AA2AB80F5}" type="datetimeFigureOut">
              <a:rPr lang="en-US" smtClean="0"/>
              <a:t>2/7/2024</a:t>
            </a:fld>
            <a:endParaRPr lang="en-US" dirty="0"/>
          </a:p>
        </p:txBody>
      </p:sp>
      <p:sp>
        <p:nvSpPr>
          <p:cNvPr id="8" name="Footer Placeholder 7">
            <a:extLst>
              <a:ext uri="{FF2B5EF4-FFF2-40B4-BE49-F238E27FC236}">
                <a16:creationId xmlns:a16="http://schemas.microsoft.com/office/drawing/2014/main" id="{6E7CFB90-6531-4A42-A524-169B03F1635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E742A4E-2A0D-45B2-8913-E77D74285CEC}"/>
              </a:ext>
            </a:extLst>
          </p:cNvPr>
          <p:cNvSpPr>
            <a:spLocks noGrp="1"/>
          </p:cNvSpPr>
          <p:nvPr>
            <p:ph type="sldNum" sz="quarter" idx="12"/>
          </p:nvPr>
        </p:nvSpPr>
        <p:spPr/>
        <p:txBody>
          <a:bodyPr/>
          <a:lstStyle/>
          <a:p>
            <a:fld id="{F8A52CC5-56A5-604C-A6D6-2941690415DC}" type="slidenum">
              <a:rPr lang="en-US" smtClean="0"/>
              <a:t>‹#›</a:t>
            </a:fld>
            <a:endParaRPr lang="en-US" dirty="0"/>
          </a:p>
        </p:txBody>
      </p:sp>
    </p:spTree>
    <p:extLst>
      <p:ext uri="{BB962C8B-B14F-4D97-AF65-F5344CB8AC3E}">
        <p14:creationId xmlns:p14="http://schemas.microsoft.com/office/powerpoint/2010/main" val="2705498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B4D5D-66FB-4D16-9792-5EA89495861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2147B8D-74AE-4BE3-B97D-D596F9A13B16}"/>
              </a:ext>
            </a:extLst>
          </p:cNvPr>
          <p:cNvSpPr>
            <a:spLocks noGrp="1"/>
          </p:cNvSpPr>
          <p:nvPr>
            <p:ph type="dt" sz="half" idx="10"/>
          </p:nvPr>
        </p:nvSpPr>
        <p:spPr/>
        <p:txBody>
          <a:bodyPr/>
          <a:lstStyle/>
          <a:p>
            <a:fld id="{66D31040-A40F-F340-A5C1-4B5AA2AB80F5}" type="datetimeFigureOut">
              <a:rPr lang="en-US" smtClean="0"/>
              <a:t>2/7/2024</a:t>
            </a:fld>
            <a:endParaRPr lang="en-US" dirty="0"/>
          </a:p>
        </p:txBody>
      </p:sp>
      <p:sp>
        <p:nvSpPr>
          <p:cNvPr id="4" name="Footer Placeholder 3">
            <a:extLst>
              <a:ext uri="{FF2B5EF4-FFF2-40B4-BE49-F238E27FC236}">
                <a16:creationId xmlns:a16="http://schemas.microsoft.com/office/drawing/2014/main" id="{4D5526DA-3F05-4011-99D0-96954F96DF4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2C06398-C80A-43BF-991E-0CF26B4B6FA6}"/>
              </a:ext>
            </a:extLst>
          </p:cNvPr>
          <p:cNvSpPr>
            <a:spLocks noGrp="1"/>
          </p:cNvSpPr>
          <p:nvPr>
            <p:ph type="sldNum" sz="quarter" idx="12"/>
          </p:nvPr>
        </p:nvSpPr>
        <p:spPr/>
        <p:txBody>
          <a:bodyPr/>
          <a:lstStyle/>
          <a:p>
            <a:fld id="{F8A52CC5-56A5-604C-A6D6-2941690415DC}" type="slidenum">
              <a:rPr lang="en-US" smtClean="0"/>
              <a:t>‹#›</a:t>
            </a:fld>
            <a:endParaRPr lang="en-US" dirty="0"/>
          </a:p>
        </p:txBody>
      </p:sp>
    </p:spTree>
    <p:extLst>
      <p:ext uri="{BB962C8B-B14F-4D97-AF65-F5344CB8AC3E}">
        <p14:creationId xmlns:p14="http://schemas.microsoft.com/office/powerpoint/2010/main" val="472926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A6EDA7-78F1-4A9D-B8B4-33779DF69C92}"/>
              </a:ext>
            </a:extLst>
          </p:cNvPr>
          <p:cNvSpPr>
            <a:spLocks noGrp="1"/>
          </p:cNvSpPr>
          <p:nvPr>
            <p:ph type="dt" sz="half" idx="10"/>
          </p:nvPr>
        </p:nvSpPr>
        <p:spPr/>
        <p:txBody>
          <a:bodyPr/>
          <a:lstStyle/>
          <a:p>
            <a:fld id="{66D31040-A40F-F340-A5C1-4B5AA2AB80F5}" type="datetimeFigureOut">
              <a:rPr lang="en-US" smtClean="0"/>
              <a:t>2/7/2024</a:t>
            </a:fld>
            <a:endParaRPr lang="en-US" dirty="0"/>
          </a:p>
        </p:txBody>
      </p:sp>
      <p:sp>
        <p:nvSpPr>
          <p:cNvPr id="3" name="Footer Placeholder 2">
            <a:extLst>
              <a:ext uri="{FF2B5EF4-FFF2-40B4-BE49-F238E27FC236}">
                <a16:creationId xmlns:a16="http://schemas.microsoft.com/office/drawing/2014/main" id="{23DEF80B-B828-46F8-95AD-7EE3E9559EE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B242187-9B16-4928-86C8-DC1559B5E3EA}"/>
              </a:ext>
            </a:extLst>
          </p:cNvPr>
          <p:cNvSpPr>
            <a:spLocks noGrp="1"/>
          </p:cNvSpPr>
          <p:nvPr>
            <p:ph type="sldNum" sz="quarter" idx="12"/>
          </p:nvPr>
        </p:nvSpPr>
        <p:spPr/>
        <p:txBody>
          <a:bodyPr/>
          <a:lstStyle/>
          <a:p>
            <a:fld id="{F8A52CC5-56A5-604C-A6D6-2941690415DC}" type="slidenum">
              <a:rPr lang="en-US" smtClean="0"/>
              <a:t>‹#›</a:t>
            </a:fld>
            <a:endParaRPr lang="en-US" dirty="0"/>
          </a:p>
        </p:txBody>
      </p:sp>
    </p:spTree>
    <p:extLst>
      <p:ext uri="{BB962C8B-B14F-4D97-AF65-F5344CB8AC3E}">
        <p14:creationId xmlns:p14="http://schemas.microsoft.com/office/powerpoint/2010/main" val="1118832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5FC34-3ADD-4CBD-BA35-0AFB38BA44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FBDA12-7B7B-440F-A7C1-EAB198AECD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0986DD-E854-4377-8380-84BBAB600A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9B678D-88A4-4521-8314-1ADD130C5FF5}"/>
              </a:ext>
            </a:extLst>
          </p:cNvPr>
          <p:cNvSpPr>
            <a:spLocks noGrp="1"/>
          </p:cNvSpPr>
          <p:nvPr>
            <p:ph type="dt" sz="half" idx="10"/>
          </p:nvPr>
        </p:nvSpPr>
        <p:spPr/>
        <p:txBody>
          <a:bodyPr/>
          <a:lstStyle/>
          <a:p>
            <a:fld id="{66D31040-A40F-F340-A5C1-4B5AA2AB80F5}" type="datetimeFigureOut">
              <a:rPr lang="en-US" smtClean="0"/>
              <a:t>2/7/2024</a:t>
            </a:fld>
            <a:endParaRPr lang="en-US" dirty="0"/>
          </a:p>
        </p:txBody>
      </p:sp>
      <p:sp>
        <p:nvSpPr>
          <p:cNvPr id="6" name="Footer Placeholder 5">
            <a:extLst>
              <a:ext uri="{FF2B5EF4-FFF2-40B4-BE49-F238E27FC236}">
                <a16:creationId xmlns:a16="http://schemas.microsoft.com/office/drawing/2014/main" id="{FF81D91F-1341-40DF-A632-9F0EC6218C3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51FEE90-ECC5-423C-B43C-51C0E4A81201}"/>
              </a:ext>
            </a:extLst>
          </p:cNvPr>
          <p:cNvSpPr>
            <a:spLocks noGrp="1"/>
          </p:cNvSpPr>
          <p:nvPr>
            <p:ph type="sldNum" sz="quarter" idx="12"/>
          </p:nvPr>
        </p:nvSpPr>
        <p:spPr/>
        <p:txBody>
          <a:bodyPr/>
          <a:lstStyle/>
          <a:p>
            <a:fld id="{F8A52CC5-56A5-604C-A6D6-2941690415DC}" type="slidenum">
              <a:rPr lang="en-US" smtClean="0"/>
              <a:t>‹#›</a:t>
            </a:fld>
            <a:endParaRPr lang="en-US" dirty="0"/>
          </a:p>
        </p:txBody>
      </p:sp>
    </p:spTree>
    <p:extLst>
      <p:ext uri="{BB962C8B-B14F-4D97-AF65-F5344CB8AC3E}">
        <p14:creationId xmlns:p14="http://schemas.microsoft.com/office/powerpoint/2010/main" val="1526685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522D8-36D5-4B30-AF1D-0735A10C96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28E594D-35CE-4B9A-AC7E-1FFE78EDA2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501E2CED-2E09-4680-A2C5-6C6D833091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607D9-0B13-4DDF-BF6B-E295A97F8AE4}"/>
              </a:ext>
            </a:extLst>
          </p:cNvPr>
          <p:cNvSpPr>
            <a:spLocks noGrp="1"/>
          </p:cNvSpPr>
          <p:nvPr>
            <p:ph type="dt" sz="half" idx="10"/>
          </p:nvPr>
        </p:nvSpPr>
        <p:spPr/>
        <p:txBody>
          <a:bodyPr/>
          <a:lstStyle/>
          <a:p>
            <a:fld id="{66D31040-A40F-F340-A5C1-4B5AA2AB80F5}" type="datetimeFigureOut">
              <a:rPr lang="en-US" smtClean="0"/>
              <a:t>2/7/2024</a:t>
            </a:fld>
            <a:endParaRPr lang="en-US" dirty="0"/>
          </a:p>
        </p:txBody>
      </p:sp>
      <p:sp>
        <p:nvSpPr>
          <p:cNvPr id="6" name="Footer Placeholder 5">
            <a:extLst>
              <a:ext uri="{FF2B5EF4-FFF2-40B4-BE49-F238E27FC236}">
                <a16:creationId xmlns:a16="http://schemas.microsoft.com/office/drawing/2014/main" id="{ACF40723-3CF2-43C4-BD70-48B2C7C0FFB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481B688-2212-48EB-BDC6-75150C63E8B2}"/>
              </a:ext>
            </a:extLst>
          </p:cNvPr>
          <p:cNvSpPr>
            <a:spLocks noGrp="1"/>
          </p:cNvSpPr>
          <p:nvPr>
            <p:ph type="sldNum" sz="quarter" idx="12"/>
          </p:nvPr>
        </p:nvSpPr>
        <p:spPr/>
        <p:txBody>
          <a:bodyPr/>
          <a:lstStyle/>
          <a:p>
            <a:fld id="{F8A52CC5-56A5-604C-A6D6-2941690415DC}" type="slidenum">
              <a:rPr lang="en-US" smtClean="0"/>
              <a:t>‹#›</a:t>
            </a:fld>
            <a:endParaRPr lang="en-US" dirty="0"/>
          </a:p>
        </p:txBody>
      </p:sp>
    </p:spTree>
    <p:extLst>
      <p:ext uri="{BB962C8B-B14F-4D97-AF65-F5344CB8AC3E}">
        <p14:creationId xmlns:p14="http://schemas.microsoft.com/office/powerpoint/2010/main" val="3962599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04366-DDC4-4019-BB7A-8308826DD6B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6836256-7002-4F50-AD82-F4C90EC1C8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EDC0FC-7E5E-41ED-B0DF-43554565351E}"/>
              </a:ext>
            </a:extLst>
          </p:cNvPr>
          <p:cNvSpPr>
            <a:spLocks noGrp="1"/>
          </p:cNvSpPr>
          <p:nvPr>
            <p:ph type="dt" sz="half" idx="10"/>
          </p:nvPr>
        </p:nvSpPr>
        <p:spPr/>
        <p:txBody>
          <a:bodyPr/>
          <a:lstStyle/>
          <a:p>
            <a:fld id="{66D31040-A40F-F340-A5C1-4B5AA2AB80F5}" type="datetimeFigureOut">
              <a:rPr lang="en-US" smtClean="0"/>
              <a:t>2/7/2024</a:t>
            </a:fld>
            <a:endParaRPr lang="en-US" dirty="0"/>
          </a:p>
        </p:txBody>
      </p:sp>
      <p:sp>
        <p:nvSpPr>
          <p:cNvPr id="5" name="Footer Placeholder 4">
            <a:extLst>
              <a:ext uri="{FF2B5EF4-FFF2-40B4-BE49-F238E27FC236}">
                <a16:creationId xmlns:a16="http://schemas.microsoft.com/office/drawing/2014/main" id="{BF9FA205-D687-4742-8352-E1BECC67878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910CC8-CD2A-4F2B-B5AF-BE4039BCCDE0}"/>
              </a:ext>
            </a:extLst>
          </p:cNvPr>
          <p:cNvSpPr>
            <a:spLocks noGrp="1"/>
          </p:cNvSpPr>
          <p:nvPr>
            <p:ph type="sldNum" sz="quarter" idx="12"/>
          </p:nvPr>
        </p:nvSpPr>
        <p:spPr/>
        <p:txBody>
          <a:bodyPr/>
          <a:lstStyle/>
          <a:p>
            <a:fld id="{F8A52CC5-56A5-604C-A6D6-2941690415DC}" type="slidenum">
              <a:rPr lang="en-US" smtClean="0"/>
              <a:t>‹#›</a:t>
            </a:fld>
            <a:endParaRPr lang="en-US" dirty="0"/>
          </a:p>
        </p:txBody>
      </p:sp>
    </p:spTree>
    <p:extLst>
      <p:ext uri="{BB962C8B-B14F-4D97-AF65-F5344CB8AC3E}">
        <p14:creationId xmlns:p14="http://schemas.microsoft.com/office/powerpoint/2010/main" val="448338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FC1D8E-42F8-43AA-A952-5DBA2D6B7E1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A11FBD-D534-4D09-831E-7641EE920E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9F69A0-576C-4E17-A603-99D71EB3E837}"/>
              </a:ext>
            </a:extLst>
          </p:cNvPr>
          <p:cNvSpPr>
            <a:spLocks noGrp="1"/>
          </p:cNvSpPr>
          <p:nvPr>
            <p:ph type="dt" sz="half" idx="10"/>
          </p:nvPr>
        </p:nvSpPr>
        <p:spPr/>
        <p:txBody>
          <a:bodyPr/>
          <a:lstStyle/>
          <a:p>
            <a:fld id="{66D31040-A40F-F340-A5C1-4B5AA2AB80F5}" type="datetimeFigureOut">
              <a:rPr lang="en-US" smtClean="0"/>
              <a:t>2/7/2024</a:t>
            </a:fld>
            <a:endParaRPr lang="en-US" dirty="0"/>
          </a:p>
        </p:txBody>
      </p:sp>
      <p:sp>
        <p:nvSpPr>
          <p:cNvPr id="5" name="Footer Placeholder 4">
            <a:extLst>
              <a:ext uri="{FF2B5EF4-FFF2-40B4-BE49-F238E27FC236}">
                <a16:creationId xmlns:a16="http://schemas.microsoft.com/office/drawing/2014/main" id="{67BDCE47-2903-4B02-82D3-4FCB3A6F306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7C984E6-3ACE-42F4-87A4-037853A66DEB}"/>
              </a:ext>
            </a:extLst>
          </p:cNvPr>
          <p:cNvSpPr>
            <a:spLocks noGrp="1"/>
          </p:cNvSpPr>
          <p:nvPr>
            <p:ph type="sldNum" sz="quarter" idx="12"/>
          </p:nvPr>
        </p:nvSpPr>
        <p:spPr/>
        <p:txBody>
          <a:bodyPr/>
          <a:lstStyle/>
          <a:p>
            <a:fld id="{F8A52CC5-56A5-604C-A6D6-2941690415DC}" type="slidenum">
              <a:rPr lang="en-US" smtClean="0"/>
              <a:t>‹#›</a:t>
            </a:fld>
            <a:endParaRPr lang="en-US" dirty="0"/>
          </a:p>
        </p:txBody>
      </p:sp>
    </p:spTree>
    <p:extLst>
      <p:ext uri="{BB962C8B-B14F-4D97-AF65-F5344CB8AC3E}">
        <p14:creationId xmlns:p14="http://schemas.microsoft.com/office/powerpoint/2010/main" val="4116246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D28B8D-FEDB-471C-BA0E-CBA5DE9A8A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587F4E6-40FC-4559-B100-E4A706A323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AAB387-609B-4EDC-96F7-B0EF535BE8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D31040-A40F-F340-A5C1-4B5AA2AB80F5}" type="datetimeFigureOut">
              <a:rPr lang="en-US" smtClean="0"/>
              <a:t>2/7/2024</a:t>
            </a:fld>
            <a:endParaRPr lang="en-US" dirty="0"/>
          </a:p>
        </p:txBody>
      </p:sp>
      <p:sp>
        <p:nvSpPr>
          <p:cNvPr id="5" name="Footer Placeholder 4">
            <a:extLst>
              <a:ext uri="{FF2B5EF4-FFF2-40B4-BE49-F238E27FC236}">
                <a16:creationId xmlns:a16="http://schemas.microsoft.com/office/drawing/2014/main" id="{83FFBD0B-31D2-4561-BFD5-8687F44F67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217AA3D-19C2-4C63-A591-2924D547F2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A52CC5-56A5-604C-A6D6-2941690415DC}" type="slidenum">
              <a:rPr lang="en-US" smtClean="0"/>
              <a:t>‹#›</a:t>
            </a:fld>
            <a:endParaRPr lang="en-US" dirty="0"/>
          </a:p>
        </p:txBody>
      </p:sp>
    </p:spTree>
    <p:extLst>
      <p:ext uri="{BB962C8B-B14F-4D97-AF65-F5344CB8AC3E}">
        <p14:creationId xmlns:p14="http://schemas.microsoft.com/office/powerpoint/2010/main" val="3460099888"/>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DA802D-35F8-A564-B97A-3C039F5E3855}"/>
              </a:ext>
            </a:extLst>
          </p:cNvPr>
          <p:cNvSpPr/>
          <p:nvPr/>
        </p:nvSpPr>
        <p:spPr>
          <a:xfrm>
            <a:off x="0" y="0"/>
            <a:ext cx="3426372" cy="6858000"/>
          </a:xfrm>
          <a:prstGeom prst="rect">
            <a:avLst/>
          </a:prstGeom>
          <a:solidFill>
            <a:srgbClr val="1527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9" name="Picture 8" descr="A puzzle with a couple of people and a child&#10;&#10;Description automatically generated">
            <a:extLst>
              <a:ext uri="{FF2B5EF4-FFF2-40B4-BE49-F238E27FC236}">
                <a16:creationId xmlns:a16="http://schemas.microsoft.com/office/drawing/2014/main" id="{B8AB9A44-EB29-D389-FC2E-2E756A078F64}"/>
              </a:ext>
            </a:extLst>
          </p:cNvPr>
          <p:cNvPicPr>
            <a:picLocks noChangeAspect="1"/>
          </p:cNvPicPr>
          <p:nvPr/>
        </p:nvPicPr>
        <p:blipFill>
          <a:blip r:embed="rId3"/>
          <a:stretch>
            <a:fillRect/>
          </a:stretch>
        </p:blipFill>
        <p:spPr>
          <a:xfrm>
            <a:off x="-4508968" y="-1315987"/>
            <a:ext cx="8842327" cy="8434443"/>
          </a:xfrm>
          <a:prstGeom prst="rect">
            <a:avLst/>
          </a:prstGeom>
        </p:spPr>
      </p:pic>
      <p:sp>
        <p:nvSpPr>
          <p:cNvPr id="10" name="TextBox 9">
            <a:extLst>
              <a:ext uri="{FF2B5EF4-FFF2-40B4-BE49-F238E27FC236}">
                <a16:creationId xmlns:a16="http://schemas.microsoft.com/office/drawing/2014/main" id="{A9184B50-3857-EA04-E475-B4B0750AF30A}"/>
              </a:ext>
            </a:extLst>
          </p:cNvPr>
          <p:cNvSpPr txBox="1"/>
          <p:nvPr/>
        </p:nvSpPr>
        <p:spPr>
          <a:xfrm>
            <a:off x="5240346" y="790832"/>
            <a:ext cx="5634681" cy="1077218"/>
          </a:xfrm>
          <a:prstGeom prst="rect">
            <a:avLst/>
          </a:prstGeom>
          <a:noFill/>
        </p:spPr>
        <p:txBody>
          <a:bodyPr wrap="square" rtlCol="0">
            <a:spAutoFit/>
          </a:bodyPr>
          <a:lstStyle/>
          <a:p>
            <a:pPr algn="ctr"/>
            <a:r>
              <a:rPr lang="en-GB" sz="3200" b="1" dirty="0">
                <a:solidFill>
                  <a:srgbClr val="12284B"/>
                </a:solidFill>
                <a:effectLst/>
                <a:latin typeface="Acumin Pro Wide" panose="020B0505020202020204" pitchFamily="34" charset="77"/>
              </a:rPr>
              <a:t>Welcome to</a:t>
            </a:r>
            <a:endParaRPr lang="en-GB" sz="3200" dirty="0">
              <a:solidFill>
                <a:srgbClr val="12284B"/>
              </a:solidFill>
              <a:effectLst/>
              <a:latin typeface="Acumin Pro Wide" panose="020B0505020202020204" pitchFamily="34" charset="77"/>
            </a:endParaRPr>
          </a:p>
          <a:p>
            <a:pPr algn="ctr"/>
            <a:r>
              <a:rPr lang="en-GB" sz="3200" b="1" dirty="0">
                <a:solidFill>
                  <a:srgbClr val="12284B"/>
                </a:solidFill>
                <a:effectLst/>
                <a:latin typeface="Acumin Pro Wide" panose="020B0505020202020204" pitchFamily="34" charset="77"/>
              </a:rPr>
              <a:t>Sandwell Family Hubs</a:t>
            </a:r>
            <a:endParaRPr lang="en-GB" sz="3200" dirty="0">
              <a:solidFill>
                <a:srgbClr val="12284B"/>
              </a:solidFill>
              <a:effectLst/>
              <a:latin typeface="Acumin Pro Wide" panose="020B0505020202020204" pitchFamily="34" charset="77"/>
            </a:endParaRPr>
          </a:p>
        </p:txBody>
      </p:sp>
      <p:pic>
        <p:nvPicPr>
          <p:cNvPr id="12" name="Picture 11" descr="Purple and blue text on a black background&#10;&#10;Description automatically generated">
            <a:extLst>
              <a:ext uri="{FF2B5EF4-FFF2-40B4-BE49-F238E27FC236}">
                <a16:creationId xmlns:a16="http://schemas.microsoft.com/office/drawing/2014/main" id="{3DCFA672-2F63-792D-3E8A-ED560B51A720}"/>
              </a:ext>
            </a:extLst>
          </p:cNvPr>
          <p:cNvPicPr>
            <a:picLocks noChangeAspect="1"/>
          </p:cNvPicPr>
          <p:nvPr/>
        </p:nvPicPr>
        <p:blipFill>
          <a:blip r:embed="rId4"/>
          <a:stretch>
            <a:fillRect/>
          </a:stretch>
        </p:blipFill>
        <p:spPr>
          <a:xfrm>
            <a:off x="5363227" y="2133600"/>
            <a:ext cx="5511800" cy="2590800"/>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5"/>
          <a:stretch>
            <a:fillRect/>
          </a:stretch>
        </p:blipFill>
        <p:spPr>
          <a:xfrm>
            <a:off x="4463613" y="5798455"/>
            <a:ext cx="1302463" cy="614451"/>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CF667448-5AC2-0D62-DDB5-62C9639F02F2}"/>
              </a:ext>
            </a:extLst>
          </p:cNvPr>
          <p:cNvPicPr>
            <a:picLocks noChangeAspect="1"/>
          </p:cNvPicPr>
          <p:nvPr/>
        </p:nvPicPr>
        <p:blipFill>
          <a:blip r:embed="rId6"/>
          <a:stretch>
            <a:fillRect/>
          </a:stretch>
        </p:blipFill>
        <p:spPr>
          <a:xfrm>
            <a:off x="6063762" y="5910429"/>
            <a:ext cx="1757678" cy="502193"/>
          </a:xfrm>
          <a:prstGeom prst="rect">
            <a:avLst/>
          </a:prstGeom>
        </p:spPr>
      </p:pic>
    </p:spTree>
    <p:extLst>
      <p:ext uri="{BB962C8B-B14F-4D97-AF65-F5344CB8AC3E}">
        <p14:creationId xmlns:p14="http://schemas.microsoft.com/office/powerpoint/2010/main" val="169362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7872413" y="6178378"/>
            <a:ext cx="3985729" cy="395165"/>
            <a:chOff x="4463613" y="5695702"/>
            <a:chExt cx="7233891" cy="717204"/>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4463613" y="5798455"/>
              <a:ext cx="1302463" cy="614451"/>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CF667448-5AC2-0D62-DDB5-62C9639F02F2}"/>
                </a:ext>
              </a:extLst>
            </p:cNvPr>
            <p:cNvPicPr>
              <a:picLocks noChangeAspect="1"/>
            </p:cNvPicPr>
            <p:nvPr/>
          </p:nvPicPr>
          <p:blipFill>
            <a:blip r:embed="rId4"/>
            <a:stretch>
              <a:fillRect/>
            </a:stretch>
          </p:blipFill>
          <p:spPr>
            <a:xfrm>
              <a:off x="6063762" y="5910429"/>
              <a:ext cx="1757678" cy="502193"/>
            </a:xfrm>
            <a:prstGeom prst="rect">
              <a:avLst/>
            </a:prstGeom>
          </p:spPr>
        </p:pic>
      </p:grpSp>
      <p:pic>
        <p:nvPicPr>
          <p:cNvPr id="4" name="Picture 3" descr="A puzzle pieces with different colors&#10;&#10;Description automatically generated">
            <a:extLst>
              <a:ext uri="{FF2B5EF4-FFF2-40B4-BE49-F238E27FC236}">
                <a16:creationId xmlns:a16="http://schemas.microsoft.com/office/drawing/2014/main" id="{988406D1-0A8D-27DF-A8D5-1E9349A722D6}"/>
              </a:ext>
            </a:extLst>
          </p:cNvPr>
          <p:cNvPicPr>
            <a:picLocks noChangeAspect="1"/>
          </p:cNvPicPr>
          <p:nvPr/>
        </p:nvPicPr>
        <p:blipFill>
          <a:blip r:embed="rId5"/>
          <a:stretch>
            <a:fillRect/>
          </a:stretch>
        </p:blipFill>
        <p:spPr>
          <a:xfrm>
            <a:off x="-1038138" y="-552106"/>
            <a:ext cx="3517900" cy="3365500"/>
          </a:xfrm>
          <a:prstGeom prst="rect">
            <a:avLst/>
          </a:prstGeom>
        </p:spPr>
      </p:pic>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6"/>
          <a:stretch>
            <a:fillRect/>
          </a:stretch>
        </p:blipFill>
        <p:spPr>
          <a:xfrm>
            <a:off x="5313444" y="290635"/>
            <a:ext cx="6553200" cy="203200"/>
          </a:xfrm>
          <a:prstGeom prst="rect">
            <a:avLst/>
          </a:prstGeom>
        </p:spPr>
      </p:pic>
      <p:pic>
        <p:nvPicPr>
          <p:cNvPr id="3" name="Picture 2" descr="A puzzle pieces with different colors&#10;&#10;Description automatically generated">
            <a:extLst>
              <a:ext uri="{FF2B5EF4-FFF2-40B4-BE49-F238E27FC236}">
                <a16:creationId xmlns:a16="http://schemas.microsoft.com/office/drawing/2014/main" id="{03E72AD3-8712-64BA-5978-2D8C75345192}"/>
              </a:ext>
            </a:extLst>
          </p:cNvPr>
          <p:cNvPicPr>
            <a:picLocks noChangeAspect="1"/>
          </p:cNvPicPr>
          <p:nvPr/>
        </p:nvPicPr>
        <p:blipFill>
          <a:blip r:embed="rId5"/>
          <a:stretch>
            <a:fillRect/>
          </a:stretch>
        </p:blipFill>
        <p:spPr>
          <a:xfrm rot="10800000">
            <a:off x="10712696" y="3645243"/>
            <a:ext cx="2307895" cy="2207914"/>
          </a:xfrm>
          <a:prstGeom prst="rect">
            <a:avLst/>
          </a:prstGeom>
        </p:spPr>
      </p:pic>
      <p:sp>
        <p:nvSpPr>
          <p:cNvPr id="5" name="Rectangle 4">
            <a:extLst>
              <a:ext uri="{FF2B5EF4-FFF2-40B4-BE49-F238E27FC236}">
                <a16:creationId xmlns:a16="http://schemas.microsoft.com/office/drawing/2014/main" id="{742A75F8-0437-4523-89C4-776C3E7FE6DA}"/>
              </a:ext>
            </a:extLst>
          </p:cNvPr>
          <p:cNvSpPr/>
          <p:nvPr/>
        </p:nvSpPr>
        <p:spPr>
          <a:xfrm>
            <a:off x="2423906" y="1720839"/>
            <a:ext cx="8000318" cy="4524315"/>
          </a:xfrm>
          <a:prstGeom prst="rect">
            <a:avLst/>
          </a:prstGeom>
        </p:spPr>
        <p:txBody>
          <a:bodyPr wrap="square">
            <a:spAutoFit/>
          </a:bodyPr>
          <a:lstStyle/>
          <a:p>
            <a:r>
              <a:rPr lang="en-GB" dirty="0">
                <a:solidFill>
                  <a:srgbClr val="15274B"/>
                </a:solidFill>
                <a:latin typeface="Acumin Pro Wide" panose="020B0505020202020204"/>
              </a:rPr>
              <a:t>This is an overview of the proposed model for Family Hubs.  There is sufficient information to agree:</a:t>
            </a:r>
          </a:p>
          <a:p>
            <a:endParaRPr lang="en-GB" dirty="0">
              <a:solidFill>
                <a:srgbClr val="15274B"/>
              </a:solidFill>
              <a:latin typeface="Acumin Pro Wide" panose="020B0505020202020204"/>
            </a:endParaRPr>
          </a:p>
          <a:p>
            <a:pPr marL="285750" indent="-285750">
              <a:buFont typeface="Arial" panose="020B0604020202020204" pitchFamily="34" charset="0"/>
              <a:buChar char="•"/>
            </a:pPr>
            <a:r>
              <a:rPr lang="en-GB" dirty="0">
                <a:solidFill>
                  <a:srgbClr val="15274B"/>
                </a:solidFill>
                <a:latin typeface="Acumin Pro Wide" panose="020B0505020202020204"/>
              </a:rPr>
              <a:t>The definitions for a Spoke and a network member</a:t>
            </a:r>
          </a:p>
          <a:p>
            <a:pPr marL="285750" indent="-285750">
              <a:buFont typeface="Arial" panose="020B0604020202020204" pitchFamily="34" charset="0"/>
              <a:buChar char="•"/>
            </a:pPr>
            <a:endParaRPr lang="en-GB" dirty="0">
              <a:solidFill>
                <a:srgbClr val="15274B"/>
              </a:solidFill>
              <a:latin typeface="Acumin Pro Wide" panose="020B0505020202020204"/>
            </a:endParaRPr>
          </a:p>
          <a:p>
            <a:pPr marL="285750" indent="-285750">
              <a:buFont typeface="Arial" panose="020B0604020202020204" pitchFamily="34" charset="0"/>
              <a:buChar char="•"/>
            </a:pPr>
            <a:r>
              <a:rPr lang="en-GB" dirty="0">
                <a:solidFill>
                  <a:srgbClr val="15274B"/>
                </a:solidFill>
                <a:latin typeface="Acumin Pro Wide" panose="020B0505020202020204"/>
              </a:rPr>
              <a:t>Agree the Family Hub model</a:t>
            </a:r>
          </a:p>
          <a:p>
            <a:pPr marL="285750" indent="-285750">
              <a:buFont typeface="Arial" panose="020B0604020202020204" pitchFamily="34" charset="0"/>
              <a:buChar char="•"/>
            </a:pPr>
            <a:endParaRPr lang="en-GB" dirty="0">
              <a:solidFill>
                <a:srgbClr val="15274B"/>
              </a:solidFill>
              <a:latin typeface="Acumin Pro Wide" panose="020B0505020202020204"/>
            </a:endParaRPr>
          </a:p>
          <a:p>
            <a:pPr marL="285750" indent="-285750">
              <a:buFont typeface="Arial" panose="020B0604020202020204" pitchFamily="34" charset="0"/>
              <a:buChar char="•"/>
            </a:pPr>
            <a:r>
              <a:rPr lang="en-GB" dirty="0">
                <a:solidFill>
                  <a:srgbClr val="15274B"/>
                </a:solidFill>
                <a:latin typeface="Acumin Pro Wide" panose="020B0505020202020204"/>
              </a:rPr>
              <a:t>To have one or two mobile spokes.</a:t>
            </a:r>
          </a:p>
          <a:p>
            <a:pPr marL="285750" indent="-285750">
              <a:buFont typeface="Arial" panose="020B0604020202020204" pitchFamily="34" charset="0"/>
              <a:buChar char="•"/>
            </a:pPr>
            <a:endParaRPr lang="en-GB" dirty="0">
              <a:solidFill>
                <a:srgbClr val="15274B"/>
              </a:solidFill>
              <a:latin typeface="Acumin Pro Wide" panose="020B0505020202020204"/>
            </a:endParaRPr>
          </a:p>
          <a:p>
            <a:pPr marL="285750" indent="-285750">
              <a:buFont typeface="Arial" panose="020B0604020202020204" pitchFamily="34" charset="0"/>
              <a:buChar char="•"/>
            </a:pPr>
            <a:r>
              <a:rPr lang="en-GB" dirty="0">
                <a:solidFill>
                  <a:srgbClr val="15274B"/>
                </a:solidFill>
                <a:latin typeface="Acumin Pro Wide" panose="020B0505020202020204"/>
              </a:rPr>
              <a:t>The route for the mobile spokes</a:t>
            </a:r>
          </a:p>
          <a:p>
            <a:pPr marL="285750" indent="-285750">
              <a:buFont typeface="Arial" panose="020B0604020202020204" pitchFamily="34" charset="0"/>
              <a:buChar char="•"/>
            </a:pPr>
            <a:endParaRPr lang="en-GB" dirty="0">
              <a:solidFill>
                <a:srgbClr val="15274B"/>
              </a:solidFill>
              <a:latin typeface="Acumin Pro Wide" panose="020B0505020202020204"/>
            </a:endParaRPr>
          </a:p>
          <a:p>
            <a:pPr marL="285750" indent="-285750">
              <a:buFont typeface="Arial" panose="020B0604020202020204" pitchFamily="34" charset="0"/>
              <a:buChar char="•"/>
            </a:pPr>
            <a:r>
              <a:rPr lang="en-GB" dirty="0">
                <a:solidFill>
                  <a:srgbClr val="15274B"/>
                </a:solidFill>
                <a:latin typeface="Acumin Pro Wide" panose="020B0505020202020204"/>
              </a:rPr>
              <a:t>The key areas for placement of spokes</a:t>
            </a:r>
          </a:p>
          <a:p>
            <a:endParaRPr lang="en-GB" dirty="0">
              <a:solidFill>
                <a:srgbClr val="15274B"/>
              </a:solidFill>
              <a:latin typeface="Acumin Pro Wide" panose="020B0505020202020204"/>
            </a:endParaRPr>
          </a:p>
          <a:p>
            <a:pPr marL="285750" indent="-285750">
              <a:buFont typeface="Arial" panose="020B0604020202020204" pitchFamily="34" charset="0"/>
              <a:buChar char="•"/>
            </a:pPr>
            <a:r>
              <a:rPr lang="en-GB" dirty="0">
                <a:solidFill>
                  <a:srgbClr val="15274B"/>
                </a:solidFill>
                <a:latin typeface="Acumin Pro Wide" panose="020B0505020202020204"/>
              </a:rPr>
              <a:t>The timeline for the rollout of the proposed model</a:t>
            </a:r>
          </a:p>
          <a:p>
            <a:endParaRPr lang="en-GB" dirty="0">
              <a:solidFill>
                <a:srgbClr val="15274B"/>
              </a:solidFill>
              <a:latin typeface="Acumin Pro Wide" panose="020B0505020202020204"/>
            </a:endParaRPr>
          </a:p>
          <a:p>
            <a:endParaRPr lang="en-GB" dirty="0">
              <a:solidFill>
                <a:srgbClr val="15274B"/>
              </a:solidFill>
              <a:latin typeface="Acumin Pro Wide" panose="020B0505020202020204"/>
            </a:endParaRPr>
          </a:p>
        </p:txBody>
      </p:sp>
      <p:sp>
        <p:nvSpPr>
          <p:cNvPr id="10" name="TextBox 9">
            <a:extLst>
              <a:ext uri="{FF2B5EF4-FFF2-40B4-BE49-F238E27FC236}">
                <a16:creationId xmlns:a16="http://schemas.microsoft.com/office/drawing/2014/main" id="{1EE7594D-31CE-4060-A580-9D7F53C903BF}"/>
              </a:ext>
            </a:extLst>
          </p:cNvPr>
          <p:cNvSpPr txBox="1"/>
          <p:nvPr/>
        </p:nvSpPr>
        <p:spPr>
          <a:xfrm>
            <a:off x="2227027" y="607616"/>
            <a:ext cx="9423628" cy="584775"/>
          </a:xfrm>
          <a:prstGeom prst="rect">
            <a:avLst/>
          </a:prstGeom>
          <a:noFill/>
        </p:spPr>
        <p:txBody>
          <a:bodyPr wrap="square" rtlCol="0">
            <a:spAutoFit/>
          </a:bodyPr>
          <a:lstStyle/>
          <a:p>
            <a:pPr algn="ctr"/>
            <a:r>
              <a:rPr lang="en-GB" sz="3200" b="1" dirty="0">
                <a:solidFill>
                  <a:srgbClr val="12284B"/>
                </a:solidFill>
                <a:latin typeface="Acumin Pro Wide" panose="020B0505020202020204" pitchFamily="34" charset="77"/>
              </a:rPr>
              <a:t>Family Hub Model </a:t>
            </a:r>
            <a:endParaRPr lang="en-GB" sz="3200" dirty="0">
              <a:solidFill>
                <a:srgbClr val="12284B"/>
              </a:solidFill>
              <a:effectLst/>
              <a:latin typeface="Acumin Pro Wide" panose="020B0505020202020204" pitchFamily="34" charset="77"/>
            </a:endParaRPr>
          </a:p>
        </p:txBody>
      </p:sp>
    </p:spTree>
    <p:extLst>
      <p:ext uri="{BB962C8B-B14F-4D97-AF65-F5344CB8AC3E}">
        <p14:creationId xmlns:p14="http://schemas.microsoft.com/office/powerpoint/2010/main" val="3956666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7872413" y="6178378"/>
            <a:ext cx="3985729" cy="395165"/>
            <a:chOff x="4463613" y="5695702"/>
            <a:chExt cx="7233891" cy="717204"/>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4463613" y="5798455"/>
              <a:ext cx="1302463" cy="614451"/>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CF667448-5AC2-0D62-DDB5-62C9639F02F2}"/>
                </a:ext>
              </a:extLst>
            </p:cNvPr>
            <p:cNvPicPr>
              <a:picLocks noChangeAspect="1"/>
            </p:cNvPicPr>
            <p:nvPr/>
          </p:nvPicPr>
          <p:blipFill>
            <a:blip r:embed="rId4"/>
            <a:stretch>
              <a:fillRect/>
            </a:stretch>
          </p:blipFill>
          <p:spPr>
            <a:xfrm>
              <a:off x="6063762" y="5910429"/>
              <a:ext cx="1757678" cy="502193"/>
            </a:xfrm>
            <a:prstGeom prst="rect">
              <a:avLst/>
            </a:prstGeom>
          </p:spPr>
        </p:pic>
      </p:grpSp>
      <p:pic>
        <p:nvPicPr>
          <p:cNvPr id="4" name="Picture 3" descr="A puzzle pieces with different colors&#10;&#10;Description automatically generated">
            <a:extLst>
              <a:ext uri="{FF2B5EF4-FFF2-40B4-BE49-F238E27FC236}">
                <a16:creationId xmlns:a16="http://schemas.microsoft.com/office/drawing/2014/main" id="{988406D1-0A8D-27DF-A8D5-1E9349A722D6}"/>
              </a:ext>
            </a:extLst>
          </p:cNvPr>
          <p:cNvPicPr>
            <a:picLocks noChangeAspect="1"/>
          </p:cNvPicPr>
          <p:nvPr/>
        </p:nvPicPr>
        <p:blipFill>
          <a:blip r:embed="rId5"/>
          <a:stretch>
            <a:fillRect/>
          </a:stretch>
        </p:blipFill>
        <p:spPr>
          <a:xfrm>
            <a:off x="-1038138" y="-552106"/>
            <a:ext cx="3517900" cy="3365500"/>
          </a:xfrm>
          <a:prstGeom prst="rect">
            <a:avLst/>
          </a:prstGeom>
        </p:spPr>
      </p:pic>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6"/>
          <a:stretch>
            <a:fillRect/>
          </a:stretch>
        </p:blipFill>
        <p:spPr>
          <a:xfrm>
            <a:off x="5313444" y="290635"/>
            <a:ext cx="6553200" cy="203200"/>
          </a:xfrm>
          <a:prstGeom prst="rect">
            <a:avLst/>
          </a:prstGeom>
        </p:spPr>
      </p:pic>
      <p:pic>
        <p:nvPicPr>
          <p:cNvPr id="3" name="Picture 2" descr="A puzzle pieces with different colors&#10;&#10;Description automatically generated">
            <a:extLst>
              <a:ext uri="{FF2B5EF4-FFF2-40B4-BE49-F238E27FC236}">
                <a16:creationId xmlns:a16="http://schemas.microsoft.com/office/drawing/2014/main" id="{03E72AD3-8712-64BA-5978-2D8C75345192}"/>
              </a:ext>
            </a:extLst>
          </p:cNvPr>
          <p:cNvPicPr>
            <a:picLocks noChangeAspect="1"/>
          </p:cNvPicPr>
          <p:nvPr/>
        </p:nvPicPr>
        <p:blipFill>
          <a:blip r:embed="rId5"/>
          <a:stretch>
            <a:fillRect/>
          </a:stretch>
        </p:blipFill>
        <p:spPr>
          <a:xfrm rot="10800000">
            <a:off x="10712696" y="3645243"/>
            <a:ext cx="2307895" cy="2207914"/>
          </a:xfrm>
          <a:prstGeom prst="rect">
            <a:avLst/>
          </a:prstGeom>
        </p:spPr>
      </p:pic>
      <p:sp>
        <p:nvSpPr>
          <p:cNvPr id="5" name="Rectangle 4">
            <a:extLst>
              <a:ext uri="{FF2B5EF4-FFF2-40B4-BE49-F238E27FC236}">
                <a16:creationId xmlns:a16="http://schemas.microsoft.com/office/drawing/2014/main" id="{742A75F8-0437-4523-89C4-776C3E7FE6DA}"/>
              </a:ext>
            </a:extLst>
          </p:cNvPr>
          <p:cNvSpPr/>
          <p:nvPr/>
        </p:nvSpPr>
        <p:spPr>
          <a:xfrm>
            <a:off x="2423906" y="1720839"/>
            <a:ext cx="8000318" cy="3693319"/>
          </a:xfrm>
          <a:prstGeom prst="rect">
            <a:avLst/>
          </a:prstGeom>
        </p:spPr>
        <p:txBody>
          <a:bodyPr wrap="square">
            <a:spAutoFit/>
          </a:bodyPr>
          <a:lstStyle/>
          <a:p>
            <a:r>
              <a:rPr lang="en-GB" dirty="0">
                <a:solidFill>
                  <a:srgbClr val="15274B"/>
                </a:solidFill>
                <a:latin typeface="Acumin Pro Wide" panose="020B0505020202020204"/>
              </a:rPr>
              <a:t>Family hubs are a place-based way of joining up locally in the planning and delivery of family services. They bring services together to improve access, improve the connections between families, professionals, services, and providers, and put relationships at the heart of family support. Family hubs offer support to families from conception and two, and to those with children of all ages, which is 0-19 or up to 25 for those with special educational needs and disabilities (SEND), with a great Start for Life offer at their core. </a:t>
            </a:r>
          </a:p>
          <a:p>
            <a:endParaRPr lang="en-GB" dirty="0">
              <a:solidFill>
                <a:srgbClr val="15274B"/>
              </a:solidFill>
              <a:latin typeface="Acumin Pro Wide" panose="020B0505020202020204"/>
            </a:endParaRPr>
          </a:p>
          <a:p>
            <a:r>
              <a:rPr lang="en-GB" dirty="0">
                <a:solidFill>
                  <a:srgbClr val="15274B"/>
                </a:solidFill>
                <a:latin typeface="Acumin Pro Wide" panose="020B0505020202020204"/>
              </a:rPr>
              <a:t>The relationships between the Family Hub, families and other delivery sites are equally important to ensure a whole family approach and, as far as possible, a seamless, integrated service. An indication that a Family Hub is working well is when a family need tell their story only once and services and people then work together to give that family the support they need.</a:t>
            </a:r>
          </a:p>
        </p:txBody>
      </p:sp>
      <p:sp>
        <p:nvSpPr>
          <p:cNvPr id="10" name="TextBox 9">
            <a:extLst>
              <a:ext uri="{FF2B5EF4-FFF2-40B4-BE49-F238E27FC236}">
                <a16:creationId xmlns:a16="http://schemas.microsoft.com/office/drawing/2014/main" id="{1EE7594D-31CE-4060-A580-9D7F53C903BF}"/>
              </a:ext>
            </a:extLst>
          </p:cNvPr>
          <p:cNvSpPr txBox="1"/>
          <p:nvPr/>
        </p:nvSpPr>
        <p:spPr>
          <a:xfrm>
            <a:off x="1838613" y="583557"/>
            <a:ext cx="9423628" cy="584775"/>
          </a:xfrm>
          <a:prstGeom prst="rect">
            <a:avLst/>
          </a:prstGeom>
          <a:noFill/>
        </p:spPr>
        <p:txBody>
          <a:bodyPr wrap="square" rtlCol="0">
            <a:spAutoFit/>
          </a:bodyPr>
          <a:lstStyle/>
          <a:p>
            <a:pPr algn="ctr"/>
            <a:r>
              <a:rPr lang="en-GB" sz="3200" b="1" dirty="0">
                <a:solidFill>
                  <a:srgbClr val="12284B"/>
                </a:solidFill>
                <a:latin typeface="Acumin Pro Wide" panose="020B0505020202020204" pitchFamily="34" charset="77"/>
              </a:rPr>
              <a:t>Our aim for Hubs, Spokes and Network partners</a:t>
            </a:r>
            <a:endParaRPr lang="en-GB" sz="3200" dirty="0">
              <a:solidFill>
                <a:srgbClr val="12284B"/>
              </a:solidFill>
              <a:effectLst/>
              <a:latin typeface="Acumin Pro Wide" panose="020B0505020202020204" pitchFamily="34" charset="77"/>
            </a:endParaRPr>
          </a:p>
        </p:txBody>
      </p:sp>
    </p:spTree>
    <p:extLst>
      <p:ext uri="{BB962C8B-B14F-4D97-AF65-F5344CB8AC3E}">
        <p14:creationId xmlns:p14="http://schemas.microsoft.com/office/powerpoint/2010/main" val="1233080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7872413" y="6178378"/>
            <a:ext cx="3985729" cy="395165"/>
            <a:chOff x="4463613" y="5695702"/>
            <a:chExt cx="7233891" cy="717204"/>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4463613" y="5798455"/>
              <a:ext cx="1302463" cy="614451"/>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CF667448-5AC2-0D62-DDB5-62C9639F02F2}"/>
                </a:ext>
              </a:extLst>
            </p:cNvPr>
            <p:cNvPicPr>
              <a:picLocks noChangeAspect="1"/>
            </p:cNvPicPr>
            <p:nvPr/>
          </p:nvPicPr>
          <p:blipFill>
            <a:blip r:embed="rId4"/>
            <a:stretch>
              <a:fillRect/>
            </a:stretch>
          </p:blipFill>
          <p:spPr>
            <a:xfrm>
              <a:off x="6063762" y="5910429"/>
              <a:ext cx="1757678" cy="502193"/>
            </a:xfrm>
            <a:prstGeom prst="rect">
              <a:avLst/>
            </a:prstGeom>
          </p:spPr>
        </p:pic>
      </p:grpSp>
      <p:pic>
        <p:nvPicPr>
          <p:cNvPr id="4" name="Picture 3" descr="A puzzle pieces with different colors&#10;&#10;Description automatically generated">
            <a:extLst>
              <a:ext uri="{FF2B5EF4-FFF2-40B4-BE49-F238E27FC236}">
                <a16:creationId xmlns:a16="http://schemas.microsoft.com/office/drawing/2014/main" id="{988406D1-0A8D-27DF-A8D5-1E9349A722D6}"/>
              </a:ext>
            </a:extLst>
          </p:cNvPr>
          <p:cNvPicPr>
            <a:picLocks noChangeAspect="1"/>
          </p:cNvPicPr>
          <p:nvPr/>
        </p:nvPicPr>
        <p:blipFill>
          <a:blip r:embed="rId5"/>
          <a:stretch>
            <a:fillRect/>
          </a:stretch>
        </p:blipFill>
        <p:spPr>
          <a:xfrm>
            <a:off x="-1038138" y="-552106"/>
            <a:ext cx="3517900" cy="3365500"/>
          </a:xfrm>
          <a:prstGeom prst="rect">
            <a:avLst/>
          </a:prstGeom>
        </p:spPr>
      </p:pic>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6"/>
          <a:stretch>
            <a:fillRect/>
          </a:stretch>
        </p:blipFill>
        <p:spPr>
          <a:xfrm>
            <a:off x="5313444" y="290635"/>
            <a:ext cx="6553200" cy="203200"/>
          </a:xfrm>
          <a:prstGeom prst="rect">
            <a:avLst/>
          </a:prstGeom>
        </p:spPr>
      </p:pic>
      <p:pic>
        <p:nvPicPr>
          <p:cNvPr id="3" name="Picture 2" descr="A puzzle pieces with different colors&#10;&#10;Description automatically generated">
            <a:extLst>
              <a:ext uri="{FF2B5EF4-FFF2-40B4-BE49-F238E27FC236}">
                <a16:creationId xmlns:a16="http://schemas.microsoft.com/office/drawing/2014/main" id="{03E72AD3-8712-64BA-5978-2D8C75345192}"/>
              </a:ext>
            </a:extLst>
          </p:cNvPr>
          <p:cNvPicPr>
            <a:picLocks noChangeAspect="1"/>
          </p:cNvPicPr>
          <p:nvPr/>
        </p:nvPicPr>
        <p:blipFill>
          <a:blip r:embed="rId5"/>
          <a:stretch>
            <a:fillRect/>
          </a:stretch>
        </p:blipFill>
        <p:spPr>
          <a:xfrm rot="10800000">
            <a:off x="10712696" y="3645243"/>
            <a:ext cx="2307895" cy="2207914"/>
          </a:xfrm>
          <a:prstGeom prst="rect">
            <a:avLst/>
          </a:prstGeom>
        </p:spPr>
      </p:pic>
      <p:sp>
        <p:nvSpPr>
          <p:cNvPr id="11" name="Content Placeholder 2">
            <a:extLst>
              <a:ext uri="{FF2B5EF4-FFF2-40B4-BE49-F238E27FC236}">
                <a16:creationId xmlns:a16="http://schemas.microsoft.com/office/drawing/2014/main" id="{B25635C1-7983-49FE-B79F-47ECB7DF6443}"/>
              </a:ext>
            </a:extLst>
          </p:cNvPr>
          <p:cNvSpPr txBox="1">
            <a:spLocks/>
          </p:cNvSpPr>
          <p:nvPr/>
        </p:nvSpPr>
        <p:spPr>
          <a:xfrm>
            <a:off x="2196352" y="1825625"/>
            <a:ext cx="9157447"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t>There are 7 Family Hubs</a:t>
            </a:r>
          </a:p>
          <a:p>
            <a:pPr algn="l"/>
            <a:r>
              <a:rPr lang="en-GB" dirty="0"/>
              <a:t>3 of the Children Centre Satellite Sites will be spokes including: Wednesbury North, Galton Valley (Smethwick) and Happy Faces (Rowley Regis).</a:t>
            </a:r>
          </a:p>
          <a:p>
            <a:pPr algn="l"/>
            <a:r>
              <a:rPr lang="en-GB" dirty="0"/>
              <a:t>The remaining 2 satellite sites (Flying Start and Great Bridge) will be part of the Family Hub network</a:t>
            </a:r>
          </a:p>
          <a:p>
            <a:pPr algn="l"/>
            <a:r>
              <a:rPr lang="en-GB" dirty="0"/>
              <a:t>The Child Development Centre will be a specialist Spoke</a:t>
            </a:r>
          </a:p>
          <a:p>
            <a:pPr algn="l"/>
            <a:r>
              <a:rPr lang="en-GB" dirty="0"/>
              <a:t>The Maternity unit in Smethwick will hopefully also be a specialist spoke</a:t>
            </a:r>
          </a:p>
          <a:p>
            <a:pPr algn="l"/>
            <a:r>
              <a:rPr lang="en-GB" dirty="0"/>
              <a:t>The needs assessment has highlighted the areas of high need and lack of resource, demonstrating where the spokes are needed and where the mobile spokes need to go.</a:t>
            </a:r>
          </a:p>
          <a:p>
            <a:pPr algn="l"/>
            <a:endParaRPr lang="en-GB" dirty="0"/>
          </a:p>
          <a:p>
            <a:endParaRPr lang="en-GB" dirty="0"/>
          </a:p>
        </p:txBody>
      </p:sp>
      <p:sp>
        <p:nvSpPr>
          <p:cNvPr id="12" name="Title 1">
            <a:extLst>
              <a:ext uri="{FF2B5EF4-FFF2-40B4-BE49-F238E27FC236}">
                <a16:creationId xmlns:a16="http://schemas.microsoft.com/office/drawing/2014/main" id="{40A0A852-AB30-4F53-B7F8-684A4824F1A7}"/>
              </a:ext>
            </a:extLst>
          </p:cNvPr>
          <p:cNvSpPr txBox="1">
            <a:spLocks/>
          </p:cNvSpPr>
          <p:nvPr/>
        </p:nvSpPr>
        <p:spPr>
          <a:xfrm>
            <a:off x="838200" y="365125"/>
            <a:ext cx="10515600" cy="8809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200" b="1" dirty="0"/>
              <a:t>The Story So Far</a:t>
            </a:r>
          </a:p>
        </p:txBody>
      </p:sp>
    </p:spTree>
    <p:extLst>
      <p:ext uri="{BB962C8B-B14F-4D97-AF65-F5344CB8AC3E}">
        <p14:creationId xmlns:p14="http://schemas.microsoft.com/office/powerpoint/2010/main" val="2313071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7872413" y="6178378"/>
            <a:ext cx="3985729" cy="395165"/>
            <a:chOff x="4463613" y="5695702"/>
            <a:chExt cx="7233891" cy="717204"/>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4463613" y="5798455"/>
              <a:ext cx="1302463" cy="614451"/>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CF667448-5AC2-0D62-DDB5-62C9639F02F2}"/>
                </a:ext>
              </a:extLst>
            </p:cNvPr>
            <p:cNvPicPr>
              <a:picLocks noChangeAspect="1"/>
            </p:cNvPicPr>
            <p:nvPr/>
          </p:nvPicPr>
          <p:blipFill>
            <a:blip r:embed="rId4"/>
            <a:stretch>
              <a:fillRect/>
            </a:stretch>
          </p:blipFill>
          <p:spPr>
            <a:xfrm>
              <a:off x="6063762" y="5910429"/>
              <a:ext cx="1757678" cy="502193"/>
            </a:xfrm>
            <a:prstGeom prst="rect">
              <a:avLst/>
            </a:prstGeom>
          </p:spPr>
        </p:pic>
      </p:grpSp>
      <p:pic>
        <p:nvPicPr>
          <p:cNvPr id="4" name="Picture 3" descr="A puzzle pieces with different colors&#10;&#10;Description automatically generated">
            <a:extLst>
              <a:ext uri="{FF2B5EF4-FFF2-40B4-BE49-F238E27FC236}">
                <a16:creationId xmlns:a16="http://schemas.microsoft.com/office/drawing/2014/main" id="{988406D1-0A8D-27DF-A8D5-1E9349A722D6}"/>
              </a:ext>
            </a:extLst>
          </p:cNvPr>
          <p:cNvPicPr>
            <a:picLocks noChangeAspect="1"/>
          </p:cNvPicPr>
          <p:nvPr/>
        </p:nvPicPr>
        <p:blipFill>
          <a:blip r:embed="rId5"/>
          <a:stretch>
            <a:fillRect/>
          </a:stretch>
        </p:blipFill>
        <p:spPr>
          <a:xfrm>
            <a:off x="-1038138" y="-552106"/>
            <a:ext cx="3517900" cy="3365500"/>
          </a:xfrm>
          <a:prstGeom prst="rect">
            <a:avLst/>
          </a:prstGeom>
        </p:spPr>
      </p:pic>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6"/>
          <a:stretch>
            <a:fillRect/>
          </a:stretch>
        </p:blipFill>
        <p:spPr>
          <a:xfrm>
            <a:off x="5313444" y="290635"/>
            <a:ext cx="6553200" cy="203200"/>
          </a:xfrm>
          <a:prstGeom prst="rect">
            <a:avLst/>
          </a:prstGeom>
        </p:spPr>
      </p:pic>
      <p:pic>
        <p:nvPicPr>
          <p:cNvPr id="3" name="Picture 2" descr="A puzzle pieces with different colors&#10;&#10;Description automatically generated">
            <a:extLst>
              <a:ext uri="{FF2B5EF4-FFF2-40B4-BE49-F238E27FC236}">
                <a16:creationId xmlns:a16="http://schemas.microsoft.com/office/drawing/2014/main" id="{03E72AD3-8712-64BA-5978-2D8C75345192}"/>
              </a:ext>
            </a:extLst>
          </p:cNvPr>
          <p:cNvPicPr>
            <a:picLocks noChangeAspect="1"/>
          </p:cNvPicPr>
          <p:nvPr/>
        </p:nvPicPr>
        <p:blipFill>
          <a:blip r:embed="rId5"/>
          <a:stretch>
            <a:fillRect/>
          </a:stretch>
        </p:blipFill>
        <p:spPr>
          <a:xfrm rot="10800000">
            <a:off x="10712696" y="3645243"/>
            <a:ext cx="2307895" cy="2207914"/>
          </a:xfrm>
          <a:prstGeom prst="rect">
            <a:avLst/>
          </a:prstGeom>
        </p:spPr>
      </p:pic>
      <p:sp>
        <p:nvSpPr>
          <p:cNvPr id="11" name="Content Placeholder 2">
            <a:extLst>
              <a:ext uri="{FF2B5EF4-FFF2-40B4-BE49-F238E27FC236}">
                <a16:creationId xmlns:a16="http://schemas.microsoft.com/office/drawing/2014/main" id="{B25635C1-7983-49FE-B79F-47ECB7DF6443}"/>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dirty="0"/>
              <a:t>This model will operate in each of the Sandwell Towns</a:t>
            </a:r>
          </a:p>
          <a:p>
            <a:pPr marL="342900" indent="-342900" algn="l">
              <a:buFont typeface="Arial" panose="020B0604020202020204" pitchFamily="34" charset="0"/>
              <a:buChar char="•"/>
            </a:pPr>
            <a:r>
              <a:rPr lang="en-GB" dirty="0"/>
              <a:t>The network will include all partners and stakeholders in the town that support babies, children and families.</a:t>
            </a:r>
          </a:p>
          <a:p>
            <a:pPr marL="342900" indent="-342900" algn="l">
              <a:buFont typeface="Arial" panose="020B0604020202020204" pitchFamily="34" charset="0"/>
              <a:buChar char="•"/>
            </a:pPr>
            <a:r>
              <a:rPr lang="en-GB" dirty="0"/>
              <a:t>The network members could include schools, library’s, health centres, children centre satellites and our voluntary sector.</a:t>
            </a:r>
          </a:p>
          <a:p>
            <a:pPr marL="342900" indent="-342900" algn="l">
              <a:buFont typeface="Arial" panose="020B0604020202020204" pitchFamily="34" charset="0"/>
              <a:buChar char="•"/>
            </a:pPr>
            <a:r>
              <a:rPr lang="en-GB" dirty="0"/>
              <a:t>Network members will come together regularly to share updates, challenges and good practice at termly community network meetings.</a:t>
            </a:r>
          </a:p>
          <a:p>
            <a:pPr marL="342900" indent="-342900" algn="l">
              <a:buFont typeface="Arial" panose="020B0604020202020204" pitchFamily="34" charset="0"/>
              <a:buChar char="•"/>
            </a:pPr>
            <a:r>
              <a:rPr lang="en-GB" dirty="0"/>
              <a:t>Our network is a web of services for families, that connect together to ensure families can receive the support they need where they want to receive it.</a:t>
            </a:r>
          </a:p>
        </p:txBody>
      </p:sp>
      <p:sp>
        <p:nvSpPr>
          <p:cNvPr id="12" name="Title 1">
            <a:extLst>
              <a:ext uri="{FF2B5EF4-FFF2-40B4-BE49-F238E27FC236}">
                <a16:creationId xmlns:a16="http://schemas.microsoft.com/office/drawing/2014/main" id="{40A0A852-AB30-4F53-B7F8-684A4824F1A7}"/>
              </a:ext>
            </a:extLst>
          </p:cNvPr>
          <p:cNvSpPr txBox="1">
            <a:spLocks/>
          </p:cNvSpPr>
          <p:nvPr/>
        </p:nvSpPr>
        <p:spPr>
          <a:xfrm>
            <a:off x="838200" y="365125"/>
            <a:ext cx="10515600" cy="8809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200" b="1" dirty="0"/>
              <a:t>The Family Hub, Spoke and Network Model</a:t>
            </a:r>
          </a:p>
        </p:txBody>
      </p:sp>
    </p:spTree>
    <p:extLst>
      <p:ext uri="{BB962C8B-B14F-4D97-AF65-F5344CB8AC3E}">
        <p14:creationId xmlns:p14="http://schemas.microsoft.com/office/powerpoint/2010/main" val="4248717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8786813" y="6172203"/>
            <a:ext cx="2986269" cy="395010"/>
            <a:chOff x="6277581" y="5695702"/>
            <a:chExt cx="5419923" cy="716922"/>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6277581" y="5746938"/>
              <a:ext cx="1302463" cy="614451"/>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4"/>
          <a:stretch>
            <a:fillRect/>
          </a:stretch>
        </p:blipFill>
        <p:spPr>
          <a:xfrm>
            <a:off x="5313444" y="290635"/>
            <a:ext cx="6553200" cy="203200"/>
          </a:xfrm>
          <a:prstGeom prst="rect">
            <a:avLst/>
          </a:prstGeom>
        </p:spPr>
      </p:pic>
      <p:pic>
        <p:nvPicPr>
          <p:cNvPr id="15" name="Picture 14" descr="A puzzle pieces with different colors&#10;&#10;Description automatically generated">
            <a:extLst>
              <a:ext uri="{FF2B5EF4-FFF2-40B4-BE49-F238E27FC236}">
                <a16:creationId xmlns:a16="http://schemas.microsoft.com/office/drawing/2014/main" id="{C06A173D-CAD2-4B67-8ED6-720F8C583440}"/>
              </a:ext>
            </a:extLst>
          </p:cNvPr>
          <p:cNvPicPr>
            <a:picLocks noChangeAspect="1"/>
          </p:cNvPicPr>
          <p:nvPr/>
        </p:nvPicPr>
        <p:blipFill>
          <a:blip r:embed="rId5"/>
          <a:stretch>
            <a:fillRect/>
          </a:stretch>
        </p:blipFill>
        <p:spPr>
          <a:xfrm>
            <a:off x="-51937" y="-341194"/>
            <a:ext cx="3264095" cy="3365500"/>
          </a:xfrm>
          <a:prstGeom prst="rect">
            <a:avLst/>
          </a:prstGeom>
        </p:spPr>
      </p:pic>
      <p:sp>
        <p:nvSpPr>
          <p:cNvPr id="3" name="Title 2">
            <a:extLst>
              <a:ext uri="{FF2B5EF4-FFF2-40B4-BE49-F238E27FC236}">
                <a16:creationId xmlns:a16="http://schemas.microsoft.com/office/drawing/2014/main" id="{9BDB3B56-7154-4D3D-AAD1-4DC0404AC6AD}"/>
              </a:ext>
            </a:extLst>
          </p:cNvPr>
          <p:cNvSpPr>
            <a:spLocks noGrp="1"/>
          </p:cNvSpPr>
          <p:nvPr>
            <p:ph type="title"/>
          </p:nvPr>
        </p:nvSpPr>
        <p:spPr>
          <a:xfrm>
            <a:off x="3212158" y="365126"/>
            <a:ext cx="8141642" cy="831378"/>
          </a:xfrm>
        </p:spPr>
        <p:txBody>
          <a:bodyPr>
            <a:normAutofit/>
          </a:bodyPr>
          <a:lstStyle/>
          <a:p>
            <a:r>
              <a:rPr lang="en-GB" sz="3200" b="1" dirty="0"/>
              <a:t>Family Hub, Spoke and Network Definitions:</a:t>
            </a:r>
          </a:p>
        </p:txBody>
      </p:sp>
      <p:sp>
        <p:nvSpPr>
          <p:cNvPr id="10" name="TextBox 9">
            <a:extLst>
              <a:ext uri="{FF2B5EF4-FFF2-40B4-BE49-F238E27FC236}">
                <a16:creationId xmlns:a16="http://schemas.microsoft.com/office/drawing/2014/main" id="{098BB37A-74A0-40C3-B42E-932FF9FE7884}"/>
              </a:ext>
            </a:extLst>
          </p:cNvPr>
          <p:cNvSpPr txBox="1"/>
          <p:nvPr/>
        </p:nvSpPr>
        <p:spPr>
          <a:xfrm>
            <a:off x="324118" y="2771575"/>
            <a:ext cx="3264095" cy="3693319"/>
          </a:xfrm>
          <a:prstGeom prst="rect">
            <a:avLst/>
          </a:prstGeom>
          <a:noFill/>
          <a:ln w="50800">
            <a:solidFill>
              <a:srgbClr val="7030A0"/>
            </a:solidFill>
          </a:ln>
        </p:spPr>
        <p:txBody>
          <a:bodyPr wrap="square" rtlCol="0">
            <a:spAutoFit/>
          </a:bodyPr>
          <a:lstStyle/>
          <a:p>
            <a:r>
              <a:rPr lang="en-GB" b="1" dirty="0"/>
              <a:t>Spoke</a:t>
            </a:r>
          </a:p>
          <a:p>
            <a:r>
              <a:rPr lang="en-GB" dirty="0"/>
              <a:t>A welcoming inclusive place that provides support and services to families.  The mobile spoke will target support in areas of identified need.  There will be family hub services based on the needs of the community.  It will be supported by Family Hub staff.  Families' in need of additional help, will be supported to access the right service at the right time.</a:t>
            </a:r>
          </a:p>
        </p:txBody>
      </p:sp>
      <p:sp>
        <p:nvSpPr>
          <p:cNvPr id="11" name="TextBox 10">
            <a:extLst>
              <a:ext uri="{FF2B5EF4-FFF2-40B4-BE49-F238E27FC236}">
                <a16:creationId xmlns:a16="http://schemas.microsoft.com/office/drawing/2014/main" id="{3DB14A2B-5AD3-45B4-ADD3-6E3DE29DB368}"/>
              </a:ext>
            </a:extLst>
          </p:cNvPr>
          <p:cNvSpPr txBox="1"/>
          <p:nvPr/>
        </p:nvSpPr>
        <p:spPr>
          <a:xfrm>
            <a:off x="4230802" y="1414561"/>
            <a:ext cx="4603306" cy="5078313"/>
          </a:xfrm>
          <a:prstGeom prst="rect">
            <a:avLst/>
          </a:prstGeom>
          <a:noFill/>
          <a:ln w="50800">
            <a:solidFill>
              <a:srgbClr val="7030A0"/>
            </a:solidFill>
          </a:ln>
        </p:spPr>
        <p:txBody>
          <a:bodyPr wrap="square" rtlCol="0">
            <a:spAutoFit/>
          </a:bodyPr>
          <a:lstStyle/>
          <a:p>
            <a:r>
              <a:rPr lang="en-GB" b="1" dirty="0"/>
              <a:t>Family Hubs</a:t>
            </a:r>
          </a:p>
          <a:p>
            <a:r>
              <a:rPr lang="en-GB" b="1" dirty="0"/>
              <a:t>A welcoming hub for families: </a:t>
            </a:r>
            <a:r>
              <a:rPr lang="en-GB" dirty="0"/>
              <a:t>services available physically, virtually and via outreach. </a:t>
            </a:r>
            <a:endParaRPr lang="en-GB" b="1" dirty="0"/>
          </a:p>
          <a:p>
            <a:r>
              <a:rPr lang="en-GB" b="1" dirty="0"/>
              <a:t>Seamless support for families: </a:t>
            </a:r>
            <a:r>
              <a:rPr lang="en-GB" dirty="0"/>
              <a:t>a coherent joined-up offer, which will include the Start for Life offer through midwifery, health visiting, mental health support, infant-feeding advice and specialist breastfeeding support, safeguarding and services relating to SEND. </a:t>
            </a:r>
          </a:p>
          <a:p>
            <a:r>
              <a:rPr lang="en-GB" b="1" dirty="0"/>
              <a:t>The information families need when they need it:</a:t>
            </a:r>
            <a:r>
              <a:rPr lang="en-GB" dirty="0"/>
              <a:t> digital, virtual and telephone information offered around the needs of the family</a:t>
            </a:r>
          </a:p>
          <a:p>
            <a:r>
              <a:rPr lang="en-GB" b="1" dirty="0"/>
              <a:t>An empowered workforce: </a:t>
            </a:r>
            <a:r>
              <a:rPr lang="en-GB" dirty="0"/>
              <a:t>developing a modern, skilled workforce to meet the changing needs of families. </a:t>
            </a:r>
          </a:p>
          <a:p>
            <a:r>
              <a:rPr lang="en-GB" b="1" dirty="0"/>
              <a:t>Continually improving the Start for Life offer: </a:t>
            </a:r>
            <a:r>
              <a:rPr lang="en-GB" dirty="0"/>
              <a:t>improving data, evaluation and outcomes  </a:t>
            </a:r>
          </a:p>
        </p:txBody>
      </p:sp>
      <p:sp>
        <p:nvSpPr>
          <p:cNvPr id="12" name="TextBox 11">
            <a:extLst>
              <a:ext uri="{FF2B5EF4-FFF2-40B4-BE49-F238E27FC236}">
                <a16:creationId xmlns:a16="http://schemas.microsoft.com/office/drawing/2014/main" id="{AEAFE023-9C6B-439D-8F41-5BC4A5DC4A30}"/>
              </a:ext>
            </a:extLst>
          </p:cNvPr>
          <p:cNvSpPr txBox="1"/>
          <p:nvPr/>
        </p:nvSpPr>
        <p:spPr>
          <a:xfrm>
            <a:off x="9145628" y="1663337"/>
            <a:ext cx="2827147" cy="4216539"/>
          </a:xfrm>
          <a:prstGeom prst="rect">
            <a:avLst/>
          </a:prstGeom>
          <a:noFill/>
          <a:ln w="50800">
            <a:solidFill>
              <a:srgbClr val="7030A0"/>
            </a:solidFill>
          </a:ln>
        </p:spPr>
        <p:txBody>
          <a:bodyPr wrap="square" rtlCol="0">
            <a:spAutoFit/>
          </a:bodyPr>
          <a:lstStyle/>
          <a:p>
            <a:r>
              <a:rPr lang="en-GB" sz="1600" b="1" dirty="0"/>
              <a:t>Network Members</a:t>
            </a:r>
          </a:p>
          <a:p>
            <a:pPr lvl="0"/>
            <a:r>
              <a:rPr lang="en-GB" dirty="0"/>
              <a:t>Are organisations in the</a:t>
            </a:r>
          </a:p>
          <a:p>
            <a:pPr lvl="0"/>
            <a:r>
              <a:rPr lang="en-GB" dirty="0"/>
              <a:t>network who support children, young people and families to access right help at the right time.  They provide a safe space for service users to get initial information and advice.  The teams in the networks have a knowledge of Family Hub services and will support/ signpost/handhold families to access services when needed. </a:t>
            </a:r>
          </a:p>
        </p:txBody>
      </p:sp>
      <p:sp>
        <p:nvSpPr>
          <p:cNvPr id="5" name="Arrow: Curved Down 4">
            <a:extLst>
              <a:ext uri="{FF2B5EF4-FFF2-40B4-BE49-F238E27FC236}">
                <a16:creationId xmlns:a16="http://schemas.microsoft.com/office/drawing/2014/main" id="{DB06CFB9-541A-417F-BF79-99A343B8A17D}"/>
              </a:ext>
            </a:extLst>
          </p:cNvPr>
          <p:cNvSpPr/>
          <p:nvPr/>
        </p:nvSpPr>
        <p:spPr>
          <a:xfrm>
            <a:off x="7916091" y="978124"/>
            <a:ext cx="1885377" cy="624253"/>
          </a:xfrm>
          <a:prstGeom prst="curvedDownArrow">
            <a:avLst/>
          </a:prstGeom>
          <a:solidFill>
            <a:srgbClr val="CC99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3" name="Arrow: Curved Down 12">
            <a:extLst>
              <a:ext uri="{FF2B5EF4-FFF2-40B4-BE49-F238E27FC236}">
                <a16:creationId xmlns:a16="http://schemas.microsoft.com/office/drawing/2014/main" id="{D2CD8311-0B2D-4F0B-98AC-30AFAB77E6DF}"/>
              </a:ext>
            </a:extLst>
          </p:cNvPr>
          <p:cNvSpPr/>
          <p:nvPr/>
        </p:nvSpPr>
        <p:spPr>
          <a:xfrm rot="19420497">
            <a:off x="2105137" y="1854968"/>
            <a:ext cx="2193874" cy="489425"/>
          </a:xfrm>
          <a:prstGeom prst="curvedDownArrow">
            <a:avLst/>
          </a:prstGeom>
          <a:solidFill>
            <a:srgbClr val="CC99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6" name="Arrow: Curved Down 15">
            <a:extLst>
              <a:ext uri="{FF2B5EF4-FFF2-40B4-BE49-F238E27FC236}">
                <a16:creationId xmlns:a16="http://schemas.microsoft.com/office/drawing/2014/main" id="{F161F539-F2D1-431B-BFE6-5C7F4ADB6ADA}"/>
              </a:ext>
            </a:extLst>
          </p:cNvPr>
          <p:cNvSpPr/>
          <p:nvPr/>
        </p:nvSpPr>
        <p:spPr>
          <a:xfrm rot="10017069">
            <a:off x="8260570" y="6032661"/>
            <a:ext cx="1971612" cy="718736"/>
          </a:xfrm>
          <a:prstGeom prst="curvedDownArrow">
            <a:avLst/>
          </a:prstGeom>
          <a:solidFill>
            <a:srgbClr val="CC99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9" name="Arrow: Curved Down 18">
            <a:extLst>
              <a:ext uri="{FF2B5EF4-FFF2-40B4-BE49-F238E27FC236}">
                <a16:creationId xmlns:a16="http://schemas.microsoft.com/office/drawing/2014/main" id="{4AFEBF23-4E39-4A01-9FB8-88256576FACA}"/>
              </a:ext>
            </a:extLst>
          </p:cNvPr>
          <p:cNvSpPr/>
          <p:nvPr/>
        </p:nvSpPr>
        <p:spPr>
          <a:xfrm rot="11923706">
            <a:off x="3008815" y="6133505"/>
            <a:ext cx="1971612" cy="718736"/>
          </a:xfrm>
          <a:prstGeom prst="curvedDownArrow">
            <a:avLst/>
          </a:prstGeom>
          <a:solidFill>
            <a:srgbClr val="CC99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2880676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7872413" y="6178378"/>
            <a:ext cx="3985729" cy="395165"/>
            <a:chOff x="4463613" y="5695702"/>
            <a:chExt cx="7233891" cy="717204"/>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4463613" y="5798455"/>
              <a:ext cx="1302463" cy="614451"/>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CF667448-5AC2-0D62-DDB5-62C9639F02F2}"/>
                </a:ext>
              </a:extLst>
            </p:cNvPr>
            <p:cNvPicPr>
              <a:picLocks noChangeAspect="1"/>
            </p:cNvPicPr>
            <p:nvPr/>
          </p:nvPicPr>
          <p:blipFill>
            <a:blip r:embed="rId4"/>
            <a:stretch>
              <a:fillRect/>
            </a:stretch>
          </p:blipFill>
          <p:spPr>
            <a:xfrm>
              <a:off x="6063762" y="5910429"/>
              <a:ext cx="1757678" cy="502193"/>
            </a:xfrm>
            <a:prstGeom prst="rect">
              <a:avLst/>
            </a:prstGeom>
          </p:spPr>
        </p:pic>
      </p:grpSp>
      <p:pic>
        <p:nvPicPr>
          <p:cNvPr id="4" name="Picture 3" descr="A puzzle pieces with different colors&#10;&#10;Description automatically generated">
            <a:extLst>
              <a:ext uri="{FF2B5EF4-FFF2-40B4-BE49-F238E27FC236}">
                <a16:creationId xmlns:a16="http://schemas.microsoft.com/office/drawing/2014/main" id="{988406D1-0A8D-27DF-A8D5-1E9349A722D6}"/>
              </a:ext>
            </a:extLst>
          </p:cNvPr>
          <p:cNvPicPr>
            <a:picLocks noChangeAspect="1"/>
          </p:cNvPicPr>
          <p:nvPr/>
        </p:nvPicPr>
        <p:blipFill>
          <a:blip r:embed="rId5"/>
          <a:stretch>
            <a:fillRect/>
          </a:stretch>
        </p:blipFill>
        <p:spPr>
          <a:xfrm>
            <a:off x="-1038138" y="-552106"/>
            <a:ext cx="3517900" cy="3365500"/>
          </a:xfrm>
          <a:prstGeom prst="rect">
            <a:avLst/>
          </a:prstGeom>
        </p:spPr>
      </p:pic>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6"/>
          <a:stretch>
            <a:fillRect/>
          </a:stretch>
        </p:blipFill>
        <p:spPr>
          <a:xfrm>
            <a:off x="5313444" y="290635"/>
            <a:ext cx="6553200" cy="203200"/>
          </a:xfrm>
          <a:prstGeom prst="rect">
            <a:avLst/>
          </a:prstGeom>
        </p:spPr>
      </p:pic>
      <p:pic>
        <p:nvPicPr>
          <p:cNvPr id="3" name="Picture 2" descr="A puzzle pieces with different colors&#10;&#10;Description automatically generated">
            <a:extLst>
              <a:ext uri="{FF2B5EF4-FFF2-40B4-BE49-F238E27FC236}">
                <a16:creationId xmlns:a16="http://schemas.microsoft.com/office/drawing/2014/main" id="{03E72AD3-8712-64BA-5978-2D8C75345192}"/>
              </a:ext>
            </a:extLst>
          </p:cNvPr>
          <p:cNvPicPr>
            <a:picLocks noChangeAspect="1"/>
          </p:cNvPicPr>
          <p:nvPr/>
        </p:nvPicPr>
        <p:blipFill>
          <a:blip r:embed="rId5"/>
          <a:stretch>
            <a:fillRect/>
          </a:stretch>
        </p:blipFill>
        <p:spPr>
          <a:xfrm rot="10800000">
            <a:off x="10712696" y="3645243"/>
            <a:ext cx="2307895" cy="2207914"/>
          </a:xfrm>
          <a:prstGeom prst="rect">
            <a:avLst/>
          </a:prstGeom>
        </p:spPr>
      </p:pic>
      <p:sp>
        <p:nvSpPr>
          <p:cNvPr id="13" name="Title 1">
            <a:extLst>
              <a:ext uri="{FF2B5EF4-FFF2-40B4-BE49-F238E27FC236}">
                <a16:creationId xmlns:a16="http://schemas.microsoft.com/office/drawing/2014/main" id="{2D1D0DBA-7E37-494B-B933-50CBCEA0F28D}"/>
              </a:ext>
            </a:extLst>
          </p:cNvPr>
          <p:cNvSpPr txBox="1">
            <a:spLocks/>
          </p:cNvSpPr>
          <p:nvPr/>
        </p:nvSpPr>
        <p:spPr>
          <a:xfrm>
            <a:off x="1351043" y="619435"/>
            <a:ext cx="10515600" cy="67800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200" b="1" dirty="0"/>
              <a:t>Focused Needs and Areas for the Spokes</a:t>
            </a:r>
          </a:p>
        </p:txBody>
      </p:sp>
      <p:sp>
        <p:nvSpPr>
          <p:cNvPr id="6" name="Text Placeholder 5">
            <a:extLst>
              <a:ext uri="{FF2B5EF4-FFF2-40B4-BE49-F238E27FC236}">
                <a16:creationId xmlns:a16="http://schemas.microsoft.com/office/drawing/2014/main" id="{DAF1CA4A-8973-437D-9570-BD94F97FE0DD}"/>
              </a:ext>
            </a:extLst>
          </p:cNvPr>
          <p:cNvSpPr>
            <a:spLocks noGrp="1"/>
          </p:cNvSpPr>
          <p:nvPr>
            <p:ph type="body" idx="1"/>
          </p:nvPr>
        </p:nvSpPr>
        <p:spPr>
          <a:xfrm>
            <a:off x="1855694" y="1748119"/>
            <a:ext cx="4589197" cy="756956"/>
          </a:xfrm>
          <a:ln w="57150">
            <a:solidFill>
              <a:srgbClr val="7030A0"/>
            </a:solidFill>
          </a:ln>
        </p:spPr>
        <p:txBody>
          <a:bodyPr>
            <a:normAutofit fontScale="25000" lnSpcReduction="20000"/>
          </a:bodyPr>
          <a:lstStyle/>
          <a:p>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GB" sz="7400" dirty="0">
                <a:effectLst/>
                <a:latin typeface="Calibri" panose="020F0502020204030204" pitchFamily="34" charset="0"/>
                <a:ea typeface="Calibri" panose="020F0502020204030204" pitchFamily="34" charset="0"/>
                <a:cs typeface="Times New Roman" panose="02020603050405020304" pitchFamily="18" charset="0"/>
              </a:rPr>
              <a:t>Top presenting Issues for Families in Sandwell</a:t>
            </a:r>
          </a:p>
          <a:p>
            <a:endParaRPr lang="en-GB" dirty="0"/>
          </a:p>
        </p:txBody>
      </p:sp>
      <p:sp>
        <p:nvSpPr>
          <p:cNvPr id="9" name="Content Placeholder 8">
            <a:extLst>
              <a:ext uri="{FF2B5EF4-FFF2-40B4-BE49-F238E27FC236}">
                <a16:creationId xmlns:a16="http://schemas.microsoft.com/office/drawing/2014/main" id="{15CD306A-D9C0-4853-893C-BBAB08FEF264}"/>
              </a:ext>
            </a:extLst>
          </p:cNvPr>
          <p:cNvSpPr>
            <a:spLocks noGrp="1"/>
          </p:cNvSpPr>
          <p:nvPr>
            <p:ph sz="half" idx="2"/>
          </p:nvPr>
        </p:nvSpPr>
        <p:spPr>
          <a:xfrm>
            <a:off x="1855694" y="2505075"/>
            <a:ext cx="4589197" cy="3684588"/>
          </a:xfrm>
          <a:ln w="57150">
            <a:solidFill>
              <a:srgbClr val="7030A0"/>
            </a:solidFill>
          </a:ln>
        </p:spPr>
        <p:txBody>
          <a:bodyPr>
            <a:normAutofit fontScale="92500"/>
          </a:bodyPr>
          <a:lstStyle/>
          <a:p>
            <a:r>
              <a:rPr lang="en-GB" sz="2400" dirty="0"/>
              <a:t>Domestic Abuse</a:t>
            </a:r>
          </a:p>
          <a:p>
            <a:r>
              <a:rPr lang="en-GB" sz="2400" dirty="0"/>
              <a:t>Neglect</a:t>
            </a:r>
          </a:p>
          <a:p>
            <a:r>
              <a:rPr lang="en-GB" sz="2400" dirty="0"/>
              <a:t>Mental Health</a:t>
            </a:r>
          </a:p>
          <a:p>
            <a:r>
              <a:rPr lang="en-GB" sz="2400" dirty="0"/>
              <a:t>Young Mothers</a:t>
            </a:r>
          </a:p>
          <a:p>
            <a:r>
              <a:rPr lang="en-GB" sz="2400" dirty="0"/>
              <a:t>Fathers and Co-parents</a:t>
            </a:r>
          </a:p>
          <a:p>
            <a:r>
              <a:rPr lang="en-GB" sz="2400" dirty="0"/>
              <a:t>Low Income</a:t>
            </a:r>
          </a:p>
          <a:p>
            <a:r>
              <a:rPr lang="en-GB" sz="2400" dirty="0"/>
              <a:t>Mothers born outside of the UK, Black and Ethnic Minority Mothers and Families Migrated to England</a:t>
            </a:r>
          </a:p>
          <a:p>
            <a:endParaRPr lang="en-GB" dirty="0"/>
          </a:p>
        </p:txBody>
      </p:sp>
      <p:sp>
        <p:nvSpPr>
          <p:cNvPr id="10" name="Text Placeholder 9">
            <a:extLst>
              <a:ext uri="{FF2B5EF4-FFF2-40B4-BE49-F238E27FC236}">
                <a16:creationId xmlns:a16="http://schemas.microsoft.com/office/drawing/2014/main" id="{AB4EBE14-DA05-45F5-A598-BB674E0874BC}"/>
              </a:ext>
            </a:extLst>
          </p:cNvPr>
          <p:cNvSpPr>
            <a:spLocks noGrp="1"/>
          </p:cNvSpPr>
          <p:nvPr>
            <p:ph type="body" sz="quarter" idx="3"/>
          </p:nvPr>
        </p:nvSpPr>
        <p:spPr>
          <a:xfrm>
            <a:off x="6947646" y="1748119"/>
            <a:ext cx="4407742" cy="756956"/>
          </a:xfrm>
          <a:ln w="57150">
            <a:solidFill>
              <a:srgbClr val="7030A0"/>
            </a:solidFill>
          </a:ln>
        </p:spPr>
        <p:txBody>
          <a:bodyPr anchor="ctr">
            <a:noAutofit/>
          </a:bodyPr>
          <a:lstStyle/>
          <a:p>
            <a:pPr algn="ctr"/>
            <a:r>
              <a:rPr lang="en-GB" sz="1900" dirty="0"/>
              <a:t>Areas Identified without Easy Access to Family Hubs</a:t>
            </a:r>
          </a:p>
        </p:txBody>
      </p:sp>
      <p:sp>
        <p:nvSpPr>
          <p:cNvPr id="15" name="Content Placeholder 14">
            <a:extLst>
              <a:ext uri="{FF2B5EF4-FFF2-40B4-BE49-F238E27FC236}">
                <a16:creationId xmlns:a16="http://schemas.microsoft.com/office/drawing/2014/main" id="{FA1B46F5-EA5D-4F79-8FD5-D61AAB92EA74}"/>
              </a:ext>
            </a:extLst>
          </p:cNvPr>
          <p:cNvSpPr>
            <a:spLocks noGrp="1"/>
          </p:cNvSpPr>
          <p:nvPr>
            <p:ph sz="quarter" idx="4"/>
          </p:nvPr>
        </p:nvSpPr>
        <p:spPr>
          <a:xfrm>
            <a:off x="6947646" y="2505075"/>
            <a:ext cx="4407741" cy="3684588"/>
          </a:xfrm>
          <a:ln w="57150">
            <a:solidFill>
              <a:srgbClr val="7030A0"/>
            </a:solidFill>
          </a:ln>
        </p:spPr>
        <p:txBody>
          <a:bodyPr>
            <a:normAutofit fontScale="92500"/>
          </a:bodyPr>
          <a:lstStyle/>
          <a:p>
            <a:r>
              <a:rPr lang="en-GB" sz="2400" dirty="0"/>
              <a:t>Great Barr / Newton</a:t>
            </a:r>
          </a:p>
          <a:p>
            <a:r>
              <a:rPr lang="en-GB" sz="2400" dirty="0"/>
              <a:t>Bearwood</a:t>
            </a:r>
          </a:p>
          <a:p>
            <a:r>
              <a:rPr lang="en-GB" sz="2400" dirty="0"/>
              <a:t>West Bromwich Central</a:t>
            </a:r>
          </a:p>
          <a:p>
            <a:r>
              <a:rPr lang="en-GB" sz="2400" dirty="0" err="1"/>
              <a:t>Bristnall</a:t>
            </a:r>
            <a:r>
              <a:rPr lang="en-GB" sz="2400" dirty="0"/>
              <a:t> / Langley</a:t>
            </a:r>
          </a:p>
          <a:p>
            <a:r>
              <a:rPr lang="en-GB" sz="2400" dirty="0"/>
              <a:t>Old Warley</a:t>
            </a:r>
          </a:p>
          <a:p>
            <a:r>
              <a:rPr lang="en-GB" sz="2400" dirty="0"/>
              <a:t>Oldbury Town Centre</a:t>
            </a:r>
          </a:p>
          <a:p>
            <a:r>
              <a:rPr lang="en-GB" sz="2400" dirty="0"/>
              <a:t>Cradley Heath / Old Hill</a:t>
            </a:r>
          </a:p>
        </p:txBody>
      </p:sp>
    </p:spTree>
    <p:extLst>
      <p:ext uri="{BB962C8B-B14F-4D97-AF65-F5344CB8AC3E}">
        <p14:creationId xmlns:p14="http://schemas.microsoft.com/office/powerpoint/2010/main" val="375355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with red circles and text&#10;&#10;Description automatically generated">
            <a:extLst>
              <a:ext uri="{FF2B5EF4-FFF2-40B4-BE49-F238E27FC236}">
                <a16:creationId xmlns:a16="http://schemas.microsoft.com/office/drawing/2014/main" id="{AC85B1EB-69E5-495A-99F0-159665C3E072}"/>
              </a:ext>
            </a:extLst>
          </p:cNvPr>
          <p:cNvPicPr>
            <a:picLocks noChangeAspect="1"/>
          </p:cNvPicPr>
          <p:nvPr/>
        </p:nvPicPr>
        <p:blipFill>
          <a:blip r:embed="rId2"/>
          <a:stretch>
            <a:fillRect/>
          </a:stretch>
        </p:blipFill>
        <p:spPr>
          <a:xfrm>
            <a:off x="3993452" y="457200"/>
            <a:ext cx="4205096" cy="5943600"/>
          </a:xfrm>
          <a:prstGeom prst="rect">
            <a:avLst/>
          </a:prstGeom>
        </p:spPr>
      </p:pic>
    </p:spTree>
    <p:extLst>
      <p:ext uri="{BB962C8B-B14F-4D97-AF65-F5344CB8AC3E}">
        <p14:creationId xmlns:p14="http://schemas.microsoft.com/office/powerpoint/2010/main" val="1786268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DA802D-35F8-A564-B97A-3C039F5E3855}"/>
              </a:ext>
            </a:extLst>
          </p:cNvPr>
          <p:cNvSpPr/>
          <p:nvPr/>
        </p:nvSpPr>
        <p:spPr>
          <a:xfrm rot="1433863">
            <a:off x="-1111652" y="-1536775"/>
            <a:ext cx="4943911" cy="8654765"/>
          </a:xfrm>
          <a:prstGeom prst="rect">
            <a:avLst/>
          </a:prstGeom>
          <a:solidFill>
            <a:srgbClr val="1527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sp>
        <p:nvSpPr>
          <p:cNvPr id="10" name="TextBox 9">
            <a:extLst>
              <a:ext uri="{FF2B5EF4-FFF2-40B4-BE49-F238E27FC236}">
                <a16:creationId xmlns:a16="http://schemas.microsoft.com/office/drawing/2014/main" id="{A9184B50-3857-EA04-E475-B4B0750AF30A}"/>
              </a:ext>
            </a:extLst>
          </p:cNvPr>
          <p:cNvSpPr txBox="1"/>
          <p:nvPr/>
        </p:nvSpPr>
        <p:spPr>
          <a:xfrm>
            <a:off x="5373384" y="3075057"/>
            <a:ext cx="6457158" cy="707886"/>
          </a:xfrm>
          <a:prstGeom prst="rect">
            <a:avLst/>
          </a:prstGeom>
          <a:noFill/>
        </p:spPr>
        <p:txBody>
          <a:bodyPr wrap="square" rtlCol="0">
            <a:spAutoFit/>
          </a:bodyPr>
          <a:lstStyle/>
          <a:p>
            <a:pPr algn="ctr"/>
            <a:r>
              <a:rPr lang="en-GB" sz="4000" b="1" dirty="0">
                <a:solidFill>
                  <a:srgbClr val="12284B"/>
                </a:solidFill>
                <a:effectLst/>
                <a:latin typeface="Acumin Pro Wide" panose="020B0505020202020204" pitchFamily="34" charset="77"/>
              </a:rPr>
              <a:t>Family Hub Spoke Definitions</a:t>
            </a:r>
            <a:endParaRPr lang="en-GB" sz="4000" dirty="0">
              <a:solidFill>
                <a:srgbClr val="12284B"/>
              </a:solidFill>
              <a:effectLst/>
              <a:latin typeface="Acumin Pro Wide" panose="020B0505020202020204" pitchFamily="34" charset="77"/>
            </a:endParaRPr>
          </a:p>
        </p:txBody>
      </p:sp>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4463613" y="5798455"/>
            <a:ext cx="1302463" cy="614451"/>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CF667448-5AC2-0D62-DDB5-62C9639F02F2}"/>
              </a:ext>
            </a:extLst>
          </p:cNvPr>
          <p:cNvPicPr>
            <a:picLocks noChangeAspect="1"/>
          </p:cNvPicPr>
          <p:nvPr/>
        </p:nvPicPr>
        <p:blipFill>
          <a:blip r:embed="rId4"/>
          <a:stretch>
            <a:fillRect/>
          </a:stretch>
        </p:blipFill>
        <p:spPr>
          <a:xfrm>
            <a:off x="6063762" y="5910429"/>
            <a:ext cx="1757678" cy="502193"/>
          </a:xfrm>
          <a:prstGeom prst="rect">
            <a:avLst/>
          </a:prstGeom>
        </p:spPr>
      </p:pic>
      <p:pic>
        <p:nvPicPr>
          <p:cNvPr id="11" name="Picture 10">
            <a:extLst>
              <a:ext uri="{FF2B5EF4-FFF2-40B4-BE49-F238E27FC236}">
                <a16:creationId xmlns:a16="http://schemas.microsoft.com/office/drawing/2014/main" id="{2CCE9B1D-32AD-4B38-B01E-78EFBCDA5178}"/>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58996" y="1698541"/>
            <a:ext cx="3181350" cy="3181350"/>
          </a:xfrm>
          <a:prstGeom prst="rect">
            <a:avLst/>
          </a:prstGeom>
          <a:noFill/>
        </p:spPr>
      </p:pic>
    </p:spTree>
    <p:extLst>
      <p:ext uri="{BB962C8B-B14F-4D97-AF65-F5344CB8AC3E}">
        <p14:creationId xmlns:p14="http://schemas.microsoft.com/office/powerpoint/2010/main" val="1231035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7872413" y="6178378"/>
            <a:ext cx="3985729" cy="395165"/>
            <a:chOff x="4463613" y="5695702"/>
            <a:chExt cx="7233891" cy="717204"/>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4463613" y="5798455"/>
              <a:ext cx="1302463" cy="614451"/>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CF667448-5AC2-0D62-DDB5-62C9639F02F2}"/>
                </a:ext>
              </a:extLst>
            </p:cNvPr>
            <p:cNvPicPr>
              <a:picLocks noChangeAspect="1"/>
            </p:cNvPicPr>
            <p:nvPr/>
          </p:nvPicPr>
          <p:blipFill>
            <a:blip r:embed="rId4"/>
            <a:stretch>
              <a:fillRect/>
            </a:stretch>
          </p:blipFill>
          <p:spPr>
            <a:xfrm>
              <a:off x="6063762" y="5910429"/>
              <a:ext cx="1757678" cy="502193"/>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5"/>
          <a:stretch>
            <a:fillRect/>
          </a:stretch>
        </p:blipFill>
        <p:spPr>
          <a:xfrm>
            <a:off x="5313444" y="290635"/>
            <a:ext cx="6553200" cy="203200"/>
          </a:xfrm>
          <a:prstGeom prst="rect">
            <a:avLst/>
          </a:prstGeom>
        </p:spPr>
      </p:pic>
      <p:sp>
        <p:nvSpPr>
          <p:cNvPr id="11" name="Rectangle 10">
            <a:extLst>
              <a:ext uri="{FF2B5EF4-FFF2-40B4-BE49-F238E27FC236}">
                <a16:creationId xmlns:a16="http://schemas.microsoft.com/office/drawing/2014/main" id="{F49BA4EE-9B40-4060-966F-C94628018331}"/>
              </a:ext>
            </a:extLst>
          </p:cNvPr>
          <p:cNvSpPr/>
          <p:nvPr/>
        </p:nvSpPr>
        <p:spPr>
          <a:xfrm>
            <a:off x="0" y="0"/>
            <a:ext cx="2469492" cy="6858000"/>
          </a:xfrm>
          <a:prstGeom prst="rect">
            <a:avLst/>
          </a:prstGeom>
          <a:solidFill>
            <a:srgbClr val="1527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8E24F719-E333-431E-8C8E-C827CF0FDE92}"/>
              </a:ext>
            </a:extLst>
          </p:cNvPr>
          <p:cNvSpPr txBox="1"/>
          <p:nvPr/>
        </p:nvSpPr>
        <p:spPr>
          <a:xfrm>
            <a:off x="4307930" y="648219"/>
            <a:ext cx="5578598" cy="461665"/>
          </a:xfrm>
          <a:prstGeom prst="rect">
            <a:avLst/>
          </a:prstGeom>
          <a:noFill/>
        </p:spPr>
        <p:txBody>
          <a:bodyPr wrap="square" rtlCol="0">
            <a:spAutoFit/>
          </a:bodyPr>
          <a:lstStyle/>
          <a:p>
            <a:pPr algn="ctr"/>
            <a:r>
              <a:rPr lang="en-GB" sz="2400" b="1" dirty="0">
                <a:solidFill>
                  <a:srgbClr val="12284B"/>
                </a:solidFill>
                <a:effectLst/>
                <a:latin typeface="Acumin Pro Wide" panose="020B0505020202020204" pitchFamily="34" charset="77"/>
              </a:rPr>
              <a:t>Family Hub Mobile Spokes </a:t>
            </a:r>
            <a:endParaRPr lang="en-GB" sz="2400" dirty="0">
              <a:solidFill>
                <a:srgbClr val="12284B"/>
              </a:solidFill>
              <a:effectLst/>
              <a:latin typeface="Acumin Pro Wide" panose="020B0505020202020204" pitchFamily="34" charset="77"/>
            </a:endParaRPr>
          </a:p>
        </p:txBody>
      </p:sp>
      <p:pic>
        <p:nvPicPr>
          <p:cNvPr id="13" name="Picture 12">
            <a:extLst>
              <a:ext uri="{FF2B5EF4-FFF2-40B4-BE49-F238E27FC236}">
                <a16:creationId xmlns:a16="http://schemas.microsoft.com/office/drawing/2014/main" id="{2288A8D4-5F6D-49AE-B922-D80A5A5E3CC9}"/>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8817" y="-191908"/>
            <a:ext cx="3181350" cy="3181350"/>
          </a:xfrm>
          <a:prstGeom prst="rect">
            <a:avLst/>
          </a:prstGeom>
          <a:noFill/>
        </p:spPr>
      </p:pic>
      <p:sp>
        <p:nvSpPr>
          <p:cNvPr id="3" name="Rectangle 2">
            <a:extLst>
              <a:ext uri="{FF2B5EF4-FFF2-40B4-BE49-F238E27FC236}">
                <a16:creationId xmlns:a16="http://schemas.microsoft.com/office/drawing/2014/main" id="{0B5F95AD-A36D-4AF8-BCB5-02C918C61D83}"/>
              </a:ext>
            </a:extLst>
          </p:cNvPr>
          <p:cNvSpPr/>
          <p:nvPr/>
        </p:nvSpPr>
        <p:spPr>
          <a:xfrm>
            <a:off x="3901440" y="1297570"/>
            <a:ext cx="7965203" cy="5262979"/>
          </a:xfrm>
          <a:prstGeom prst="rect">
            <a:avLst/>
          </a:prstGeom>
        </p:spPr>
        <p:txBody>
          <a:bodyPr wrap="square">
            <a:spAutoFit/>
          </a:bodyPr>
          <a:lstStyle/>
          <a:p>
            <a:r>
              <a:rPr lang="en-GB" sz="1600" dirty="0">
                <a:solidFill>
                  <a:srgbClr val="15274B"/>
                </a:solidFill>
                <a:latin typeface="Acumin Pro Wide" panose="020B0505020202020204"/>
              </a:rPr>
              <a:t>The mobile spoke will provide similar services to the “fixed” spoke</a:t>
            </a:r>
          </a:p>
          <a:p>
            <a:endParaRPr lang="en-GB" sz="1600" dirty="0">
              <a:solidFill>
                <a:srgbClr val="15274B"/>
              </a:solidFill>
              <a:latin typeface="Acumin Pro Wide" panose="020B0505020202020204"/>
            </a:endParaRPr>
          </a:p>
          <a:p>
            <a:r>
              <a:rPr lang="en-GB" sz="1600" dirty="0">
                <a:solidFill>
                  <a:srgbClr val="15274B"/>
                </a:solidFill>
                <a:latin typeface="Acumin Pro Wide" panose="020B0505020202020204"/>
              </a:rPr>
              <a:t>The mobile spokes will utilise the mobile library and youth bus</a:t>
            </a:r>
          </a:p>
          <a:p>
            <a:endParaRPr lang="en-GB" sz="1600" dirty="0">
              <a:solidFill>
                <a:srgbClr val="15274B"/>
              </a:solidFill>
              <a:latin typeface="Acumin Pro Wide" panose="020B0505020202020204"/>
            </a:endParaRPr>
          </a:p>
          <a:p>
            <a:r>
              <a:rPr lang="en-GB" sz="1600" dirty="0">
                <a:solidFill>
                  <a:srgbClr val="15274B"/>
                </a:solidFill>
                <a:latin typeface="Acumin Pro Wide" panose="020B0505020202020204"/>
              </a:rPr>
              <a:t>The mobile library spoke could operate for one day per week (Thursday), the cost would be £500 per month.</a:t>
            </a:r>
          </a:p>
          <a:p>
            <a:endParaRPr lang="en-GB" sz="1600" dirty="0">
              <a:solidFill>
                <a:srgbClr val="15274B"/>
              </a:solidFill>
              <a:latin typeface="Acumin Pro Wide" panose="020B0505020202020204"/>
            </a:endParaRPr>
          </a:p>
          <a:p>
            <a:r>
              <a:rPr lang="en-GB" sz="1600" dirty="0">
                <a:solidFill>
                  <a:srgbClr val="15274B"/>
                </a:solidFill>
                <a:latin typeface="Acumin Pro Wide" panose="020B0505020202020204"/>
              </a:rPr>
              <a:t>The mobile youth spoke could operate 2 twilight sessions a week at secondary schools, covering 8 schools each month.  Linking to Violence reduction programme.  Cost - £tbc per month</a:t>
            </a:r>
          </a:p>
          <a:p>
            <a:endParaRPr lang="en-GB" sz="1600" dirty="0">
              <a:solidFill>
                <a:srgbClr val="15274B"/>
              </a:solidFill>
              <a:latin typeface="Acumin Pro Wide" panose="020B0505020202020204"/>
            </a:endParaRPr>
          </a:p>
          <a:p>
            <a:r>
              <a:rPr lang="en-GB" sz="1600" dirty="0">
                <a:solidFill>
                  <a:srgbClr val="15274B"/>
                </a:solidFill>
                <a:latin typeface="Acumin Pro Wide" panose="020B0505020202020204"/>
              </a:rPr>
              <a:t>The mobile spoke will provide a targeted approach, providing a bridge to communities that may not traditionally reach out to services.  Or where there is a larger distance to travel to access services.</a:t>
            </a:r>
          </a:p>
          <a:p>
            <a:endParaRPr lang="en-GB" sz="1600" dirty="0">
              <a:solidFill>
                <a:srgbClr val="15274B"/>
              </a:solidFill>
              <a:latin typeface="Acumin Pro Wide" panose="020B0505020202020204"/>
            </a:endParaRPr>
          </a:p>
          <a:p>
            <a:r>
              <a:rPr lang="en-GB" sz="1600" dirty="0">
                <a:solidFill>
                  <a:srgbClr val="15274B"/>
                </a:solidFill>
                <a:latin typeface="Acumin Pro Wide" panose="020B0505020202020204"/>
              </a:rPr>
              <a:t>Temporary Accommodations are in Cradley Health and West Bromwich.  Both could be visited on a monthly basis.</a:t>
            </a:r>
          </a:p>
          <a:p>
            <a:endParaRPr lang="en-GB" sz="1600" dirty="0">
              <a:solidFill>
                <a:srgbClr val="15274B"/>
              </a:solidFill>
              <a:latin typeface="Acumin Pro Wide" panose="020B0505020202020204"/>
            </a:endParaRPr>
          </a:p>
          <a:p>
            <a:r>
              <a:rPr lang="en-GB" sz="1600" dirty="0">
                <a:solidFill>
                  <a:srgbClr val="15274B"/>
                </a:solidFill>
                <a:latin typeface="Acumin Pro Wide" panose="020B0505020202020204"/>
              </a:rPr>
              <a:t>Support provided by the mobile spoke will vary, based on the needs of the community it is visiting.</a:t>
            </a:r>
          </a:p>
          <a:p>
            <a:r>
              <a:rPr lang="en-GB" sz="1600" dirty="0">
                <a:solidFill>
                  <a:srgbClr val="15274B"/>
                </a:solidFill>
                <a:latin typeface="Acumin Pro Wide" panose="020B0505020202020204"/>
              </a:rPr>
              <a:t>The mobile spokes could be operational from January 2024.</a:t>
            </a:r>
          </a:p>
        </p:txBody>
      </p:sp>
    </p:spTree>
    <p:extLst>
      <p:ext uri="{BB962C8B-B14F-4D97-AF65-F5344CB8AC3E}">
        <p14:creationId xmlns:p14="http://schemas.microsoft.com/office/powerpoint/2010/main" val="1723040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7872413" y="6178378"/>
            <a:ext cx="3985729" cy="395165"/>
            <a:chOff x="4463613" y="5695702"/>
            <a:chExt cx="7233891" cy="717204"/>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4463613" y="5798455"/>
              <a:ext cx="1302463" cy="614451"/>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CF667448-5AC2-0D62-DDB5-62C9639F02F2}"/>
                </a:ext>
              </a:extLst>
            </p:cNvPr>
            <p:cNvPicPr>
              <a:picLocks noChangeAspect="1"/>
            </p:cNvPicPr>
            <p:nvPr/>
          </p:nvPicPr>
          <p:blipFill>
            <a:blip r:embed="rId4"/>
            <a:stretch>
              <a:fillRect/>
            </a:stretch>
          </p:blipFill>
          <p:spPr>
            <a:xfrm>
              <a:off x="6063762" y="5910429"/>
              <a:ext cx="1757678" cy="502193"/>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5"/>
          <a:stretch>
            <a:fillRect/>
          </a:stretch>
        </p:blipFill>
        <p:spPr>
          <a:xfrm>
            <a:off x="5313444" y="290635"/>
            <a:ext cx="6553200" cy="203200"/>
          </a:xfrm>
          <a:prstGeom prst="rect">
            <a:avLst/>
          </a:prstGeom>
        </p:spPr>
      </p:pic>
      <p:sp>
        <p:nvSpPr>
          <p:cNvPr id="11" name="Rectangle 10">
            <a:extLst>
              <a:ext uri="{FF2B5EF4-FFF2-40B4-BE49-F238E27FC236}">
                <a16:creationId xmlns:a16="http://schemas.microsoft.com/office/drawing/2014/main" id="{F49BA4EE-9B40-4060-966F-C94628018331}"/>
              </a:ext>
            </a:extLst>
          </p:cNvPr>
          <p:cNvSpPr/>
          <p:nvPr/>
        </p:nvSpPr>
        <p:spPr>
          <a:xfrm>
            <a:off x="0" y="0"/>
            <a:ext cx="2469492" cy="6858000"/>
          </a:xfrm>
          <a:prstGeom prst="rect">
            <a:avLst/>
          </a:prstGeom>
          <a:solidFill>
            <a:srgbClr val="1527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8E24F719-E333-431E-8C8E-C827CF0FDE92}"/>
              </a:ext>
            </a:extLst>
          </p:cNvPr>
          <p:cNvSpPr txBox="1"/>
          <p:nvPr/>
        </p:nvSpPr>
        <p:spPr>
          <a:xfrm>
            <a:off x="4307930" y="648219"/>
            <a:ext cx="5578598" cy="461665"/>
          </a:xfrm>
          <a:prstGeom prst="rect">
            <a:avLst/>
          </a:prstGeom>
          <a:noFill/>
        </p:spPr>
        <p:txBody>
          <a:bodyPr wrap="square" rtlCol="0">
            <a:spAutoFit/>
          </a:bodyPr>
          <a:lstStyle/>
          <a:p>
            <a:pPr algn="ctr"/>
            <a:r>
              <a:rPr lang="en-GB" sz="2400" b="1" dirty="0">
                <a:solidFill>
                  <a:srgbClr val="12284B"/>
                </a:solidFill>
                <a:effectLst/>
                <a:latin typeface="Acumin Pro Wide" panose="020B0505020202020204" pitchFamily="34" charset="77"/>
              </a:rPr>
              <a:t>Example Route for Mobile Library Spoke </a:t>
            </a:r>
            <a:endParaRPr lang="en-GB" sz="2400" dirty="0">
              <a:solidFill>
                <a:srgbClr val="12284B"/>
              </a:solidFill>
              <a:effectLst/>
              <a:latin typeface="Acumin Pro Wide" panose="020B0505020202020204" pitchFamily="34" charset="77"/>
            </a:endParaRPr>
          </a:p>
        </p:txBody>
      </p:sp>
      <p:pic>
        <p:nvPicPr>
          <p:cNvPr id="13" name="Picture 12">
            <a:extLst>
              <a:ext uri="{FF2B5EF4-FFF2-40B4-BE49-F238E27FC236}">
                <a16:creationId xmlns:a16="http://schemas.microsoft.com/office/drawing/2014/main" id="{2288A8D4-5F6D-49AE-B922-D80A5A5E3CC9}"/>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0002" y="199977"/>
            <a:ext cx="2378189" cy="2377759"/>
          </a:xfrm>
          <a:prstGeom prst="rect">
            <a:avLst/>
          </a:prstGeom>
          <a:noFill/>
        </p:spPr>
      </p:pic>
      <p:sp>
        <p:nvSpPr>
          <p:cNvPr id="3" name="Rectangle 2">
            <a:extLst>
              <a:ext uri="{FF2B5EF4-FFF2-40B4-BE49-F238E27FC236}">
                <a16:creationId xmlns:a16="http://schemas.microsoft.com/office/drawing/2014/main" id="{0B5F95AD-A36D-4AF8-BCB5-02C918C61D83}"/>
              </a:ext>
            </a:extLst>
          </p:cNvPr>
          <p:cNvSpPr/>
          <p:nvPr/>
        </p:nvSpPr>
        <p:spPr>
          <a:xfrm>
            <a:off x="4060167" y="1297570"/>
            <a:ext cx="7663542" cy="307777"/>
          </a:xfrm>
          <a:prstGeom prst="rect">
            <a:avLst/>
          </a:prstGeom>
        </p:spPr>
        <p:txBody>
          <a:bodyPr wrap="square">
            <a:spAutoFit/>
          </a:bodyPr>
          <a:lstStyle/>
          <a:p>
            <a:endParaRPr lang="en-GB" sz="1400" dirty="0">
              <a:solidFill>
                <a:srgbClr val="15274B"/>
              </a:solidFill>
              <a:latin typeface="Acumin Pro Wide" panose="020B0505020202020204"/>
            </a:endParaRPr>
          </a:p>
        </p:txBody>
      </p:sp>
      <p:graphicFrame>
        <p:nvGraphicFramePr>
          <p:cNvPr id="6" name="Table 5">
            <a:extLst>
              <a:ext uri="{FF2B5EF4-FFF2-40B4-BE49-F238E27FC236}">
                <a16:creationId xmlns:a16="http://schemas.microsoft.com/office/drawing/2014/main" id="{C5E6C53A-3FB8-47F6-8518-345589F5B345}"/>
              </a:ext>
            </a:extLst>
          </p:cNvPr>
          <p:cNvGraphicFramePr>
            <a:graphicFrameLocks noGrp="1"/>
          </p:cNvGraphicFramePr>
          <p:nvPr>
            <p:extLst>
              <p:ext uri="{D42A27DB-BD31-4B8C-83A1-F6EECF244321}">
                <p14:modId xmlns:p14="http://schemas.microsoft.com/office/powerpoint/2010/main" val="1758460904"/>
              </p:ext>
            </p:extLst>
          </p:nvPr>
        </p:nvGraphicFramePr>
        <p:xfrm>
          <a:off x="2715803" y="1451458"/>
          <a:ext cx="9268459" cy="4424935"/>
        </p:xfrm>
        <a:graphic>
          <a:graphicData uri="http://schemas.openxmlformats.org/drawingml/2006/table">
            <a:tbl>
              <a:tblPr firstRow="1" firstCol="1" bandRow="1"/>
              <a:tblGrid>
                <a:gridCol w="2300333">
                  <a:extLst>
                    <a:ext uri="{9D8B030D-6E8A-4147-A177-3AD203B41FA5}">
                      <a16:colId xmlns:a16="http://schemas.microsoft.com/office/drawing/2014/main" val="1610415208"/>
                    </a:ext>
                  </a:extLst>
                </a:gridCol>
                <a:gridCol w="2499360">
                  <a:extLst>
                    <a:ext uri="{9D8B030D-6E8A-4147-A177-3AD203B41FA5}">
                      <a16:colId xmlns:a16="http://schemas.microsoft.com/office/drawing/2014/main" val="2637142392"/>
                    </a:ext>
                  </a:extLst>
                </a:gridCol>
                <a:gridCol w="2360023">
                  <a:extLst>
                    <a:ext uri="{9D8B030D-6E8A-4147-A177-3AD203B41FA5}">
                      <a16:colId xmlns:a16="http://schemas.microsoft.com/office/drawing/2014/main" val="2193721463"/>
                    </a:ext>
                  </a:extLst>
                </a:gridCol>
                <a:gridCol w="2108743">
                  <a:extLst>
                    <a:ext uri="{9D8B030D-6E8A-4147-A177-3AD203B41FA5}">
                      <a16:colId xmlns:a16="http://schemas.microsoft.com/office/drawing/2014/main" val="2963223573"/>
                    </a:ext>
                  </a:extLst>
                </a:gridCol>
              </a:tblGrid>
              <a:tr h="0">
                <a:tc>
                  <a:txBody>
                    <a:bodyPr/>
                    <a:lstStyle/>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Example Month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nSpc>
                          <a:spcPct val="107000"/>
                        </a:lnSpc>
                        <a:spcAft>
                          <a:spcPts val="800"/>
                        </a:spcAft>
                      </a:pPr>
                      <a:r>
                        <a:rPr lang="en-GB"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nSpc>
                          <a:spcPct val="107000"/>
                        </a:lnSpc>
                        <a:spcAft>
                          <a:spcPts val="800"/>
                        </a:spcAft>
                      </a:pPr>
                      <a:r>
                        <a:rPr lang="en-GB"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nSpc>
                          <a:spcPct val="107000"/>
                        </a:lnSpc>
                        <a:spcAft>
                          <a:spcPts val="800"/>
                        </a:spcAft>
                      </a:pPr>
                      <a:r>
                        <a:rPr lang="en-GB"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extLst>
                  <a:ext uri="{0D108BD9-81ED-4DB2-BD59-A6C34878D82A}">
                    <a16:rowId xmlns:a16="http://schemas.microsoft.com/office/drawing/2014/main" val="2447824851"/>
                  </a:ext>
                </a:extLst>
              </a:tr>
              <a:tr h="0">
                <a:tc>
                  <a:txBody>
                    <a:bodyPr/>
                    <a:lstStyle/>
                    <a:p>
                      <a:pPr>
                        <a:lnSpc>
                          <a:spcPct val="107000"/>
                        </a:lnSpc>
                        <a:spcAft>
                          <a:spcPts val="800"/>
                        </a:spcAft>
                      </a:pPr>
                      <a:r>
                        <a:rPr lang="en-GB"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Week One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nSpc>
                          <a:spcPct val="107000"/>
                        </a:lnSpc>
                        <a:spcAft>
                          <a:spcPts val="800"/>
                        </a:spcAft>
                      </a:pPr>
                      <a:r>
                        <a:rPr lang="en-GB"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Week Two</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nSpc>
                          <a:spcPct val="107000"/>
                        </a:lnSpc>
                        <a:spcAft>
                          <a:spcPts val="800"/>
                        </a:spcAft>
                      </a:pPr>
                      <a:r>
                        <a:rPr lang="en-GB"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Week Three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nSpc>
                          <a:spcPct val="107000"/>
                        </a:lnSpc>
                        <a:spcAft>
                          <a:spcPts val="800"/>
                        </a:spcAft>
                      </a:pPr>
                      <a:r>
                        <a:rPr lang="en-GB"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Week Four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extLst>
                  <a:ext uri="{0D108BD9-81ED-4DB2-BD59-A6C34878D82A}">
                    <a16:rowId xmlns:a16="http://schemas.microsoft.com/office/drawing/2014/main" val="1116685465"/>
                  </a:ext>
                </a:extLst>
              </a:tr>
              <a:tr h="0">
                <a:tc>
                  <a:txBody>
                    <a:bodyPr/>
                    <a:lstStyle/>
                    <a:p>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9.30am - 11.30am</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400" dirty="0">
                          <a:effectLst/>
                          <a:latin typeface="Calibri" panose="020F0502020204030204" pitchFamily="34" charset="0"/>
                          <a:ea typeface="Times New Roman" panose="02020603050405020304" pitchFamily="18" charset="0"/>
                          <a:cs typeface="Times New Roman" panose="02020603050405020304" pitchFamily="18" charset="0"/>
                        </a:rPr>
                        <a:t>TA Applewood Grove, Cradley Heath, West Midlands, B64 6EW</a:t>
                      </a:r>
                    </a:p>
                    <a:p>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12.30 – 2.30p</a:t>
                      </a:r>
                      <a:r>
                        <a:rPr lang="en-GB" sz="1400" b="1" dirty="0">
                          <a:effectLst/>
                          <a:latin typeface="Calibri" panose="020F0502020204030204" pitchFamily="34" charset="0"/>
                          <a:ea typeface="Times New Roman" panose="02020603050405020304" pitchFamily="18" charset="0"/>
                          <a:cs typeface="Calibri" panose="020F0502020204030204" pitchFamily="34" charset="0"/>
                        </a:rPr>
                        <a:t>m</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400" b="0" dirty="0">
                          <a:effectLst/>
                          <a:latin typeface="Calibri" panose="020F0502020204030204" pitchFamily="34" charset="0"/>
                          <a:ea typeface="Times New Roman" panose="02020603050405020304" pitchFamily="18" charset="0"/>
                          <a:cs typeface="Times New Roman" panose="02020603050405020304" pitchFamily="18" charset="0"/>
                        </a:rPr>
                        <a:t>T</a:t>
                      </a:r>
                      <a:r>
                        <a:rPr lang="en-GB" sz="1400" b="1" dirty="0">
                          <a:effectLst/>
                          <a:latin typeface="Calibri" panose="020F0502020204030204" pitchFamily="34" charset="0"/>
                          <a:ea typeface="Times New Roman" panose="02020603050405020304" pitchFamily="18" charset="0"/>
                          <a:cs typeface="Calibri" panose="020F0502020204030204" pitchFamily="34" charset="0"/>
                        </a:rPr>
                        <a:t>A </a:t>
                      </a:r>
                      <a:r>
                        <a:rPr lang="en-GB" sz="1400" b="0" dirty="0" err="1">
                          <a:effectLst/>
                          <a:latin typeface="Calibri" panose="020F0502020204030204" pitchFamily="34" charset="0"/>
                          <a:ea typeface="Times New Roman" panose="02020603050405020304" pitchFamily="18" charset="0"/>
                          <a:cs typeface="Times New Roman" panose="02020603050405020304" pitchFamily="18" charset="0"/>
                        </a:rPr>
                        <a:t>Manifoldia</a:t>
                      </a:r>
                      <a:r>
                        <a:rPr lang="en-GB" sz="1400" b="0" dirty="0">
                          <a:effectLst/>
                          <a:latin typeface="Calibri" panose="020F0502020204030204" pitchFamily="34" charset="0"/>
                          <a:ea typeface="Times New Roman" panose="02020603050405020304" pitchFamily="18" charset="0"/>
                          <a:cs typeface="Times New Roman" panose="02020603050405020304" pitchFamily="18" charset="0"/>
                        </a:rPr>
                        <a:t> Grange, Coyne Rd, West Bromwich B70 7JU</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400" b="1" dirty="0">
                          <a:effectLst/>
                          <a:latin typeface="Calibri" panose="020F0502020204030204" pitchFamily="34" charset="0"/>
                          <a:ea typeface="Calibri" panose="020F0502020204030204" pitchFamily="34" charset="0"/>
                          <a:cs typeface="Calibri" panose="020F0502020204030204" pitchFamily="34" charset="0"/>
                        </a:rPr>
                        <a:t>3pm – 4.30pm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Calibri" panose="020F0502020204030204" pitchFamily="34" charset="0"/>
                        </a:rPr>
                        <a:t>Ferndale Primary School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9.30 – 11.30am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Lion Farm Estate</a:t>
                      </a:r>
                    </a:p>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12.30 – 2pm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Asda - Oldbury</a:t>
                      </a:r>
                    </a:p>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3pm – 4.30pm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err="1">
                          <a:effectLst/>
                          <a:latin typeface="Calibri" panose="020F0502020204030204" pitchFamily="34" charset="0"/>
                          <a:ea typeface="Calibri" panose="020F0502020204030204" pitchFamily="34" charset="0"/>
                          <a:cs typeface="Times New Roman" panose="02020603050405020304" pitchFamily="18" charset="0"/>
                        </a:rPr>
                        <a:t>Brandhall</a:t>
                      </a:r>
                      <a:r>
                        <a:rPr lang="en-GB" sz="1400" dirty="0">
                          <a:effectLst/>
                          <a:latin typeface="Calibri" panose="020F0502020204030204" pitchFamily="34" charset="0"/>
                          <a:ea typeface="Calibri" panose="020F0502020204030204" pitchFamily="34" charset="0"/>
                          <a:cs typeface="Times New Roman" panose="02020603050405020304" pitchFamily="18" charset="0"/>
                        </a:rPr>
                        <a:t> Primary School</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Calibri" panose="020F0502020204030204" pitchFamily="34"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9.30 </a:t>
                      </a:r>
                      <a:r>
                        <a:rPr lang="en-GB" sz="1400" b="1" dirty="0" err="1">
                          <a:effectLst/>
                          <a:latin typeface="Calibri" panose="020F0502020204030204" pitchFamily="34" charset="0"/>
                          <a:ea typeface="Calibri" panose="020F0502020204030204" pitchFamily="34" charset="0"/>
                          <a:cs typeface="Times New Roman" panose="02020603050405020304" pitchFamily="18" charset="0"/>
                        </a:rPr>
                        <a:t>til</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11.30am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Addenbrooke Court Old Hill</a:t>
                      </a:r>
                    </a:p>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12.30 </a:t>
                      </a:r>
                      <a:r>
                        <a:rPr lang="en-GB" sz="1400" b="1" dirty="0" err="1">
                          <a:effectLst/>
                          <a:latin typeface="Calibri" panose="020F0502020204030204" pitchFamily="34" charset="0"/>
                          <a:ea typeface="Calibri" panose="020F0502020204030204" pitchFamily="34" charset="0"/>
                          <a:cs typeface="Times New Roman" panose="02020603050405020304" pitchFamily="18" charset="0"/>
                        </a:rPr>
                        <a:t>til</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2pm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Bangladesh Islamic Centre -Smethwick</a:t>
                      </a:r>
                    </a:p>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3pm - 4.30pm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Bearwood Primary School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b="1" dirty="0">
                          <a:effectLst/>
                          <a:latin typeface="Calibri" panose="020F0502020204030204" pitchFamily="34" charset="0"/>
                          <a:ea typeface="Calibri" panose="020F0502020204030204" pitchFamily="34" charset="0"/>
                          <a:cs typeface="Calibri" panose="020F0502020204030204" pitchFamily="34" charset="0"/>
                        </a:rPr>
                        <a:t>9.30 – 11.30am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Calibri" panose="020F0502020204030204" pitchFamily="34" charset="0"/>
                        </a:rPr>
                        <a:t>Yew Tree Estate Wednesbury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dirty="0">
                          <a:effectLst/>
                          <a:latin typeface="Calibri" panose="020F0502020204030204" pitchFamily="34" charset="0"/>
                          <a:ea typeface="Calibri" panose="020F0502020204030204" pitchFamily="34" charset="0"/>
                          <a:cs typeface="Calibri" panose="020F0502020204030204" pitchFamily="34" charset="0"/>
                        </a:rPr>
                        <a:t>12.30 – 2pm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Calibri" panose="020F0502020204030204" pitchFamily="34" charset="0"/>
                        </a:rPr>
                        <a:t>Asda – Tipton (lost city)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dirty="0">
                          <a:effectLst/>
                          <a:latin typeface="Calibri" panose="020F0502020204030204" pitchFamily="34" charset="0"/>
                          <a:ea typeface="Calibri" panose="020F0502020204030204" pitchFamily="34" charset="0"/>
                          <a:cs typeface="Calibri" panose="020F0502020204030204" pitchFamily="34" charset="0"/>
                        </a:rPr>
                        <a:t>3pm - 4.30pm</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err="1">
                          <a:effectLst/>
                          <a:latin typeface="Calibri" panose="020F0502020204030204" pitchFamily="34" charset="0"/>
                          <a:ea typeface="Calibri" panose="020F0502020204030204" pitchFamily="34" charset="0"/>
                          <a:cs typeface="Calibri" panose="020F0502020204030204" pitchFamily="34" charset="0"/>
                        </a:rPr>
                        <a:t>Harvills</a:t>
                      </a:r>
                      <a:r>
                        <a:rPr lang="en-GB" sz="1400" dirty="0">
                          <a:effectLst/>
                          <a:latin typeface="Calibri" panose="020F0502020204030204" pitchFamily="34" charset="0"/>
                          <a:ea typeface="Calibri" panose="020F0502020204030204" pitchFamily="34" charset="0"/>
                          <a:cs typeface="Calibri" panose="020F0502020204030204" pitchFamily="34" charset="0"/>
                        </a:rPr>
                        <a:t> Hawthorne Primary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9508287"/>
                  </a:ext>
                </a:extLst>
              </a:tr>
              <a:tr h="683895">
                <a:tc>
                  <a:txBody>
                    <a:bodyPr/>
                    <a:lstStyle/>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Suggested Services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dirty="0">
                          <a:effectLst/>
                          <a:latin typeface="Calibri" panose="020F0502020204030204" pitchFamily="34" charset="0"/>
                          <a:ea typeface="Calibri" panose="020F0502020204030204" pitchFamily="34" charset="0"/>
                          <a:cs typeface="Times New Roman" panose="02020603050405020304" pitchFamily="18" charset="0"/>
                        </a:rPr>
                        <a:t>Health Visiting</a:t>
                      </a:r>
                    </a:p>
                    <a:p>
                      <a:pPr marL="342900" lvl="0" indent="-342900">
                        <a:lnSpc>
                          <a:spcPct val="107000"/>
                        </a:lnSpc>
                        <a:buFont typeface="Symbol" panose="05050102010706020507" pitchFamily="18" charset="2"/>
                        <a:buChar char=""/>
                      </a:pPr>
                      <a:r>
                        <a:rPr lang="en-GB" sz="1400" dirty="0">
                          <a:effectLst/>
                          <a:latin typeface="Calibri" panose="020F0502020204030204" pitchFamily="34" charset="0"/>
                          <a:ea typeface="Calibri" panose="020F0502020204030204" pitchFamily="34" charset="0"/>
                          <a:cs typeface="Times New Roman" panose="02020603050405020304" pitchFamily="18" charset="0"/>
                        </a:rPr>
                        <a:t>Housing</a:t>
                      </a:r>
                    </a:p>
                    <a:p>
                      <a:pPr marL="342900" lvl="0" indent="-342900">
                        <a:lnSpc>
                          <a:spcPct val="107000"/>
                        </a:lnSpc>
                        <a:spcAft>
                          <a:spcPts val="800"/>
                        </a:spcAft>
                        <a:buFont typeface="Symbol" panose="05050102010706020507" pitchFamily="18" charset="2"/>
                        <a:buChar char=""/>
                      </a:pPr>
                      <a:r>
                        <a:rPr lang="en-GB" sz="1400" dirty="0">
                          <a:effectLst/>
                          <a:latin typeface="Calibri" panose="020F0502020204030204" pitchFamily="34" charset="0"/>
                          <a:ea typeface="Calibri" panose="020F0502020204030204" pitchFamily="34" charset="0"/>
                          <a:cs typeface="Times New Roman" panose="02020603050405020304" pitchFamily="18" charset="0"/>
                        </a:rPr>
                        <a:t>Meet and Greet</a:t>
                      </a:r>
                    </a:p>
                    <a:p>
                      <a:pPr marL="342900" lvl="0" indent="-342900">
                        <a:lnSpc>
                          <a:spcPct val="107000"/>
                        </a:lnSpc>
                        <a:spcAft>
                          <a:spcPts val="800"/>
                        </a:spcAft>
                        <a:buFont typeface="Symbol" panose="05050102010706020507" pitchFamily="18" charset="2"/>
                        <a:buChar char=""/>
                      </a:pPr>
                      <a:r>
                        <a:rPr lang="en-GB" sz="1400" dirty="0">
                          <a:effectLst/>
                          <a:latin typeface="Calibri" panose="020F0502020204030204" pitchFamily="34" charset="0"/>
                          <a:ea typeface="Calibri" panose="020F0502020204030204" pitchFamily="34" charset="0"/>
                          <a:cs typeface="Times New Roman" panose="02020603050405020304" pitchFamily="18" charset="0"/>
                        </a:rPr>
                        <a:t>Cost of Living Advisor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Suggested Services</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•Meet and Greet</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•Library</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•Decca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Suggested Services</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•Meet and Greet</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•DA Advisor</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•Health Visitor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Suggested Services</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•PH officer</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 Housing</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•Meet and Greet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9537447"/>
                  </a:ext>
                </a:extLst>
              </a:tr>
            </a:tbl>
          </a:graphicData>
        </a:graphic>
      </p:graphicFrame>
    </p:spTree>
    <p:extLst>
      <p:ext uri="{BB962C8B-B14F-4D97-AF65-F5344CB8AC3E}">
        <p14:creationId xmlns:p14="http://schemas.microsoft.com/office/powerpoint/2010/main" val="1121845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7872413" y="6178378"/>
            <a:ext cx="3985729" cy="395165"/>
            <a:chOff x="4463613" y="5695702"/>
            <a:chExt cx="7233891" cy="717204"/>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4463613" y="5798455"/>
              <a:ext cx="1302463" cy="614451"/>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CF667448-5AC2-0D62-DDB5-62C9639F02F2}"/>
                </a:ext>
              </a:extLst>
            </p:cNvPr>
            <p:cNvPicPr>
              <a:picLocks noChangeAspect="1"/>
            </p:cNvPicPr>
            <p:nvPr/>
          </p:nvPicPr>
          <p:blipFill>
            <a:blip r:embed="rId4"/>
            <a:stretch>
              <a:fillRect/>
            </a:stretch>
          </p:blipFill>
          <p:spPr>
            <a:xfrm>
              <a:off x="6063762" y="5910429"/>
              <a:ext cx="1757678" cy="502193"/>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5"/>
          <a:stretch>
            <a:fillRect/>
          </a:stretch>
        </p:blipFill>
        <p:spPr>
          <a:xfrm>
            <a:off x="5313444" y="290635"/>
            <a:ext cx="6553200" cy="203200"/>
          </a:xfrm>
          <a:prstGeom prst="rect">
            <a:avLst/>
          </a:prstGeom>
        </p:spPr>
      </p:pic>
      <p:sp>
        <p:nvSpPr>
          <p:cNvPr id="11" name="Rectangle 10">
            <a:extLst>
              <a:ext uri="{FF2B5EF4-FFF2-40B4-BE49-F238E27FC236}">
                <a16:creationId xmlns:a16="http://schemas.microsoft.com/office/drawing/2014/main" id="{F49BA4EE-9B40-4060-966F-C94628018331}"/>
              </a:ext>
            </a:extLst>
          </p:cNvPr>
          <p:cNvSpPr/>
          <p:nvPr/>
        </p:nvSpPr>
        <p:spPr>
          <a:xfrm>
            <a:off x="0" y="0"/>
            <a:ext cx="2469492" cy="6858000"/>
          </a:xfrm>
          <a:prstGeom prst="rect">
            <a:avLst/>
          </a:prstGeom>
          <a:solidFill>
            <a:srgbClr val="1527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8E24F719-E333-431E-8C8E-C827CF0FDE92}"/>
              </a:ext>
            </a:extLst>
          </p:cNvPr>
          <p:cNvSpPr txBox="1"/>
          <p:nvPr/>
        </p:nvSpPr>
        <p:spPr>
          <a:xfrm>
            <a:off x="4307930" y="648219"/>
            <a:ext cx="5578598" cy="461665"/>
          </a:xfrm>
          <a:prstGeom prst="rect">
            <a:avLst/>
          </a:prstGeom>
          <a:noFill/>
        </p:spPr>
        <p:txBody>
          <a:bodyPr wrap="square" rtlCol="0">
            <a:spAutoFit/>
          </a:bodyPr>
          <a:lstStyle/>
          <a:p>
            <a:pPr algn="ctr"/>
            <a:r>
              <a:rPr lang="en-GB" sz="2400" b="1" dirty="0">
                <a:solidFill>
                  <a:srgbClr val="12284B"/>
                </a:solidFill>
                <a:effectLst/>
                <a:latin typeface="Acumin Pro Wide" panose="020B0505020202020204" pitchFamily="34" charset="77"/>
              </a:rPr>
              <a:t>Example Route for Mobile Youth Spoke </a:t>
            </a:r>
            <a:endParaRPr lang="en-GB" sz="2400" dirty="0">
              <a:solidFill>
                <a:srgbClr val="12284B"/>
              </a:solidFill>
              <a:effectLst/>
              <a:latin typeface="Acumin Pro Wide" panose="020B0505020202020204" pitchFamily="34" charset="77"/>
            </a:endParaRPr>
          </a:p>
        </p:txBody>
      </p:sp>
      <p:pic>
        <p:nvPicPr>
          <p:cNvPr id="13" name="Picture 12">
            <a:extLst>
              <a:ext uri="{FF2B5EF4-FFF2-40B4-BE49-F238E27FC236}">
                <a16:creationId xmlns:a16="http://schemas.microsoft.com/office/drawing/2014/main" id="{2288A8D4-5F6D-49AE-B922-D80A5A5E3CC9}"/>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8817" y="-191908"/>
            <a:ext cx="3181350" cy="3181350"/>
          </a:xfrm>
          <a:prstGeom prst="rect">
            <a:avLst/>
          </a:prstGeom>
          <a:noFill/>
        </p:spPr>
      </p:pic>
      <p:sp>
        <p:nvSpPr>
          <p:cNvPr id="3" name="Rectangle 2">
            <a:extLst>
              <a:ext uri="{FF2B5EF4-FFF2-40B4-BE49-F238E27FC236}">
                <a16:creationId xmlns:a16="http://schemas.microsoft.com/office/drawing/2014/main" id="{0B5F95AD-A36D-4AF8-BCB5-02C918C61D83}"/>
              </a:ext>
            </a:extLst>
          </p:cNvPr>
          <p:cNvSpPr/>
          <p:nvPr/>
        </p:nvSpPr>
        <p:spPr>
          <a:xfrm>
            <a:off x="4060167" y="1297570"/>
            <a:ext cx="7663542" cy="307777"/>
          </a:xfrm>
          <a:prstGeom prst="rect">
            <a:avLst/>
          </a:prstGeom>
        </p:spPr>
        <p:txBody>
          <a:bodyPr wrap="square">
            <a:spAutoFit/>
          </a:bodyPr>
          <a:lstStyle/>
          <a:p>
            <a:endParaRPr lang="en-GB" sz="1400" dirty="0">
              <a:solidFill>
                <a:srgbClr val="15274B"/>
              </a:solidFill>
              <a:latin typeface="Acumin Pro Wide" panose="020B0505020202020204"/>
            </a:endParaRPr>
          </a:p>
        </p:txBody>
      </p:sp>
      <p:graphicFrame>
        <p:nvGraphicFramePr>
          <p:cNvPr id="4" name="Table 4">
            <a:extLst>
              <a:ext uri="{FF2B5EF4-FFF2-40B4-BE49-F238E27FC236}">
                <a16:creationId xmlns:a16="http://schemas.microsoft.com/office/drawing/2014/main" id="{15B3484F-2514-4440-9807-7EBAC97ECEE5}"/>
              </a:ext>
            </a:extLst>
          </p:cNvPr>
          <p:cNvGraphicFramePr>
            <a:graphicFrameLocks noGrp="1"/>
          </p:cNvGraphicFramePr>
          <p:nvPr>
            <p:extLst>
              <p:ext uri="{D42A27DB-BD31-4B8C-83A1-F6EECF244321}">
                <p14:modId xmlns:p14="http://schemas.microsoft.com/office/powerpoint/2010/main" val="549791575"/>
              </p:ext>
            </p:extLst>
          </p:nvPr>
        </p:nvGraphicFramePr>
        <p:xfrm>
          <a:off x="3788229" y="1428206"/>
          <a:ext cx="8078416" cy="4468500"/>
        </p:xfrm>
        <a:graphic>
          <a:graphicData uri="http://schemas.openxmlformats.org/drawingml/2006/table">
            <a:tbl>
              <a:tblPr firstRow="1" bandRow="1">
                <a:solidFill>
                  <a:srgbClr val="CCCCFF"/>
                </a:solidFill>
                <a:tableStyleId>{5C22544A-7EE6-4342-B048-85BDC9FD1C3A}</a:tableStyleId>
              </a:tblPr>
              <a:tblGrid>
                <a:gridCol w="2019604">
                  <a:extLst>
                    <a:ext uri="{9D8B030D-6E8A-4147-A177-3AD203B41FA5}">
                      <a16:colId xmlns:a16="http://schemas.microsoft.com/office/drawing/2014/main" val="2204710761"/>
                    </a:ext>
                  </a:extLst>
                </a:gridCol>
                <a:gridCol w="2019604">
                  <a:extLst>
                    <a:ext uri="{9D8B030D-6E8A-4147-A177-3AD203B41FA5}">
                      <a16:colId xmlns:a16="http://schemas.microsoft.com/office/drawing/2014/main" val="253923306"/>
                    </a:ext>
                  </a:extLst>
                </a:gridCol>
                <a:gridCol w="2019604">
                  <a:extLst>
                    <a:ext uri="{9D8B030D-6E8A-4147-A177-3AD203B41FA5}">
                      <a16:colId xmlns:a16="http://schemas.microsoft.com/office/drawing/2014/main" val="3408569274"/>
                    </a:ext>
                  </a:extLst>
                </a:gridCol>
                <a:gridCol w="2019604">
                  <a:extLst>
                    <a:ext uri="{9D8B030D-6E8A-4147-A177-3AD203B41FA5}">
                      <a16:colId xmlns:a16="http://schemas.microsoft.com/office/drawing/2014/main" val="3846684553"/>
                    </a:ext>
                  </a:extLst>
                </a:gridCol>
              </a:tblGrid>
              <a:tr h="542180">
                <a:tc>
                  <a:txBody>
                    <a:bodyPr/>
                    <a:lstStyle/>
                    <a:p>
                      <a:r>
                        <a:rPr lang="en-GB" dirty="0"/>
                        <a:t>Week One</a:t>
                      </a:r>
                    </a:p>
                  </a:txBody>
                  <a:tcPr>
                    <a:solidFill>
                      <a:srgbClr val="B04EC5"/>
                    </a:solidFill>
                  </a:tcPr>
                </a:tc>
                <a:tc>
                  <a:txBody>
                    <a:bodyPr/>
                    <a:lstStyle/>
                    <a:p>
                      <a:r>
                        <a:rPr lang="en-GB" dirty="0"/>
                        <a:t>Week Two</a:t>
                      </a:r>
                    </a:p>
                  </a:txBody>
                  <a:tcPr>
                    <a:solidFill>
                      <a:srgbClr val="B04EC5"/>
                    </a:solidFill>
                  </a:tcPr>
                </a:tc>
                <a:tc>
                  <a:txBody>
                    <a:bodyPr/>
                    <a:lstStyle/>
                    <a:p>
                      <a:r>
                        <a:rPr lang="en-GB" dirty="0"/>
                        <a:t>Week Three</a:t>
                      </a:r>
                    </a:p>
                  </a:txBody>
                  <a:tcPr>
                    <a:solidFill>
                      <a:srgbClr val="B04EC5"/>
                    </a:solidFill>
                  </a:tcPr>
                </a:tc>
                <a:tc>
                  <a:txBody>
                    <a:bodyPr/>
                    <a:lstStyle/>
                    <a:p>
                      <a:r>
                        <a:rPr lang="en-GB" dirty="0"/>
                        <a:t>Week Four</a:t>
                      </a:r>
                    </a:p>
                  </a:txBody>
                  <a:tcPr>
                    <a:solidFill>
                      <a:srgbClr val="B04EC5"/>
                    </a:solidFill>
                  </a:tcPr>
                </a:tc>
                <a:extLst>
                  <a:ext uri="{0D108BD9-81ED-4DB2-BD59-A6C34878D82A}">
                    <a16:rowId xmlns:a16="http://schemas.microsoft.com/office/drawing/2014/main" val="3205765995"/>
                  </a:ext>
                </a:extLst>
              </a:tr>
              <a:tr h="2382481">
                <a:tc>
                  <a:txBody>
                    <a:bodyPr/>
                    <a:lstStyle/>
                    <a:p>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CCCFF"/>
                    </a:solidFill>
                  </a:tcPr>
                </a:tc>
                <a:tc>
                  <a:txBody>
                    <a:bodyPr/>
                    <a:lstStyle/>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CCCFF"/>
                    </a:solidFill>
                  </a:tcPr>
                </a:tc>
                <a:tc>
                  <a:txBody>
                    <a:bodyPr/>
                    <a:lstStyle/>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CCCFF"/>
                    </a:solidFill>
                  </a:tcPr>
                </a:tc>
                <a:tc>
                  <a:txBody>
                    <a:bodyPr/>
                    <a:lstStyle/>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CCCCFF"/>
                    </a:solidFill>
                  </a:tcPr>
                </a:tc>
                <a:extLst>
                  <a:ext uri="{0D108BD9-81ED-4DB2-BD59-A6C34878D82A}">
                    <a16:rowId xmlns:a16="http://schemas.microsoft.com/office/drawing/2014/main" val="1228303410"/>
                  </a:ext>
                </a:extLst>
              </a:tr>
              <a:tr h="1543839">
                <a:tc>
                  <a:txBody>
                    <a:bodyPr/>
                    <a:lstStyle/>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Services</a:t>
                      </a:r>
                    </a:p>
                  </a:txBody>
                  <a:tcPr marL="68580" marR="68580" marT="0" marB="0">
                    <a:solidFill>
                      <a:srgbClr val="CCCCFF"/>
                    </a:solidFill>
                  </a:tcPr>
                </a:tc>
                <a:tc>
                  <a:txBody>
                    <a:bodyPr/>
                    <a:lstStyle/>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Services</a:t>
                      </a:r>
                    </a:p>
                  </a:txBody>
                  <a:tcPr marL="68580" marR="68580" marT="0" marB="0">
                    <a:solidFill>
                      <a:srgbClr val="CCCCFF"/>
                    </a:solidFill>
                  </a:tcPr>
                </a:tc>
                <a:tc>
                  <a:txBody>
                    <a:bodyPr/>
                    <a:lstStyle/>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Services</a:t>
                      </a:r>
                    </a:p>
                  </a:txBody>
                  <a:tcPr marL="68580" marR="68580" marT="0" marB="0">
                    <a:solidFill>
                      <a:srgbClr val="CCCCFF"/>
                    </a:solidFill>
                  </a:tcPr>
                </a:tc>
                <a:tc>
                  <a:txBody>
                    <a:bodyPr/>
                    <a:lstStyle/>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Service</a:t>
                      </a:r>
                    </a:p>
                  </a:txBody>
                  <a:tcPr marL="68580" marR="68580" marT="0" marB="0">
                    <a:solidFill>
                      <a:srgbClr val="CCCCFF"/>
                    </a:solidFill>
                  </a:tcPr>
                </a:tc>
                <a:extLst>
                  <a:ext uri="{0D108BD9-81ED-4DB2-BD59-A6C34878D82A}">
                    <a16:rowId xmlns:a16="http://schemas.microsoft.com/office/drawing/2014/main" val="991379035"/>
                  </a:ext>
                </a:extLst>
              </a:tr>
            </a:tbl>
          </a:graphicData>
        </a:graphic>
      </p:graphicFrame>
    </p:spTree>
    <p:extLst>
      <p:ext uri="{BB962C8B-B14F-4D97-AF65-F5344CB8AC3E}">
        <p14:creationId xmlns:p14="http://schemas.microsoft.com/office/powerpoint/2010/main" val="714215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7872413" y="6178378"/>
            <a:ext cx="3985729" cy="395165"/>
            <a:chOff x="4463613" y="5695702"/>
            <a:chExt cx="7233891" cy="717204"/>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4463613" y="5798455"/>
              <a:ext cx="1302463" cy="614451"/>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CF667448-5AC2-0D62-DDB5-62C9639F02F2}"/>
                </a:ext>
              </a:extLst>
            </p:cNvPr>
            <p:cNvPicPr>
              <a:picLocks noChangeAspect="1"/>
            </p:cNvPicPr>
            <p:nvPr/>
          </p:nvPicPr>
          <p:blipFill>
            <a:blip r:embed="rId4"/>
            <a:stretch>
              <a:fillRect/>
            </a:stretch>
          </p:blipFill>
          <p:spPr>
            <a:xfrm>
              <a:off x="6063762" y="5910429"/>
              <a:ext cx="1757678" cy="502193"/>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5"/>
          <a:stretch>
            <a:fillRect/>
          </a:stretch>
        </p:blipFill>
        <p:spPr>
          <a:xfrm>
            <a:off x="5313444" y="290635"/>
            <a:ext cx="6553200" cy="203200"/>
          </a:xfrm>
          <a:prstGeom prst="rect">
            <a:avLst/>
          </a:prstGeom>
        </p:spPr>
      </p:pic>
      <p:sp>
        <p:nvSpPr>
          <p:cNvPr id="11" name="Rectangle 10">
            <a:extLst>
              <a:ext uri="{FF2B5EF4-FFF2-40B4-BE49-F238E27FC236}">
                <a16:creationId xmlns:a16="http://schemas.microsoft.com/office/drawing/2014/main" id="{F49BA4EE-9B40-4060-966F-C94628018331}"/>
              </a:ext>
            </a:extLst>
          </p:cNvPr>
          <p:cNvSpPr/>
          <p:nvPr/>
        </p:nvSpPr>
        <p:spPr>
          <a:xfrm>
            <a:off x="0" y="0"/>
            <a:ext cx="2469492" cy="6858000"/>
          </a:xfrm>
          <a:prstGeom prst="rect">
            <a:avLst/>
          </a:prstGeom>
          <a:solidFill>
            <a:srgbClr val="1527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8E24F719-E333-431E-8C8E-C827CF0FDE92}"/>
              </a:ext>
            </a:extLst>
          </p:cNvPr>
          <p:cNvSpPr txBox="1"/>
          <p:nvPr/>
        </p:nvSpPr>
        <p:spPr>
          <a:xfrm>
            <a:off x="4307930" y="648219"/>
            <a:ext cx="5578598" cy="461665"/>
          </a:xfrm>
          <a:prstGeom prst="rect">
            <a:avLst/>
          </a:prstGeom>
          <a:noFill/>
        </p:spPr>
        <p:txBody>
          <a:bodyPr wrap="square" rtlCol="0">
            <a:spAutoFit/>
          </a:bodyPr>
          <a:lstStyle/>
          <a:p>
            <a:pPr algn="ctr"/>
            <a:r>
              <a:rPr lang="en-GB" sz="2400" b="1" dirty="0">
                <a:solidFill>
                  <a:srgbClr val="12284B"/>
                </a:solidFill>
                <a:effectLst/>
                <a:latin typeface="Acumin Pro Wide" panose="020B0505020202020204" pitchFamily="34" charset="77"/>
              </a:rPr>
              <a:t>Family Hub Specialist Spokes </a:t>
            </a:r>
            <a:endParaRPr lang="en-GB" sz="2400" dirty="0">
              <a:solidFill>
                <a:srgbClr val="12284B"/>
              </a:solidFill>
              <a:effectLst/>
              <a:latin typeface="Acumin Pro Wide" panose="020B0505020202020204" pitchFamily="34" charset="77"/>
            </a:endParaRPr>
          </a:p>
        </p:txBody>
      </p:sp>
      <p:pic>
        <p:nvPicPr>
          <p:cNvPr id="13" name="Picture 12">
            <a:extLst>
              <a:ext uri="{FF2B5EF4-FFF2-40B4-BE49-F238E27FC236}">
                <a16:creationId xmlns:a16="http://schemas.microsoft.com/office/drawing/2014/main" id="{2288A8D4-5F6D-49AE-B922-D80A5A5E3CC9}"/>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8817" y="-191908"/>
            <a:ext cx="3181350" cy="3181350"/>
          </a:xfrm>
          <a:prstGeom prst="rect">
            <a:avLst/>
          </a:prstGeom>
          <a:noFill/>
        </p:spPr>
      </p:pic>
      <p:sp>
        <p:nvSpPr>
          <p:cNvPr id="3" name="Rectangle 2">
            <a:extLst>
              <a:ext uri="{FF2B5EF4-FFF2-40B4-BE49-F238E27FC236}">
                <a16:creationId xmlns:a16="http://schemas.microsoft.com/office/drawing/2014/main" id="{0B5F95AD-A36D-4AF8-BCB5-02C918C61D83}"/>
              </a:ext>
            </a:extLst>
          </p:cNvPr>
          <p:cNvSpPr/>
          <p:nvPr/>
        </p:nvSpPr>
        <p:spPr>
          <a:xfrm>
            <a:off x="4060167" y="1297570"/>
            <a:ext cx="7663542" cy="4524315"/>
          </a:xfrm>
          <a:prstGeom prst="rect">
            <a:avLst/>
          </a:prstGeom>
        </p:spPr>
        <p:txBody>
          <a:bodyPr wrap="square">
            <a:spAutoFit/>
          </a:bodyPr>
          <a:lstStyle/>
          <a:p>
            <a:r>
              <a:rPr lang="en-GB" dirty="0">
                <a:solidFill>
                  <a:srgbClr val="15274B"/>
                </a:solidFill>
              </a:rPr>
              <a:t>We aim to have two specialist family hub spokes:</a:t>
            </a:r>
          </a:p>
          <a:p>
            <a:r>
              <a:rPr lang="en-GB" b="1" dirty="0">
                <a:solidFill>
                  <a:srgbClr val="15274B"/>
                </a:solidFill>
              </a:rPr>
              <a:t>Child Development Centre</a:t>
            </a:r>
          </a:p>
          <a:p>
            <a:r>
              <a:rPr lang="en-GB" dirty="0">
                <a:solidFill>
                  <a:srgbClr val="15274B"/>
                </a:solidFill>
              </a:rPr>
              <a:t>This spoke will provide wraparound support for families with children with SEND</a:t>
            </a:r>
          </a:p>
          <a:p>
            <a:r>
              <a:rPr lang="en-GB" dirty="0">
                <a:solidFill>
                  <a:srgbClr val="15274B"/>
                </a:solidFill>
              </a:rPr>
              <a:t>Wraparound support will initially include programmes for parents, housing support, cost of living advisors and health visiting.</a:t>
            </a:r>
          </a:p>
          <a:p>
            <a:r>
              <a:rPr lang="en-GB" dirty="0">
                <a:effectLst/>
                <a:ea typeface="Calibri" panose="020F0502020204030204" pitchFamily="34" charset="0"/>
              </a:rPr>
              <a:t>A ‘no walls, no doors’ approach, as adopted by the Early Years and Child Development Centre.</a:t>
            </a:r>
          </a:p>
          <a:p>
            <a:r>
              <a:rPr lang="en-GB" dirty="0">
                <a:solidFill>
                  <a:srgbClr val="15274B"/>
                </a:solidFill>
              </a:rPr>
              <a:t>Flexible outreach into family hubs.  Key workers from the CDC will be linked to each of the family hubs.  Supporting various early years sessions and working alongside staff to identify needs early and providing support.</a:t>
            </a:r>
          </a:p>
          <a:p>
            <a:r>
              <a:rPr lang="en-GB" dirty="0">
                <a:solidFill>
                  <a:srgbClr val="15274B"/>
                </a:solidFill>
              </a:rPr>
              <a:t>Key Family hub staff trained to understand the SEND offer and support families to access services.  This will be supported via workshops delivered to the family hub teams three times a year.</a:t>
            </a:r>
          </a:p>
          <a:p>
            <a:r>
              <a:rPr lang="en-GB" dirty="0">
                <a:solidFill>
                  <a:srgbClr val="15274B"/>
                </a:solidFill>
              </a:rPr>
              <a:t>Clear pathways into family support and other services</a:t>
            </a:r>
          </a:p>
          <a:p>
            <a:r>
              <a:rPr lang="en-GB" b="1" dirty="0">
                <a:solidFill>
                  <a:srgbClr val="15274B"/>
                </a:solidFill>
              </a:rPr>
              <a:t>Maternity Specialist Spoke</a:t>
            </a:r>
          </a:p>
          <a:p>
            <a:r>
              <a:rPr lang="en-GB" dirty="0">
                <a:solidFill>
                  <a:srgbClr val="15274B"/>
                </a:solidFill>
              </a:rPr>
              <a:t>This is in a much earlier stage of development.  </a:t>
            </a:r>
          </a:p>
        </p:txBody>
      </p:sp>
    </p:spTree>
    <p:extLst>
      <p:ext uri="{BB962C8B-B14F-4D97-AF65-F5344CB8AC3E}">
        <p14:creationId xmlns:p14="http://schemas.microsoft.com/office/powerpoint/2010/main" val="1291768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8786813" y="6172203"/>
            <a:ext cx="2986269" cy="395010"/>
            <a:chOff x="6277581" y="5695702"/>
            <a:chExt cx="5419923" cy="716922"/>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6277581" y="5746938"/>
              <a:ext cx="1302463" cy="614451"/>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4"/>
          <a:stretch>
            <a:fillRect/>
          </a:stretch>
        </p:blipFill>
        <p:spPr>
          <a:xfrm>
            <a:off x="5313444" y="290635"/>
            <a:ext cx="6553200" cy="203200"/>
          </a:xfrm>
          <a:prstGeom prst="rect">
            <a:avLst/>
          </a:prstGeom>
        </p:spPr>
      </p:pic>
      <p:pic>
        <p:nvPicPr>
          <p:cNvPr id="15" name="Picture 14" descr="A puzzle pieces with different colors&#10;&#10;Description automatically generated">
            <a:extLst>
              <a:ext uri="{FF2B5EF4-FFF2-40B4-BE49-F238E27FC236}">
                <a16:creationId xmlns:a16="http://schemas.microsoft.com/office/drawing/2014/main" id="{C06A173D-CAD2-4B67-8ED6-720F8C583440}"/>
              </a:ext>
            </a:extLst>
          </p:cNvPr>
          <p:cNvPicPr>
            <a:picLocks noChangeAspect="1"/>
          </p:cNvPicPr>
          <p:nvPr/>
        </p:nvPicPr>
        <p:blipFill>
          <a:blip r:embed="rId5"/>
          <a:stretch>
            <a:fillRect/>
          </a:stretch>
        </p:blipFill>
        <p:spPr>
          <a:xfrm>
            <a:off x="-564781" y="-349903"/>
            <a:ext cx="3264095" cy="3365500"/>
          </a:xfrm>
          <a:prstGeom prst="rect">
            <a:avLst/>
          </a:prstGeom>
        </p:spPr>
      </p:pic>
      <p:sp>
        <p:nvSpPr>
          <p:cNvPr id="3" name="Title 2">
            <a:extLst>
              <a:ext uri="{FF2B5EF4-FFF2-40B4-BE49-F238E27FC236}">
                <a16:creationId xmlns:a16="http://schemas.microsoft.com/office/drawing/2014/main" id="{9BDB3B56-7154-4D3D-AAD1-4DC0404AC6AD}"/>
              </a:ext>
            </a:extLst>
          </p:cNvPr>
          <p:cNvSpPr>
            <a:spLocks noGrp="1"/>
          </p:cNvSpPr>
          <p:nvPr>
            <p:ph type="title"/>
          </p:nvPr>
        </p:nvSpPr>
        <p:spPr>
          <a:xfrm>
            <a:off x="3003152" y="644235"/>
            <a:ext cx="8141642" cy="688612"/>
          </a:xfrm>
        </p:spPr>
        <p:txBody>
          <a:bodyPr>
            <a:normAutofit/>
          </a:bodyPr>
          <a:lstStyle/>
          <a:p>
            <a:r>
              <a:rPr lang="en-GB" sz="2400" b="1" dirty="0"/>
              <a:t>Benefits of becoming a Family Hub Spoke:</a:t>
            </a:r>
          </a:p>
        </p:txBody>
      </p:sp>
      <p:graphicFrame>
        <p:nvGraphicFramePr>
          <p:cNvPr id="9" name="Table 5">
            <a:extLst>
              <a:ext uri="{FF2B5EF4-FFF2-40B4-BE49-F238E27FC236}">
                <a16:creationId xmlns:a16="http://schemas.microsoft.com/office/drawing/2014/main" id="{DAC14FD0-AC3A-4E02-878A-D198CBFD93D4}"/>
              </a:ext>
            </a:extLst>
          </p:cNvPr>
          <p:cNvGraphicFramePr>
            <a:graphicFrameLocks noGrp="1"/>
          </p:cNvGraphicFramePr>
          <p:nvPr>
            <p:extLst>
              <p:ext uri="{D42A27DB-BD31-4B8C-83A1-F6EECF244321}">
                <p14:modId xmlns:p14="http://schemas.microsoft.com/office/powerpoint/2010/main" val="1039763067"/>
              </p:ext>
            </p:extLst>
          </p:nvPr>
        </p:nvGraphicFramePr>
        <p:xfrm>
          <a:off x="1660634" y="1483247"/>
          <a:ext cx="10426771" cy="4968240"/>
        </p:xfrm>
        <a:graphic>
          <a:graphicData uri="http://schemas.openxmlformats.org/drawingml/2006/table">
            <a:tbl>
              <a:tblPr firstRow="1" bandRow="1">
                <a:tableStyleId>{5C22544A-7EE6-4342-B048-85BDC9FD1C3A}</a:tableStyleId>
              </a:tblPr>
              <a:tblGrid>
                <a:gridCol w="5020048">
                  <a:extLst>
                    <a:ext uri="{9D8B030D-6E8A-4147-A177-3AD203B41FA5}">
                      <a16:colId xmlns:a16="http://schemas.microsoft.com/office/drawing/2014/main" val="263291592"/>
                    </a:ext>
                  </a:extLst>
                </a:gridCol>
                <a:gridCol w="5406723">
                  <a:extLst>
                    <a:ext uri="{9D8B030D-6E8A-4147-A177-3AD203B41FA5}">
                      <a16:colId xmlns:a16="http://schemas.microsoft.com/office/drawing/2014/main" val="674825591"/>
                    </a:ext>
                  </a:extLst>
                </a:gridCol>
              </a:tblGrid>
              <a:tr h="4469480">
                <a:tc>
                  <a:txBody>
                    <a:bodyPr/>
                    <a:lstStyle/>
                    <a:p>
                      <a:r>
                        <a:rPr lang="en-GB" sz="1600" b="0" dirty="0">
                          <a:solidFill>
                            <a:schemeClr val="tx1"/>
                          </a:solidFill>
                        </a:rPr>
                        <a:t>Spokes will be a key part of the family hub team and network</a:t>
                      </a:r>
                    </a:p>
                    <a:p>
                      <a:endParaRPr lang="en-GB" sz="1600" b="0" dirty="0">
                        <a:solidFill>
                          <a:schemeClr val="tx1"/>
                        </a:solidFill>
                      </a:endParaRPr>
                    </a:p>
                    <a:p>
                      <a:r>
                        <a:rPr lang="en-GB" sz="1600" b="0" dirty="0">
                          <a:solidFill>
                            <a:schemeClr val="tx1"/>
                          </a:solidFill>
                        </a:rPr>
                        <a:t>Spokes will be able to shape services and support for families in their community, by attending the community network meetings.</a:t>
                      </a:r>
                    </a:p>
                    <a:p>
                      <a:endParaRPr lang="en-GB" sz="1600" b="0" dirty="0">
                        <a:solidFill>
                          <a:schemeClr val="tx1"/>
                        </a:solidFill>
                      </a:endParaRPr>
                    </a:p>
                    <a:p>
                      <a:r>
                        <a:rPr lang="en-GB" sz="1600" b="0" dirty="0">
                          <a:solidFill>
                            <a:schemeClr val="tx1"/>
                          </a:solidFill>
                        </a:rPr>
                        <a:t>Each spoke will be able to submit an application for funding of approximately £tbc (across 2 years) to support provision of additional play opportunities for families with babies and or children under the age of 2.</a:t>
                      </a:r>
                    </a:p>
                    <a:p>
                      <a:endParaRPr lang="en-GB" sz="1600" b="0" dirty="0">
                        <a:solidFill>
                          <a:schemeClr val="tx1"/>
                        </a:solidFill>
                      </a:endParaRPr>
                    </a:p>
                    <a:p>
                      <a:r>
                        <a:rPr lang="en-GB" sz="1600" b="0" dirty="0">
                          <a:solidFill>
                            <a:schemeClr val="tx1"/>
                          </a:solidFill>
                        </a:rPr>
                        <a:t>Spokes may be able to apply for small capital grants (maximum £5000 to include signage) to improve their building to benefit families.  </a:t>
                      </a:r>
                    </a:p>
                    <a:p>
                      <a:endParaRPr lang="en-GB" sz="1600" b="0" dirty="0">
                        <a:solidFill>
                          <a:schemeClr val="tx1"/>
                        </a:solidFill>
                      </a:endParaRPr>
                    </a:p>
                    <a:p>
                      <a:endParaRPr lang="en-GB" sz="1600" b="0" dirty="0">
                        <a:solidFill>
                          <a:schemeClr val="tx1"/>
                        </a:solidFill>
                      </a:endParaRPr>
                    </a:p>
                    <a:p>
                      <a:r>
                        <a:rPr lang="en-GB" sz="1600" b="0" dirty="0">
                          <a:solidFill>
                            <a:schemeClr val="tx1"/>
                          </a:solidFill>
                        </a:rPr>
                        <a:t>Each spoke will have a named Family Hub meet and greet worker who will support them and wrap around some services</a:t>
                      </a:r>
                    </a:p>
                  </a:txBody>
                  <a:tcPr>
                    <a:solidFill>
                      <a:srgbClr val="CCCCFF"/>
                    </a:solidFill>
                  </a:tcPr>
                </a:tc>
                <a:tc>
                  <a:txBody>
                    <a:bodyPr/>
                    <a:lstStyle/>
                    <a:p>
                      <a:r>
                        <a:rPr lang="en-GB" sz="1600" b="0" dirty="0">
                          <a:solidFill>
                            <a:schemeClr val="tx1"/>
                          </a:solidFill>
                        </a:rPr>
                        <a:t>Staff and volunteers will have access to free training to further support families</a:t>
                      </a:r>
                    </a:p>
                    <a:p>
                      <a:endParaRPr lang="en-GB" sz="1600" b="0" dirty="0">
                        <a:solidFill>
                          <a:schemeClr val="tx1"/>
                        </a:solidFill>
                      </a:endParaRPr>
                    </a:p>
                    <a:p>
                      <a:r>
                        <a:rPr lang="en-GB" sz="1600" b="0" dirty="0">
                          <a:solidFill>
                            <a:schemeClr val="tx1"/>
                          </a:solidFill>
                        </a:rPr>
                        <a:t>Spokes will have access to free marketing via Family Hub newsletters, social media and website</a:t>
                      </a:r>
                    </a:p>
                    <a:p>
                      <a:endParaRPr lang="en-GB" sz="1600" b="0" dirty="0">
                        <a:solidFill>
                          <a:schemeClr val="tx1"/>
                        </a:solidFill>
                      </a:endParaRPr>
                    </a:p>
                    <a:p>
                      <a:r>
                        <a:rPr lang="en-GB" sz="1600" b="0" dirty="0">
                          <a:solidFill>
                            <a:schemeClr val="tx1"/>
                          </a:solidFill>
                        </a:rPr>
                        <a:t>Spokes will have a stronger voice both locally and strategically</a:t>
                      </a:r>
                    </a:p>
                    <a:p>
                      <a:endParaRPr lang="en-GB" sz="1600" b="0" dirty="0">
                        <a:solidFill>
                          <a:schemeClr val="tx1"/>
                        </a:solidFill>
                      </a:endParaRPr>
                    </a:p>
                    <a:p>
                      <a:r>
                        <a:rPr lang="en-GB" sz="1600" b="0" dirty="0">
                          <a:solidFill>
                            <a:schemeClr val="tx1"/>
                          </a:solidFill>
                        </a:rPr>
                        <a:t>Spokes will usually be the first choice for delivery of family hub activities and courses, especially where there is funding attached.</a:t>
                      </a:r>
                    </a:p>
                    <a:p>
                      <a:endParaRPr lang="en-GB" sz="1600" b="0" dirty="0">
                        <a:solidFill>
                          <a:schemeClr val="tx1"/>
                        </a:solidFill>
                      </a:endParaRPr>
                    </a:p>
                    <a:p>
                      <a:r>
                        <a:rPr lang="en-GB"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Receive data on your service delivery and evaluation from parent / carer feedback.</a:t>
                      </a:r>
                      <a:endParaRPr lang="en-GB" sz="1600" b="0" dirty="0">
                        <a:solidFill>
                          <a:schemeClr val="tx1"/>
                        </a:solidFill>
                      </a:endParaRPr>
                    </a:p>
                    <a:p>
                      <a:endParaRPr lang="en-GB" sz="1600" b="0" dirty="0">
                        <a:solidFill>
                          <a:schemeClr val="tx1"/>
                        </a:solidFill>
                      </a:endParaRPr>
                    </a:p>
                    <a:p>
                      <a:endParaRPr lang="en-GB" sz="1600" b="0" dirty="0">
                        <a:solidFill>
                          <a:schemeClr val="tx1"/>
                        </a:solidFill>
                      </a:endParaRPr>
                    </a:p>
                    <a:p>
                      <a:r>
                        <a:rPr lang="en-GB" sz="1600" b="0" dirty="0">
                          <a:solidFill>
                            <a:schemeClr val="tx1"/>
                          </a:solidFill>
                        </a:rPr>
                        <a:t>Each spoke will have new family hub signage</a:t>
                      </a:r>
                    </a:p>
                    <a:p>
                      <a:endParaRPr lang="en-GB" sz="16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dirty="0">
                          <a:solidFill>
                            <a:schemeClr val="tx1"/>
                          </a:solidFill>
                        </a:rPr>
                        <a:t>There may be funding opportunities for running additional services</a:t>
                      </a:r>
                    </a:p>
                  </a:txBody>
                  <a:tcPr>
                    <a:solidFill>
                      <a:srgbClr val="CCCCFF"/>
                    </a:solidFill>
                  </a:tcPr>
                </a:tc>
                <a:extLst>
                  <a:ext uri="{0D108BD9-81ED-4DB2-BD59-A6C34878D82A}">
                    <a16:rowId xmlns:a16="http://schemas.microsoft.com/office/drawing/2014/main" val="1467507228"/>
                  </a:ext>
                </a:extLst>
              </a:tr>
            </a:tbl>
          </a:graphicData>
        </a:graphic>
      </p:graphicFrame>
    </p:spTree>
    <p:extLst>
      <p:ext uri="{BB962C8B-B14F-4D97-AF65-F5344CB8AC3E}">
        <p14:creationId xmlns:p14="http://schemas.microsoft.com/office/powerpoint/2010/main" val="2798436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8786813" y="6172203"/>
            <a:ext cx="2986269" cy="395010"/>
            <a:chOff x="6277581" y="5695702"/>
            <a:chExt cx="5419923" cy="716922"/>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6277581" y="5746938"/>
              <a:ext cx="1302463" cy="614451"/>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4"/>
          <a:stretch>
            <a:fillRect/>
          </a:stretch>
        </p:blipFill>
        <p:spPr>
          <a:xfrm>
            <a:off x="5313444" y="290635"/>
            <a:ext cx="6553200" cy="203200"/>
          </a:xfrm>
          <a:prstGeom prst="rect">
            <a:avLst/>
          </a:prstGeom>
        </p:spPr>
      </p:pic>
      <p:pic>
        <p:nvPicPr>
          <p:cNvPr id="15" name="Picture 14" descr="A puzzle pieces with different colors&#10;&#10;Description automatically generated">
            <a:extLst>
              <a:ext uri="{FF2B5EF4-FFF2-40B4-BE49-F238E27FC236}">
                <a16:creationId xmlns:a16="http://schemas.microsoft.com/office/drawing/2014/main" id="{C06A173D-CAD2-4B67-8ED6-720F8C583440}"/>
              </a:ext>
            </a:extLst>
          </p:cNvPr>
          <p:cNvPicPr>
            <a:picLocks noChangeAspect="1"/>
          </p:cNvPicPr>
          <p:nvPr/>
        </p:nvPicPr>
        <p:blipFill>
          <a:blip r:embed="rId5"/>
          <a:stretch>
            <a:fillRect/>
          </a:stretch>
        </p:blipFill>
        <p:spPr>
          <a:xfrm>
            <a:off x="-224127" y="-945476"/>
            <a:ext cx="3264095" cy="3365500"/>
          </a:xfrm>
          <a:prstGeom prst="rect">
            <a:avLst/>
          </a:prstGeom>
        </p:spPr>
      </p:pic>
      <p:sp>
        <p:nvSpPr>
          <p:cNvPr id="3" name="Title 2">
            <a:extLst>
              <a:ext uri="{FF2B5EF4-FFF2-40B4-BE49-F238E27FC236}">
                <a16:creationId xmlns:a16="http://schemas.microsoft.com/office/drawing/2014/main" id="{9BDB3B56-7154-4D3D-AAD1-4DC0404AC6AD}"/>
              </a:ext>
            </a:extLst>
          </p:cNvPr>
          <p:cNvSpPr>
            <a:spLocks noGrp="1"/>
          </p:cNvSpPr>
          <p:nvPr>
            <p:ph type="title"/>
          </p:nvPr>
        </p:nvSpPr>
        <p:spPr>
          <a:xfrm>
            <a:off x="3142489" y="649244"/>
            <a:ext cx="8141642" cy="435089"/>
          </a:xfrm>
        </p:spPr>
        <p:txBody>
          <a:bodyPr>
            <a:normAutofit fontScale="90000"/>
          </a:bodyPr>
          <a:lstStyle/>
          <a:p>
            <a:r>
              <a:rPr lang="en-GB" sz="2800" b="1" dirty="0"/>
              <a:t>Expectations for Family Hub Spokes</a:t>
            </a:r>
          </a:p>
        </p:txBody>
      </p:sp>
      <p:sp>
        <p:nvSpPr>
          <p:cNvPr id="4" name="Content Placeholder 3">
            <a:extLst>
              <a:ext uri="{FF2B5EF4-FFF2-40B4-BE49-F238E27FC236}">
                <a16:creationId xmlns:a16="http://schemas.microsoft.com/office/drawing/2014/main" id="{AF6BBEAC-0A84-42EB-8EDE-52D36F05EEA9}"/>
              </a:ext>
            </a:extLst>
          </p:cNvPr>
          <p:cNvSpPr>
            <a:spLocks noGrp="1"/>
          </p:cNvSpPr>
          <p:nvPr>
            <p:ph idx="1"/>
          </p:nvPr>
        </p:nvSpPr>
        <p:spPr>
          <a:xfrm>
            <a:off x="2020389" y="3727269"/>
            <a:ext cx="9992317" cy="2506712"/>
          </a:xfrm>
        </p:spPr>
        <p:txBody>
          <a:bodyPr>
            <a:normAutofit/>
          </a:bodyPr>
          <a:lstStyle/>
          <a:p>
            <a:pPr marL="0" indent="0">
              <a:buNone/>
            </a:pPr>
            <a:endParaRPr lang="en-GB" sz="5600" dirty="0"/>
          </a:p>
          <a:p>
            <a:endParaRPr lang="en-GB" dirty="0"/>
          </a:p>
          <a:p>
            <a:endParaRPr lang="en-GB" dirty="0"/>
          </a:p>
        </p:txBody>
      </p:sp>
      <p:graphicFrame>
        <p:nvGraphicFramePr>
          <p:cNvPr id="5" name="Table 5">
            <a:extLst>
              <a:ext uri="{FF2B5EF4-FFF2-40B4-BE49-F238E27FC236}">
                <a16:creationId xmlns:a16="http://schemas.microsoft.com/office/drawing/2014/main" id="{237E4766-2006-4CF4-A681-5BAA2D90A15C}"/>
              </a:ext>
            </a:extLst>
          </p:cNvPr>
          <p:cNvGraphicFramePr>
            <a:graphicFrameLocks noGrp="1"/>
          </p:cNvGraphicFramePr>
          <p:nvPr>
            <p:extLst>
              <p:ext uri="{D42A27DB-BD31-4B8C-83A1-F6EECF244321}">
                <p14:modId xmlns:p14="http://schemas.microsoft.com/office/powerpoint/2010/main" val="2127065386"/>
              </p:ext>
            </p:extLst>
          </p:nvPr>
        </p:nvGraphicFramePr>
        <p:xfrm>
          <a:off x="2432956" y="1500471"/>
          <a:ext cx="9053649" cy="4998720"/>
        </p:xfrm>
        <a:graphic>
          <a:graphicData uri="http://schemas.openxmlformats.org/drawingml/2006/table">
            <a:tbl>
              <a:tblPr firstRow="1" bandRow="1">
                <a:tableStyleId>{5C22544A-7EE6-4342-B048-85BDC9FD1C3A}</a:tableStyleId>
              </a:tblPr>
              <a:tblGrid>
                <a:gridCol w="9053649">
                  <a:extLst>
                    <a:ext uri="{9D8B030D-6E8A-4147-A177-3AD203B41FA5}">
                      <a16:colId xmlns:a16="http://schemas.microsoft.com/office/drawing/2014/main" val="263291592"/>
                    </a:ext>
                  </a:extLst>
                </a:gridCol>
              </a:tblGrid>
              <a:tr h="4560167">
                <a:tc>
                  <a:txBody>
                    <a:bodyPr/>
                    <a:lstStyle/>
                    <a:p>
                      <a:pPr marL="285750" indent="-285750">
                        <a:buFont typeface="Arial" panose="020B0604020202020204" pitchFamily="34" charset="0"/>
                        <a:buChar char="•"/>
                      </a:pPr>
                      <a:r>
                        <a:rPr lang="en-GB" sz="1400" b="0" dirty="0">
                          <a:solidFill>
                            <a:schemeClr val="tx1"/>
                          </a:solidFill>
                        </a:rPr>
                        <a:t>Established provision that is sustainable and already providing high quality services for families</a:t>
                      </a:r>
                    </a:p>
                    <a:p>
                      <a:pPr marL="285750" indent="-285750">
                        <a:buFont typeface="Arial" panose="020B0604020202020204" pitchFamily="34" charset="0"/>
                        <a:buChar char="•"/>
                      </a:pPr>
                      <a:endParaRPr lang="en-GB" sz="1400" b="0" dirty="0">
                        <a:solidFill>
                          <a:schemeClr val="tx1"/>
                        </a:solidFill>
                      </a:endParaRPr>
                    </a:p>
                    <a:p>
                      <a:pPr marL="285750" indent="-285750">
                        <a:buFont typeface="Arial" panose="020B0604020202020204" pitchFamily="34" charset="0"/>
                        <a:buChar char="•"/>
                      </a:pPr>
                      <a:r>
                        <a:rPr lang="en-GB" sz="1400" b="0" dirty="0">
                          <a:solidFill>
                            <a:schemeClr val="tx1"/>
                          </a:solidFill>
                        </a:rPr>
                        <a:t>Space is available for additional services to use</a:t>
                      </a:r>
                    </a:p>
                    <a:p>
                      <a:pPr marL="285750" indent="-285750">
                        <a:buFont typeface="Arial" panose="020B0604020202020204" pitchFamily="34" charset="0"/>
                        <a:buChar char="•"/>
                      </a:pPr>
                      <a:endParaRPr lang="en-GB" sz="1400" b="0" dirty="0">
                        <a:solidFill>
                          <a:schemeClr val="tx1"/>
                        </a:solidFill>
                      </a:endParaRPr>
                    </a:p>
                    <a:p>
                      <a:pPr marL="285750" indent="-285750">
                        <a:buFont typeface="Arial" panose="020B0604020202020204" pitchFamily="34" charset="0"/>
                        <a:buChar char="•"/>
                      </a:pPr>
                      <a:r>
                        <a:rPr lang="en-GB" sz="1400" b="0" dirty="0">
                          <a:solidFill>
                            <a:schemeClr val="tx1"/>
                          </a:solidFill>
                        </a:rPr>
                        <a:t>Staff and volunteers can evidence a basic knowledge of safeguarding and working with children and families.</a:t>
                      </a:r>
                    </a:p>
                    <a:p>
                      <a:pPr marL="285750" indent="-285750">
                        <a:buFont typeface="Arial" panose="020B0604020202020204" pitchFamily="34" charset="0"/>
                        <a:buChar char="•"/>
                      </a:pPr>
                      <a:endParaRPr lang="en-GB" sz="1400" b="0" dirty="0">
                        <a:solidFill>
                          <a:schemeClr val="tx1"/>
                        </a:solidFill>
                      </a:endParaRPr>
                    </a:p>
                    <a:p>
                      <a:pPr marL="285750" indent="-285750">
                        <a:buFont typeface="Arial" panose="020B0604020202020204" pitchFamily="34" charset="0"/>
                        <a:buChar char="•"/>
                      </a:pPr>
                      <a:r>
                        <a:rPr lang="en-GB" sz="1400" b="0" dirty="0">
                          <a:solidFill>
                            <a:schemeClr val="tx1"/>
                          </a:solidFill>
                        </a:rPr>
                        <a:t>The organisation is part of the Early Help partnership</a:t>
                      </a:r>
                    </a:p>
                    <a:p>
                      <a:pPr marL="285750" indent="-285750">
                        <a:buFont typeface="Arial" panose="020B0604020202020204" pitchFamily="34" charset="0"/>
                        <a:buChar char="•"/>
                      </a:pPr>
                      <a:endParaRPr lang="en-GB" sz="1400" b="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dirty="0">
                          <a:solidFill>
                            <a:schemeClr val="tx1"/>
                          </a:solidFill>
                        </a:rPr>
                        <a:t>The spoke will be based in an area of need, which lacks services as identified by the needs assessment (not within a one mile radius of the main family hub or spoke see slide 7) unless it is a specialist spoke.  Or the spoke can evidence that it meets the needs of a community that don’t currently access family hub. </a:t>
                      </a:r>
                    </a:p>
                    <a:p>
                      <a:pPr marL="285750" indent="-285750">
                        <a:buFont typeface="Arial" panose="020B0604020202020204" pitchFamily="34" charset="0"/>
                        <a:buChar char="•"/>
                      </a:pPr>
                      <a:endParaRPr lang="en-GB" sz="1400" b="0" dirty="0">
                        <a:solidFill>
                          <a:schemeClr val="tx1"/>
                        </a:solidFill>
                      </a:endParaRPr>
                    </a:p>
                    <a:p>
                      <a:pPr marL="285750" indent="-285750">
                        <a:buFont typeface="Arial" panose="020B0604020202020204" pitchFamily="34" charset="0"/>
                        <a:buChar char="•"/>
                      </a:pPr>
                      <a:r>
                        <a:rPr lang="en-GB" sz="1400" b="0" dirty="0">
                          <a:solidFill>
                            <a:schemeClr val="tx1"/>
                          </a:solidFill>
                        </a:rPr>
                        <a:t>Priority will be given to provision that is open a minimum of 3 times a week and be able to open more when required including evenings and weekends</a:t>
                      </a:r>
                    </a:p>
                    <a:p>
                      <a:pPr marL="285750" indent="-285750">
                        <a:buFont typeface="Arial" panose="020B0604020202020204" pitchFamily="34" charset="0"/>
                        <a:buChar char="•"/>
                      </a:pPr>
                      <a:endParaRPr lang="en-GB" sz="1400" b="0" dirty="0">
                        <a:solidFill>
                          <a:schemeClr val="tx1"/>
                        </a:solidFill>
                      </a:endParaRPr>
                    </a:p>
                    <a:p>
                      <a:pPr marL="285750" indent="-285750">
                        <a:buFont typeface="Arial" panose="020B0604020202020204" pitchFamily="34" charset="0"/>
                        <a:buChar char="•"/>
                      </a:pPr>
                      <a:r>
                        <a:rPr lang="en-GB" sz="1400" b="0" dirty="0">
                          <a:solidFill>
                            <a:schemeClr val="tx1"/>
                          </a:solidFill>
                        </a:rPr>
                        <a:t>Each spoke will have a sustainable plan to ensure services for families continue post March 25.</a:t>
                      </a:r>
                    </a:p>
                    <a:p>
                      <a:pPr marL="285750" indent="-285750">
                        <a:buFont typeface="Arial" panose="020B0604020202020204" pitchFamily="34" charset="0"/>
                        <a:buChar char="•"/>
                      </a:pPr>
                      <a:endParaRPr lang="en-GB" sz="1400" b="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dirty="0">
                          <a:solidFill>
                            <a:schemeClr val="tx1"/>
                          </a:solidFill>
                        </a:rPr>
                        <a:t>Staff and volunteers are willing to attend further training linked to Family Hubs and Early Help</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dirty="0">
                          <a:solidFill>
                            <a:schemeClr val="tx1"/>
                          </a:solidFill>
                        </a:rPr>
                        <a:t>Representative from the spoke will attend and contribute to their local community network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dirty="0">
                          <a:solidFill>
                            <a:schemeClr val="tx1"/>
                          </a:solidFill>
                        </a:rPr>
                        <a:t>Each spoke will receive a grant of up to £5000 to </a:t>
                      </a:r>
                      <a:r>
                        <a:rPr lang="en-GB" sz="1400" b="0" kern="1200" dirty="0">
                          <a:solidFill>
                            <a:schemeClr val="dk1"/>
                          </a:solidFill>
                          <a:effectLst/>
                          <a:latin typeface="+mn-lt"/>
                          <a:ea typeface="+mn-ea"/>
                          <a:cs typeface="+mn-cs"/>
                        </a:rPr>
                        <a:t>deliver and evaluate additional well being interventions that promote infant attachment and wellbeing until </a:t>
                      </a:r>
                      <a:r>
                        <a:rPr lang="en-GB" sz="1400" b="0" kern="1200">
                          <a:solidFill>
                            <a:schemeClr val="dk1"/>
                          </a:solidFill>
                          <a:effectLst/>
                          <a:latin typeface="+mn-lt"/>
                          <a:ea typeface="+mn-ea"/>
                          <a:cs typeface="+mn-cs"/>
                        </a:rPr>
                        <a:t>31.3.26  </a:t>
                      </a:r>
                      <a:endParaRPr lang="en-GB" sz="1400" b="0" kern="1200" dirty="0">
                        <a:solidFill>
                          <a:schemeClr val="dk1"/>
                        </a:solidFill>
                        <a:effectLst/>
                        <a:latin typeface="+mn-lt"/>
                        <a:ea typeface="+mn-ea"/>
                        <a:cs typeface="+mn-cs"/>
                      </a:endParaRPr>
                    </a:p>
                  </a:txBody>
                  <a:tcPr>
                    <a:solidFill>
                      <a:srgbClr val="CCCCFF"/>
                    </a:solidFill>
                  </a:tcPr>
                </a:tc>
                <a:extLst>
                  <a:ext uri="{0D108BD9-81ED-4DB2-BD59-A6C34878D82A}">
                    <a16:rowId xmlns:a16="http://schemas.microsoft.com/office/drawing/2014/main" val="1467507228"/>
                  </a:ext>
                </a:extLst>
              </a:tr>
            </a:tbl>
          </a:graphicData>
        </a:graphic>
      </p:graphicFrame>
    </p:spTree>
    <p:extLst>
      <p:ext uri="{BB962C8B-B14F-4D97-AF65-F5344CB8AC3E}">
        <p14:creationId xmlns:p14="http://schemas.microsoft.com/office/powerpoint/2010/main" val="2145991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8786813" y="6172203"/>
            <a:ext cx="2986269" cy="395010"/>
            <a:chOff x="6277581" y="5695702"/>
            <a:chExt cx="5419923" cy="716922"/>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6277581" y="5746938"/>
              <a:ext cx="1302463" cy="614451"/>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4"/>
          <a:stretch>
            <a:fillRect/>
          </a:stretch>
        </p:blipFill>
        <p:spPr>
          <a:xfrm>
            <a:off x="5313444" y="290635"/>
            <a:ext cx="6553200" cy="203200"/>
          </a:xfrm>
          <a:prstGeom prst="rect">
            <a:avLst/>
          </a:prstGeom>
        </p:spPr>
      </p:pic>
      <p:pic>
        <p:nvPicPr>
          <p:cNvPr id="15" name="Picture 14" descr="A puzzle pieces with different colors&#10;&#10;Description automatically generated">
            <a:extLst>
              <a:ext uri="{FF2B5EF4-FFF2-40B4-BE49-F238E27FC236}">
                <a16:creationId xmlns:a16="http://schemas.microsoft.com/office/drawing/2014/main" id="{C06A173D-CAD2-4B67-8ED6-720F8C583440}"/>
              </a:ext>
            </a:extLst>
          </p:cNvPr>
          <p:cNvPicPr>
            <a:picLocks noChangeAspect="1"/>
          </p:cNvPicPr>
          <p:nvPr/>
        </p:nvPicPr>
        <p:blipFill>
          <a:blip r:embed="rId5"/>
          <a:stretch>
            <a:fillRect/>
          </a:stretch>
        </p:blipFill>
        <p:spPr>
          <a:xfrm>
            <a:off x="-564781" y="-349903"/>
            <a:ext cx="3264095" cy="3365500"/>
          </a:xfrm>
          <a:prstGeom prst="rect">
            <a:avLst/>
          </a:prstGeom>
        </p:spPr>
      </p:pic>
      <p:sp>
        <p:nvSpPr>
          <p:cNvPr id="3" name="Title 2">
            <a:extLst>
              <a:ext uri="{FF2B5EF4-FFF2-40B4-BE49-F238E27FC236}">
                <a16:creationId xmlns:a16="http://schemas.microsoft.com/office/drawing/2014/main" id="{9BDB3B56-7154-4D3D-AAD1-4DC0404AC6AD}"/>
              </a:ext>
            </a:extLst>
          </p:cNvPr>
          <p:cNvSpPr>
            <a:spLocks noGrp="1"/>
          </p:cNvSpPr>
          <p:nvPr>
            <p:ph type="title"/>
          </p:nvPr>
        </p:nvSpPr>
        <p:spPr>
          <a:xfrm>
            <a:off x="3003152" y="644235"/>
            <a:ext cx="8141642" cy="688612"/>
          </a:xfrm>
        </p:spPr>
        <p:txBody>
          <a:bodyPr>
            <a:normAutofit/>
          </a:bodyPr>
          <a:lstStyle/>
          <a:p>
            <a:r>
              <a:rPr lang="en-GB" sz="2400" b="1" dirty="0"/>
              <a:t>Key Performance Indicators that Spokes would contribute to.</a:t>
            </a:r>
          </a:p>
        </p:txBody>
      </p:sp>
      <p:graphicFrame>
        <p:nvGraphicFramePr>
          <p:cNvPr id="4" name="Table 4">
            <a:extLst>
              <a:ext uri="{FF2B5EF4-FFF2-40B4-BE49-F238E27FC236}">
                <a16:creationId xmlns:a16="http://schemas.microsoft.com/office/drawing/2014/main" id="{A9C4DBA8-E2B2-4276-BF03-CF6D786068F9}"/>
              </a:ext>
            </a:extLst>
          </p:cNvPr>
          <p:cNvGraphicFramePr>
            <a:graphicFrameLocks noGrp="1"/>
          </p:cNvGraphicFramePr>
          <p:nvPr>
            <p:extLst>
              <p:ext uri="{D42A27DB-BD31-4B8C-83A1-F6EECF244321}">
                <p14:modId xmlns:p14="http://schemas.microsoft.com/office/powerpoint/2010/main" val="1976129656"/>
              </p:ext>
            </p:extLst>
          </p:nvPr>
        </p:nvGraphicFramePr>
        <p:xfrm>
          <a:off x="1933903" y="1320803"/>
          <a:ext cx="9932740" cy="4691113"/>
        </p:xfrm>
        <a:graphic>
          <a:graphicData uri="http://schemas.openxmlformats.org/drawingml/2006/table">
            <a:tbl>
              <a:tblPr firstRow="1" bandRow="1">
                <a:tableStyleId>{5C22544A-7EE6-4342-B048-85BDC9FD1C3A}</a:tableStyleId>
              </a:tblPr>
              <a:tblGrid>
                <a:gridCol w="4966370">
                  <a:extLst>
                    <a:ext uri="{9D8B030D-6E8A-4147-A177-3AD203B41FA5}">
                      <a16:colId xmlns:a16="http://schemas.microsoft.com/office/drawing/2014/main" val="505314142"/>
                    </a:ext>
                  </a:extLst>
                </a:gridCol>
                <a:gridCol w="4966370">
                  <a:extLst>
                    <a:ext uri="{9D8B030D-6E8A-4147-A177-3AD203B41FA5}">
                      <a16:colId xmlns:a16="http://schemas.microsoft.com/office/drawing/2014/main" val="1055389534"/>
                    </a:ext>
                  </a:extLst>
                </a:gridCol>
              </a:tblGrid>
              <a:tr h="382627">
                <a:tc>
                  <a:txBody>
                    <a:bodyPr/>
                    <a:lstStyle/>
                    <a:p>
                      <a:r>
                        <a:rPr lang="en-GB" sz="1400" dirty="0"/>
                        <a:t>Key Performance Indicator</a:t>
                      </a:r>
                    </a:p>
                  </a:txBody>
                  <a:tcPr>
                    <a:solidFill>
                      <a:srgbClr val="CCCCFF"/>
                    </a:solidFill>
                  </a:tcPr>
                </a:tc>
                <a:tc>
                  <a:txBody>
                    <a:bodyPr/>
                    <a:lstStyle/>
                    <a:p>
                      <a:r>
                        <a:rPr lang="en-GB" sz="1400" dirty="0"/>
                        <a:t>Expectation of Spoke</a:t>
                      </a:r>
                    </a:p>
                  </a:txBody>
                  <a:tcPr>
                    <a:solidFill>
                      <a:srgbClr val="CCCCFF"/>
                    </a:solidFill>
                  </a:tcPr>
                </a:tc>
                <a:extLst>
                  <a:ext uri="{0D108BD9-81ED-4DB2-BD59-A6C34878D82A}">
                    <a16:rowId xmlns:a16="http://schemas.microsoft.com/office/drawing/2014/main" val="1743062783"/>
                  </a:ext>
                </a:extLst>
              </a:tr>
              <a:tr h="5346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20% Increase in the number of families registered with the Family Hub (From Children's Centre's 22/23 baseline) by July 2024</a:t>
                      </a:r>
                    </a:p>
                  </a:txBody>
                  <a:tcPr>
                    <a:solidFill>
                      <a:srgbClr val="CCCCFF"/>
                    </a:solidFill>
                  </a:tcPr>
                </a:tc>
                <a:tc>
                  <a:txBody>
                    <a:bodyPr/>
                    <a:lstStyle/>
                    <a:p>
                      <a:r>
                        <a:rPr lang="en-GB" sz="1400" dirty="0"/>
                        <a:t>To support families to register for Family hub, clearly sharing the services and support available</a:t>
                      </a:r>
                    </a:p>
                  </a:txBody>
                  <a:tcPr>
                    <a:solidFill>
                      <a:srgbClr val="CCCCFF"/>
                    </a:solidFill>
                  </a:tcPr>
                </a:tc>
                <a:extLst>
                  <a:ext uri="{0D108BD9-81ED-4DB2-BD59-A6C34878D82A}">
                    <a16:rowId xmlns:a16="http://schemas.microsoft.com/office/drawing/2014/main" val="1457855085"/>
                  </a:ext>
                </a:extLst>
              </a:tr>
              <a:tr h="7547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Increase the percentage of children eligible for ELT that access their entitlement.  (Number of children taking up ELT places as a percentage of the baseline figure for those entitled).</a:t>
                      </a:r>
                    </a:p>
                  </a:txBody>
                  <a:tcPr>
                    <a:solidFill>
                      <a:srgbClr val="CC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To promote ELT with families, supporting applications and finding childcare.</a:t>
                      </a:r>
                    </a:p>
                    <a:p>
                      <a:endParaRPr lang="en-GB" sz="1400" dirty="0"/>
                    </a:p>
                  </a:txBody>
                  <a:tcPr>
                    <a:solidFill>
                      <a:srgbClr val="CCCCFF"/>
                    </a:solidFill>
                  </a:tcPr>
                </a:tc>
                <a:extLst>
                  <a:ext uri="{0D108BD9-81ED-4DB2-BD59-A6C34878D82A}">
                    <a16:rowId xmlns:a16="http://schemas.microsoft.com/office/drawing/2014/main" val="2978773927"/>
                  </a:ext>
                </a:extLst>
              </a:tr>
              <a:tr h="7547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60% Parents will know how to access Family Hubs services by July 2024 (Via survey)</a:t>
                      </a:r>
                    </a:p>
                  </a:txBody>
                  <a:tcPr>
                    <a:solidFill>
                      <a:srgbClr val="CC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All staff and volunteers in the spoke understand the family hub offer and are able to signpost/ handhold families to access further support where needed</a:t>
                      </a:r>
                    </a:p>
                  </a:txBody>
                  <a:tcPr>
                    <a:solidFill>
                      <a:srgbClr val="CCCCFF"/>
                    </a:solidFill>
                  </a:tcPr>
                </a:tc>
                <a:extLst>
                  <a:ext uri="{0D108BD9-81ED-4DB2-BD59-A6C34878D82A}">
                    <a16:rowId xmlns:a16="http://schemas.microsoft.com/office/drawing/2014/main" val="3332713887"/>
                  </a:ext>
                </a:extLst>
              </a:tr>
              <a:tr h="9749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Uptake of FH Services is more reflective of community make-up (Current access data to be analysed to identify which communities aren't accessing services and to set target) by July 2024</a:t>
                      </a:r>
                    </a:p>
                  </a:txBody>
                  <a:tcPr>
                    <a:solidFill>
                      <a:srgbClr val="CCCCFF"/>
                    </a:solidFill>
                  </a:tcPr>
                </a:tc>
                <a:tc>
                  <a:txBody>
                    <a:bodyPr/>
                    <a:lstStyle/>
                    <a:p>
                      <a:r>
                        <a:rPr lang="en-GB" sz="1400" dirty="0"/>
                        <a:t>By completing registrations with families this data will be captured and analysed.</a:t>
                      </a:r>
                    </a:p>
                  </a:txBody>
                  <a:tcPr>
                    <a:solidFill>
                      <a:srgbClr val="CCCCFF"/>
                    </a:solidFill>
                  </a:tcPr>
                </a:tc>
                <a:extLst>
                  <a:ext uri="{0D108BD9-81ED-4DB2-BD59-A6C34878D82A}">
                    <a16:rowId xmlns:a16="http://schemas.microsoft.com/office/drawing/2014/main" val="728580017"/>
                  </a:ext>
                </a:extLst>
              </a:tr>
              <a:tr h="7547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80% of service users will report positive experience of Family Hub Services by July 2024(Via survey)</a:t>
                      </a:r>
                    </a:p>
                  </a:txBody>
                  <a:tcPr>
                    <a:solidFill>
                      <a:srgbClr val="CC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Accessible, inclusive and welcoming to all families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Staff and volunteers are able to attend Family Hub events and meetings</a:t>
                      </a:r>
                    </a:p>
                  </a:txBody>
                  <a:tcPr>
                    <a:solidFill>
                      <a:srgbClr val="CCCCFF"/>
                    </a:solidFill>
                  </a:tcPr>
                </a:tc>
                <a:extLst>
                  <a:ext uri="{0D108BD9-81ED-4DB2-BD59-A6C34878D82A}">
                    <a16:rowId xmlns:a16="http://schemas.microsoft.com/office/drawing/2014/main" val="3807982239"/>
                  </a:ext>
                </a:extLst>
              </a:tr>
              <a:tr h="5346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50% Increase in engagement by fathers/male carers (baseline to be captured from Children's Centres data)</a:t>
                      </a:r>
                    </a:p>
                  </a:txBody>
                  <a:tcPr>
                    <a:solidFill>
                      <a:srgbClr val="CCCCFF"/>
                    </a:solidFill>
                  </a:tcPr>
                </a:tc>
                <a:tc>
                  <a:txBody>
                    <a:bodyPr/>
                    <a:lstStyle/>
                    <a:p>
                      <a:r>
                        <a:rPr lang="en-GB" sz="1400" dirty="0"/>
                        <a:t>Staff and volunteers to be knowledgeable on services and support available specifically for dads / male carers</a:t>
                      </a:r>
                    </a:p>
                  </a:txBody>
                  <a:tcPr>
                    <a:solidFill>
                      <a:srgbClr val="CCCCFF"/>
                    </a:solidFill>
                  </a:tcPr>
                </a:tc>
                <a:extLst>
                  <a:ext uri="{0D108BD9-81ED-4DB2-BD59-A6C34878D82A}">
                    <a16:rowId xmlns:a16="http://schemas.microsoft.com/office/drawing/2014/main" val="3996275561"/>
                  </a:ext>
                </a:extLst>
              </a:tr>
            </a:tbl>
          </a:graphicData>
        </a:graphic>
      </p:graphicFrame>
    </p:spTree>
    <p:extLst>
      <p:ext uri="{BB962C8B-B14F-4D97-AF65-F5344CB8AC3E}">
        <p14:creationId xmlns:p14="http://schemas.microsoft.com/office/powerpoint/2010/main" val="3031783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8786813" y="6172203"/>
            <a:ext cx="2986269" cy="395010"/>
            <a:chOff x="6277581" y="5695702"/>
            <a:chExt cx="5419923" cy="716922"/>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6277581" y="5746938"/>
              <a:ext cx="1302463" cy="614451"/>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4"/>
          <a:stretch>
            <a:fillRect/>
          </a:stretch>
        </p:blipFill>
        <p:spPr>
          <a:xfrm>
            <a:off x="5313444" y="290635"/>
            <a:ext cx="6553200" cy="203200"/>
          </a:xfrm>
          <a:prstGeom prst="rect">
            <a:avLst/>
          </a:prstGeom>
        </p:spPr>
      </p:pic>
      <p:pic>
        <p:nvPicPr>
          <p:cNvPr id="15" name="Picture 14" descr="A puzzle pieces with different colors&#10;&#10;Description automatically generated">
            <a:extLst>
              <a:ext uri="{FF2B5EF4-FFF2-40B4-BE49-F238E27FC236}">
                <a16:creationId xmlns:a16="http://schemas.microsoft.com/office/drawing/2014/main" id="{C06A173D-CAD2-4B67-8ED6-720F8C583440}"/>
              </a:ext>
            </a:extLst>
          </p:cNvPr>
          <p:cNvPicPr>
            <a:picLocks noChangeAspect="1"/>
          </p:cNvPicPr>
          <p:nvPr/>
        </p:nvPicPr>
        <p:blipFill>
          <a:blip r:embed="rId5"/>
          <a:stretch>
            <a:fillRect/>
          </a:stretch>
        </p:blipFill>
        <p:spPr>
          <a:xfrm>
            <a:off x="-564781" y="-349903"/>
            <a:ext cx="3264095" cy="3365500"/>
          </a:xfrm>
          <a:prstGeom prst="rect">
            <a:avLst/>
          </a:prstGeom>
        </p:spPr>
      </p:pic>
      <p:sp>
        <p:nvSpPr>
          <p:cNvPr id="3" name="Title 2">
            <a:extLst>
              <a:ext uri="{FF2B5EF4-FFF2-40B4-BE49-F238E27FC236}">
                <a16:creationId xmlns:a16="http://schemas.microsoft.com/office/drawing/2014/main" id="{9BDB3B56-7154-4D3D-AAD1-4DC0404AC6AD}"/>
              </a:ext>
            </a:extLst>
          </p:cNvPr>
          <p:cNvSpPr>
            <a:spLocks noGrp="1"/>
          </p:cNvSpPr>
          <p:nvPr>
            <p:ph type="title"/>
          </p:nvPr>
        </p:nvSpPr>
        <p:spPr>
          <a:xfrm>
            <a:off x="3003152" y="644235"/>
            <a:ext cx="8141642" cy="688612"/>
          </a:xfrm>
        </p:spPr>
        <p:txBody>
          <a:bodyPr>
            <a:normAutofit/>
          </a:bodyPr>
          <a:lstStyle/>
          <a:p>
            <a:r>
              <a:rPr lang="en-GB" sz="2400" b="1" dirty="0"/>
              <a:t>Key Performance Indicators that Spokes would contribute to.</a:t>
            </a:r>
          </a:p>
        </p:txBody>
      </p:sp>
      <p:graphicFrame>
        <p:nvGraphicFramePr>
          <p:cNvPr id="4" name="Table 4">
            <a:extLst>
              <a:ext uri="{FF2B5EF4-FFF2-40B4-BE49-F238E27FC236}">
                <a16:creationId xmlns:a16="http://schemas.microsoft.com/office/drawing/2014/main" id="{A9C4DBA8-E2B2-4276-BF03-CF6D786068F9}"/>
              </a:ext>
            </a:extLst>
          </p:cNvPr>
          <p:cNvGraphicFramePr>
            <a:graphicFrameLocks noGrp="1"/>
          </p:cNvGraphicFramePr>
          <p:nvPr>
            <p:extLst>
              <p:ext uri="{D42A27DB-BD31-4B8C-83A1-F6EECF244321}">
                <p14:modId xmlns:p14="http://schemas.microsoft.com/office/powerpoint/2010/main" val="3868238591"/>
              </p:ext>
            </p:extLst>
          </p:nvPr>
        </p:nvGraphicFramePr>
        <p:xfrm>
          <a:off x="2484952" y="2028990"/>
          <a:ext cx="9381692" cy="3418840"/>
        </p:xfrm>
        <a:graphic>
          <a:graphicData uri="http://schemas.openxmlformats.org/drawingml/2006/table">
            <a:tbl>
              <a:tblPr firstRow="1" bandRow="1">
                <a:tableStyleId>{5C22544A-7EE6-4342-B048-85BDC9FD1C3A}</a:tableStyleId>
              </a:tblPr>
              <a:tblGrid>
                <a:gridCol w="4690846">
                  <a:extLst>
                    <a:ext uri="{9D8B030D-6E8A-4147-A177-3AD203B41FA5}">
                      <a16:colId xmlns:a16="http://schemas.microsoft.com/office/drawing/2014/main" val="505314142"/>
                    </a:ext>
                  </a:extLst>
                </a:gridCol>
                <a:gridCol w="4690846">
                  <a:extLst>
                    <a:ext uri="{9D8B030D-6E8A-4147-A177-3AD203B41FA5}">
                      <a16:colId xmlns:a16="http://schemas.microsoft.com/office/drawing/2014/main" val="1055389534"/>
                    </a:ext>
                  </a:extLst>
                </a:gridCol>
              </a:tblGrid>
              <a:tr h="370840">
                <a:tc>
                  <a:txBody>
                    <a:bodyPr/>
                    <a:lstStyle/>
                    <a:p>
                      <a:r>
                        <a:rPr lang="en-GB" sz="1400" dirty="0"/>
                        <a:t>Key Performance Indicator</a:t>
                      </a:r>
                    </a:p>
                  </a:txBody>
                  <a:tcPr>
                    <a:solidFill>
                      <a:srgbClr val="CCCCFF"/>
                    </a:solidFill>
                  </a:tcPr>
                </a:tc>
                <a:tc>
                  <a:txBody>
                    <a:bodyPr/>
                    <a:lstStyle/>
                    <a:p>
                      <a:r>
                        <a:rPr lang="en-GB" sz="1400" dirty="0"/>
                        <a:t>Expectation of Spoke</a:t>
                      </a:r>
                    </a:p>
                  </a:txBody>
                  <a:tcPr>
                    <a:solidFill>
                      <a:srgbClr val="CCCCFF"/>
                    </a:solidFill>
                  </a:tcPr>
                </a:tc>
                <a:extLst>
                  <a:ext uri="{0D108BD9-81ED-4DB2-BD59-A6C34878D82A}">
                    <a16:rowId xmlns:a16="http://schemas.microsoft.com/office/drawing/2014/main" val="1743062783"/>
                  </a:ext>
                </a:extLst>
              </a:tr>
              <a:tr h="370840">
                <a:tc>
                  <a:txBody>
                    <a:bodyPr/>
                    <a:lstStyle/>
                    <a:p>
                      <a:r>
                        <a:rPr lang="en-GB" sz="1400" b="0" dirty="0">
                          <a:solidFill>
                            <a:schemeClr val="tx1"/>
                          </a:solidFill>
                        </a:rPr>
                        <a:t>80% of families feel that pathways are clear and easy to navigate by July 2024 (to be captured by survey)</a:t>
                      </a:r>
                    </a:p>
                  </a:txBody>
                  <a:tcPr>
                    <a:solidFill>
                      <a:srgbClr val="CCCCFF"/>
                    </a:solidFill>
                  </a:tcPr>
                </a:tc>
                <a:tc>
                  <a:txBody>
                    <a:bodyPr/>
                    <a:lstStyle/>
                    <a:p>
                      <a:r>
                        <a:rPr lang="en-GB" sz="1400" dirty="0"/>
                        <a:t>All family hub campaigns and pathways are displayed and promoted to families.</a:t>
                      </a:r>
                    </a:p>
                    <a:p>
                      <a:r>
                        <a:rPr lang="en-GB" sz="1400" dirty="0"/>
                        <a:t>Staff and volunteers are familiar with the pathways and able to target and share with families (for example healthy pregnancy pathway)</a:t>
                      </a:r>
                    </a:p>
                  </a:txBody>
                  <a:tcPr>
                    <a:solidFill>
                      <a:srgbClr val="CCCCFF"/>
                    </a:solidFill>
                  </a:tcPr>
                </a:tc>
                <a:extLst>
                  <a:ext uri="{0D108BD9-81ED-4DB2-BD59-A6C34878D82A}">
                    <a16:rowId xmlns:a16="http://schemas.microsoft.com/office/drawing/2014/main" val="14578550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80% Families report positive, supporting relationships with Family Hub practitioners and peer supporters by July 2024 (baseline to be captured via survey) July 2023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dirty="0">
                        <a:solidFill>
                          <a:schemeClr val="tx1"/>
                        </a:solidFill>
                      </a:endParaRPr>
                    </a:p>
                  </a:txBody>
                  <a:tcPr>
                    <a:solidFill>
                      <a:srgbClr val="CC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Accessible, inclusive and welcoming to all families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Each spoke will be able to share data about the families attending and the services they are accessing or requesting access to.</a:t>
                      </a:r>
                    </a:p>
                  </a:txBody>
                  <a:tcPr>
                    <a:solidFill>
                      <a:srgbClr val="CCCCFF"/>
                    </a:solidFill>
                  </a:tcPr>
                </a:tc>
                <a:extLst>
                  <a:ext uri="{0D108BD9-81ED-4DB2-BD59-A6C34878D82A}">
                    <a16:rowId xmlns:a16="http://schemas.microsoft.com/office/drawing/2014/main" val="297877392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10,000 families to access information and services via new website by March 2024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dirty="0">
                        <a:solidFill>
                          <a:schemeClr val="tx1"/>
                        </a:solidFill>
                      </a:endParaRPr>
                    </a:p>
                  </a:txBody>
                  <a:tcPr>
                    <a:solidFill>
                      <a:srgbClr val="CC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To display and promote the Family Hub website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To include a link to Family Hub website on the spoke website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To include links to Family Hub face-book on the spoke face-book</a:t>
                      </a:r>
                    </a:p>
                  </a:txBody>
                  <a:tcPr>
                    <a:solidFill>
                      <a:srgbClr val="CCCCFF"/>
                    </a:solidFill>
                  </a:tcPr>
                </a:tc>
                <a:extLst>
                  <a:ext uri="{0D108BD9-81ED-4DB2-BD59-A6C34878D82A}">
                    <a16:rowId xmlns:a16="http://schemas.microsoft.com/office/drawing/2014/main" val="3332713887"/>
                  </a:ext>
                </a:extLst>
              </a:tr>
            </a:tbl>
          </a:graphicData>
        </a:graphic>
      </p:graphicFrame>
    </p:spTree>
    <p:extLst>
      <p:ext uri="{BB962C8B-B14F-4D97-AF65-F5344CB8AC3E}">
        <p14:creationId xmlns:p14="http://schemas.microsoft.com/office/powerpoint/2010/main" val="2307772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8786813" y="6172203"/>
            <a:ext cx="2986269" cy="395010"/>
            <a:chOff x="6277581" y="5695702"/>
            <a:chExt cx="5419923" cy="716922"/>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6277581" y="5746938"/>
              <a:ext cx="1302463" cy="614451"/>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4"/>
          <a:stretch>
            <a:fillRect/>
          </a:stretch>
        </p:blipFill>
        <p:spPr>
          <a:xfrm>
            <a:off x="5313444" y="290635"/>
            <a:ext cx="6553200" cy="203200"/>
          </a:xfrm>
          <a:prstGeom prst="rect">
            <a:avLst/>
          </a:prstGeom>
        </p:spPr>
      </p:pic>
      <p:pic>
        <p:nvPicPr>
          <p:cNvPr id="15" name="Picture 14" descr="A puzzle pieces with different colors&#10;&#10;Description automatically generated">
            <a:extLst>
              <a:ext uri="{FF2B5EF4-FFF2-40B4-BE49-F238E27FC236}">
                <a16:creationId xmlns:a16="http://schemas.microsoft.com/office/drawing/2014/main" id="{C06A173D-CAD2-4B67-8ED6-720F8C583440}"/>
              </a:ext>
            </a:extLst>
          </p:cNvPr>
          <p:cNvPicPr>
            <a:picLocks noChangeAspect="1"/>
          </p:cNvPicPr>
          <p:nvPr/>
        </p:nvPicPr>
        <p:blipFill>
          <a:blip r:embed="rId5"/>
          <a:stretch>
            <a:fillRect/>
          </a:stretch>
        </p:blipFill>
        <p:spPr>
          <a:xfrm>
            <a:off x="-564781" y="-349903"/>
            <a:ext cx="3264095" cy="3365500"/>
          </a:xfrm>
          <a:prstGeom prst="rect">
            <a:avLst/>
          </a:prstGeom>
        </p:spPr>
      </p:pic>
      <p:sp>
        <p:nvSpPr>
          <p:cNvPr id="3" name="Title 2">
            <a:extLst>
              <a:ext uri="{FF2B5EF4-FFF2-40B4-BE49-F238E27FC236}">
                <a16:creationId xmlns:a16="http://schemas.microsoft.com/office/drawing/2014/main" id="{9BDB3B56-7154-4D3D-AAD1-4DC0404AC6AD}"/>
              </a:ext>
            </a:extLst>
          </p:cNvPr>
          <p:cNvSpPr>
            <a:spLocks noGrp="1"/>
          </p:cNvSpPr>
          <p:nvPr>
            <p:ph type="title"/>
          </p:nvPr>
        </p:nvSpPr>
        <p:spPr>
          <a:xfrm>
            <a:off x="3003152" y="644235"/>
            <a:ext cx="8141642" cy="688612"/>
          </a:xfrm>
        </p:spPr>
        <p:txBody>
          <a:bodyPr>
            <a:normAutofit/>
          </a:bodyPr>
          <a:lstStyle/>
          <a:p>
            <a:r>
              <a:rPr lang="en-GB" sz="2400" b="1" dirty="0"/>
              <a:t>Benefits of becoming part of the Family Hub Network:</a:t>
            </a:r>
          </a:p>
        </p:txBody>
      </p:sp>
      <p:graphicFrame>
        <p:nvGraphicFramePr>
          <p:cNvPr id="9" name="Table 5">
            <a:extLst>
              <a:ext uri="{FF2B5EF4-FFF2-40B4-BE49-F238E27FC236}">
                <a16:creationId xmlns:a16="http://schemas.microsoft.com/office/drawing/2014/main" id="{DAC14FD0-AC3A-4E02-878A-D198CBFD93D4}"/>
              </a:ext>
            </a:extLst>
          </p:cNvPr>
          <p:cNvGraphicFramePr>
            <a:graphicFrameLocks noGrp="1"/>
          </p:cNvGraphicFramePr>
          <p:nvPr>
            <p:extLst>
              <p:ext uri="{D42A27DB-BD31-4B8C-83A1-F6EECF244321}">
                <p14:modId xmlns:p14="http://schemas.microsoft.com/office/powerpoint/2010/main" val="4216528692"/>
              </p:ext>
            </p:extLst>
          </p:nvPr>
        </p:nvGraphicFramePr>
        <p:xfrm>
          <a:off x="2123603" y="1652646"/>
          <a:ext cx="9238080" cy="4480560"/>
        </p:xfrm>
        <a:graphic>
          <a:graphicData uri="http://schemas.openxmlformats.org/drawingml/2006/table">
            <a:tbl>
              <a:tblPr firstRow="1" bandRow="1">
                <a:tableStyleId>{5C22544A-7EE6-4342-B048-85BDC9FD1C3A}</a:tableStyleId>
              </a:tblPr>
              <a:tblGrid>
                <a:gridCol w="9238080">
                  <a:extLst>
                    <a:ext uri="{9D8B030D-6E8A-4147-A177-3AD203B41FA5}">
                      <a16:colId xmlns:a16="http://schemas.microsoft.com/office/drawing/2014/main" val="263291592"/>
                    </a:ext>
                  </a:extLst>
                </a:gridCol>
              </a:tblGrid>
              <a:tr h="4469480">
                <a:tc>
                  <a:txBody>
                    <a:bodyPr/>
                    <a:lstStyle/>
                    <a:p>
                      <a:pPr marL="285750" indent="-285750">
                        <a:buFont typeface="Arial" panose="020B0604020202020204" pitchFamily="34" charset="0"/>
                        <a:buChar char="•"/>
                      </a:pPr>
                      <a:r>
                        <a:rPr lang="en-GB" sz="1600" b="0" dirty="0">
                          <a:solidFill>
                            <a:schemeClr val="tx1"/>
                          </a:solidFill>
                        </a:rPr>
                        <a:t>Network members are a key part of the model</a:t>
                      </a:r>
                    </a:p>
                    <a:p>
                      <a:pPr marL="285750" indent="-285750">
                        <a:buFont typeface="Arial" panose="020B0604020202020204" pitchFamily="34" charset="0"/>
                        <a:buChar char="•"/>
                      </a:pPr>
                      <a:endParaRPr lang="en-GB" sz="1600" b="0" dirty="0">
                        <a:solidFill>
                          <a:schemeClr val="tx1"/>
                        </a:solidFill>
                      </a:endParaRPr>
                    </a:p>
                    <a:p>
                      <a:pPr marL="285750" indent="-285750">
                        <a:buFont typeface="Arial" panose="020B0604020202020204" pitchFamily="34" charset="0"/>
                        <a:buChar char="•"/>
                      </a:pPr>
                      <a:r>
                        <a:rPr lang="en-GB" sz="1600" b="0" dirty="0">
                          <a:solidFill>
                            <a:schemeClr val="tx1"/>
                          </a:solidFill>
                        </a:rPr>
                        <a:t>Network members will be able to shape services and support for families in their community via the community network meetings</a:t>
                      </a:r>
                    </a:p>
                    <a:p>
                      <a:pPr marL="285750" indent="-285750">
                        <a:buFont typeface="Arial" panose="020B0604020202020204" pitchFamily="34" charset="0"/>
                        <a:buChar char="•"/>
                      </a:pPr>
                      <a:endParaRPr lang="en-GB" sz="1600" b="0" dirty="0">
                        <a:solidFill>
                          <a:schemeClr val="tx1"/>
                        </a:solidFill>
                      </a:endParaRPr>
                    </a:p>
                    <a:p>
                      <a:pPr marL="285750" indent="-285750">
                        <a:buFont typeface="Arial" panose="020B0604020202020204" pitchFamily="34" charset="0"/>
                        <a:buChar char="•"/>
                      </a:pPr>
                      <a:r>
                        <a:rPr lang="en-GB" sz="1600" b="0" dirty="0">
                          <a:solidFill>
                            <a:schemeClr val="tx1"/>
                          </a:solidFill>
                        </a:rPr>
                        <a:t>Network members will have a named Family Hub meet and greet worker who will support them and keep them updated about local services and campaigns</a:t>
                      </a:r>
                    </a:p>
                    <a:p>
                      <a:pPr marL="285750" indent="-285750">
                        <a:buFont typeface="Arial" panose="020B0604020202020204" pitchFamily="34" charset="0"/>
                        <a:buChar char="•"/>
                      </a:pPr>
                      <a:endParaRPr lang="en-GB" sz="1600" b="0" dirty="0">
                        <a:solidFill>
                          <a:schemeClr val="tx1"/>
                        </a:solidFill>
                      </a:endParaRPr>
                    </a:p>
                    <a:p>
                      <a:pPr marL="285750" indent="-285750">
                        <a:buFont typeface="Arial" panose="020B0604020202020204" pitchFamily="34" charset="0"/>
                        <a:buChar char="•"/>
                      </a:pPr>
                      <a:r>
                        <a:rPr lang="en-GB" sz="1600" b="0" dirty="0">
                          <a:solidFill>
                            <a:schemeClr val="tx1"/>
                          </a:solidFill>
                        </a:rPr>
                        <a:t>Network members will have access to free training to further support families.</a:t>
                      </a:r>
                    </a:p>
                    <a:p>
                      <a:pPr marL="285750" indent="-285750">
                        <a:buFont typeface="Arial" panose="020B0604020202020204" pitchFamily="34" charset="0"/>
                        <a:buChar char="•"/>
                      </a:pPr>
                      <a:endParaRPr lang="en-GB" sz="1600" b="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solidFill>
                            <a:schemeClr val="tx1"/>
                          </a:solidFill>
                        </a:rPr>
                        <a:t>Network members will have access to free marketing via Family Hub newsletters, social media and website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b="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solidFill>
                            <a:schemeClr val="tx1"/>
                          </a:solidFill>
                        </a:rPr>
                        <a:t>Network members will be able to join family hub meetings and events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b="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solidFill>
                            <a:schemeClr val="tx1"/>
                          </a:solidFill>
                        </a:rPr>
                        <a:t>Each network member will receive a family hub network “sign” to display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b="0" dirty="0">
                        <a:solidFill>
                          <a:schemeClr val="tx1"/>
                        </a:solidFill>
                      </a:endParaRPr>
                    </a:p>
                    <a:p>
                      <a:endParaRPr lang="en-GB" sz="1600" b="0" dirty="0">
                        <a:solidFill>
                          <a:schemeClr val="tx1"/>
                        </a:solidFill>
                      </a:endParaRPr>
                    </a:p>
                  </a:txBody>
                  <a:tcPr>
                    <a:solidFill>
                      <a:srgbClr val="CCCCFF"/>
                    </a:solidFill>
                  </a:tcPr>
                </a:tc>
                <a:extLst>
                  <a:ext uri="{0D108BD9-81ED-4DB2-BD59-A6C34878D82A}">
                    <a16:rowId xmlns:a16="http://schemas.microsoft.com/office/drawing/2014/main" val="1467507228"/>
                  </a:ext>
                </a:extLst>
              </a:tr>
            </a:tbl>
          </a:graphicData>
        </a:graphic>
      </p:graphicFrame>
    </p:spTree>
    <p:extLst>
      <p:ext uri="{BB962C8B-B14F-4D97-AF65-F5344CB8AC3E}">
        <p14:creationId xmlns:p14="http://schemas.microsoft.com/office/powerpoint/2010/main" val="717240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8786813" y="6172203"/>
            <a:ext cx="2986269" cy="395010"/>
            <a:chOff x="6277581" y="5695702"/>
            <a:chExt cx="5419923" cy="716922"/>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6277581" y="5746938"/>
              <a:ext cx="1302463" cy="614451"/>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4"/>
          <a:stretch>
            <a:fillRect/>
          </a:stretch>
        </p:blipFill>
        <p:spPr>
          <a:xfrm>
            <a:off x="5313444" y="290635"/>
            <a:ext cx="6553200" cy="203200"/>
          </a:xfrm>
          <a:prstGeom prst="rect">
            <a:avLst/>
          </a:prstGeom>
        </p:spPr>
      </p:pic>
      <p:pic>
        <p:nvPicPr>
          <p:cNvPr id="15" name="Picture 14" descr="A puzzle pieces with different colors&#10;&#10;Description automatically generated">
            <a:extLst>
              <a:ext uri="{FF2B5EF4-FFF2-40B4-BE49-F238E27FC236}">
                <a16:creationId xmlns:a16="http://schemas.microsoft.com/office/drawing/2014/main" id="{C06A173D-CAD2-4B67-8ED6-720F8C583440}"/>
              </a:ext>
            </a:extLst>
          </p:cNvPr>
          <p:cNvPicPr>
            <a:picLocks noChangeAspect="1"/>
          </p:cNvPicPr>
          <p:nvPr/>
        </p:nvPicPr>
        <p:blipFill>
          <a:blip r:embed="rId5"/>
          <a:stretch>
            <a:fillRect/>
          </a:stretch>
        </p:blipFill>
        <p:spPr>
          <a:xfrm>
            <a:off x="-224127" y="-945476"/>
            <a:ext cx="3264095" cy="3365500"/>
          </a:xfrm>
          <a:prstGeom prst="rect">
            <a:avLst/>
          </a:prstGeom>
        </p:spPr>
      </p:pic>
      <p:sp>
        <p:nvSpPr>
          <p:cNvPr id="3" name="Title 2">
            <a:extLst>
              <a:ext uri="{FF2B5EF4-FFF2-40B4-BE49-F238E27FC236}">
                <a16:creationId xmlns:a16="http://schemas.microsoft.com/office/drawing/2014/main" id="{9BDB3B56-7154-4D3D-AAD1-4DC0404AC6AD}"/>
              </a:ext>
            </a:extLst>
          </p:cNvPr>
          <p:cNvSpPr>
            <a:spLocks noGrp="1"/>
          </p:cNvSpPr>
          <p:nvPr>
            <p:ph type="title"/>
          </p:nvPr>
        </p:nvSpPr>
        <p:spPr>
          <a:xfrm>
            <a:off x="3142489" y="649244"/>
            <a:ext cx="8141642" cy="435089"/>
          </a:xfrm>
        </p:spPr>
        <p:txBody>
          <a:bodyPr>
            <a:normAutofit fontScale="90000"/>
          </a:bodyPr>
          <a:lstStyle/>
          <a:p>
            <a:r>
              <a:rPr lang="en-GB" sz="2800" b="1" dirty="0"/>
              <a:t>Expectations for Family Hub Network Members</a:t>
            </a:r>
          </a:p>
        </p:txBody>
      </p:sp>
      <p:sp>
        <p:nvSpPr>
          <p:cNvPr id="4" name="Content Placeholder 3">
            <a:extLst>
              <a:ext uri="{FF2B5EF4-FFF2-40B4-BE49-F238E27FC236}">
                <a16:creationId xmlns:a16="http://schemas.microsoft.com/office/drawing/2014/main" id="{AF6BBEAC-0A84-42EB-8EDE-52D36F05EEA9}"/>
              </a:ext>
            </a:extLst>
          </p:cNvPr>
          <p:cNvSpPr>
            <a:spLocks noGrp="1"/>
          </p:cNvSpPr>
          <p:nvPr>
            <p:ph idx="1"/>
          </p:nvPr>
        </p:nvSpPr>
        <p:spPr>
          <a:xfrm>
            <a:off x="2020389" y="3727269"/>
            <a:ext cx="9992317" cy="2506712"/>
          </a:xfrm>
        </p:spPr>
        <p:txBody>
          <a:bodyPr>
            <a:normAutofit/>
          </a:bodyPr>
          <a:lstStyle/>
          <a:p>
            <a:pPr marL="0" indent="0">
              <a:buNone/>
            </a:pPr>
            <a:endParaRPr lang="en-GB" sz="5600" dirty="0"/>
          </a:p>
          <a:p>
            <a:endParaRPr lang="en-GB" dirty="0"/>
          </a:p>
          <a:p>
            <a:endParaRPr lang="en-GB" dirty="0"/>
          </a:p>
        </p:txBody>
      </p:sp>
      <p:graphicFrame>
        <p:nvGraphicFramePr>
          <p:cNvPr id="5" name="Table 5">
            <a:extLst>
              <a:ext uri="{FF2B5EF4-FFF2-40B4-BE49-F238E27FC236}">
                <a16:creationId xmlns:a16="http://schemas.microsoft.com/office/drawing/2014/main" id="{237E4766-2006-4CF4-A681-5BAA2D90A15C}"/>
              </a:ext>
            </a:extLst>
          </p:cNvPr>
          <p:cNvGraphicFramePr>
            <a:graphicFrameLocks noGrp="1"/>
          </p:cNvGraphicFramePr>
          <p:nvPr>
            <p:extLst>
              <p:ext uri="{D42A27DB-BD31-4B8C-83A1-F6EECF244321}">
                <p14:modId xmlns:p14="http://schemas.microsoft.com/office/powerpoint/2010/main" val="532571953"/>
              </p:ext>
            </p:extLst>
          </p:nvPr>
        </p:nvGraphicFramePr>
        <p:xfrm>
          <a:off x="2432956" y="1500471"/>
          <a:ext cx="9053649" cy="4998720"/>
        </p:xfrm>
        <a:graphic>
          <a:graphicData uri="http://schemas.openxmlformats.org/drawingml/2006/table">
            <a:tbl>
              <a:tblPr firstRow="1" bandRow="1">
                <a:tableStyleId>{5C22544A-7EE6-4342-B048-85BDC9FD1C3A}</a:tableStyleId>
              </a:tblPr>
              <a:tblGrid>
                <a:gridCol w="9053649">
                  <a:extLst>
                    <a:ext uri="{9D8B030D-6E8A-4147-A177-3AD203B41FA5}">
                      <a16:colId xmlns:a16="http://schemas.microsoft.com/office/drawing/2014/main" val="263291592"/>
                    </a:ext>
                  </a:extLst>
                </a:gridCol>
              </a:tblGrid>
              <a:tr h="4560167">
                <a:tc>
                  <a:txBody>
                    <a:bodyPr/>
                    <a:lstStyle/>
                    <a:p>
                      <a:pPr marL="0" indent="0">
                        <a:buNone/>
                      </a:pPr>
                      <a:endParaRPr lang="en-GB" sz="1400" b="0" dirty="0">
                        <a:solidFill>
                          <a:schemeClr val="tx1"/>
                        </a:solidFill>
                      </a:endParaRPr>
                    </a:p>
                    <a:p>
                      <a:pPr marL="285750" indent="-285750">
                        <a:buFont typeface="Arial" panose="020B0604020202020204" pitchFamily="34" charset="0"/>
                        <a:buChar char="•"/>
                      </a:pPr>
                      <a:r>
                        <a:rPr lang="en-GB" sz="1800" b="0" dirty="0">
                          <a:solidFill>
                            <a:schemeClr val="tx1"/>
                          </a:solidFill>
                        </a:rPr>
                        <a:t>Established provision that is sustainable and already providing high quality services for families</a:t>
                      </a:r>
                    </a:p>
                    <a:p>
                      <a:pPr marL="285750" indent="-285750">
                        <a:buFont typeface="Arial" panose="020B0604020202020204" pitchFamily="34" charset="0"/>
                        <a:buChar char="•"/>
                      </a:pPr>
                      <a:endParaRPr lang="en-GB" sz="1800" b="0" dirty="0">
                        <a:solidFill>
                          <a:schemeClr val="tx1"/>
                        </a:solidFill>
                      </a:endParaRPr>
                    </a:p>
                    <a:p>
                      <a:pPr marL="0" indent="0">
                        <a:buFont typeface="Arial" panose="020B0604020202020204" pitchFamily="34" charset="0"/>
                        <a:buNone/>
                      </a:pPr>
                      <a:endParaRPr lang="en-GB" sz="1800" b="0" dirty="0">
                        <a:solidFill>
                          <a:schemeClr val="tx1"/>
                        </a:solidFill>
                      </a:endParaRPr>
                    </a:p>
                    <a:p>
                      <a:pPr marL="285750" indent="-285750">
                        <a:buFont typeface="Arial" panose="020B0604020202020204" pitchFamily="34" charset="0"/>
                        <a:buChar char="•"/>
                      </a:pPr>
                      <a:r>
                        <a:rPr lang="en-GB" sz="1800" b="0" dirty="0">
                          <a:solidFill>
                            <a:schemeClr val="tx1"/>
                          </a:solidFill>
                        </a:rPr>
                        <a:t>Staff and volunteers can evidence a basic knowledge of safeguarding and working with children and families.</a:t>
                      </a:r>
                    </a:p>
                    <a:p>
                      <a:pPr marL="285750" indent="-285750">
                        <a:buFont typeface="Arial" panose="020B0604020202020204" pitchFamily="34" charset="0"/>
                        <a:buChar char="•"/>
                      </a:pPr>
                      <a:endParaRPr lang="en-GB" sz="1800" b="0" dirty="0">
                        <a:solidFill>
                          <a:schemeClr val="tx1"/>
                        </a:solidFill>
                      </a:endParaRPr>
                    </a:p>
                    <a:p>
                      <a:pPr marL="285750" indent="-285750">
                        <a:buFont typeface="Arial" panose="020B0604020202020204" pitchFamily="34" charset="0"/>
                        <a:buChar char="•"/>
                      </a:pPr>
                      <a:r>
                        <a:rPr lang="en-GB" sz="1800" b="0" dirty="0">
                          <a:solidFill>
                            <a:schemeClr val="tx1"/>
                          </a:solidFill>
                        </a:rPr>
                        <a:t>The organisation is part of the Early Help partnership</a:t>
                      </a:r>
                    </a:p>
                    <a:p>
                      <a:pPr marL="285750" indent="-285750">
                        <a:buFont typeface="Arial" panose="020B0604020202020204" pitchFamily="34" charset="0"/>
                        <a:buChar char="•"/>
                      </a:pPr>
                      <a:endParaRPr lang="en-GB" sz="1800" b="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dirty="0">
                          <a:solidFill>
                            <a:schemeClr val="tx1"/>
                          </a:solidFill>
                        </a:rPr>
                        <a:t>Staff and volunteers are willing to attend further training linked to Family Hubs and Early Help</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dirty="0">
                          <a:solidFill>
                            <a:schemeClr val="tx1"/>
                          </a:solidFill>
                        </a:rPr>
                        <a:t>Representative from the network organisation will be welcome to attend and contribute to their local community network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dirty="0">
                        <a:solidFill>
                          <a:schemeClr val="tx1"/>
                        </a:solidFill>
                      </a:endParaRPr>
                    </a:p>
                  </a:txBody>
                  <a:tcPr>
                    <a:solidFill>
                      <a:srgbClr val="CCCCFF"/>
                    </a:solidFill>
                  </a:tcPr>
                </a:tc>
                <a:extLst>
                  <a:ext uri="{0D108BD9-81ED-4DB2-BD59-A6C34878D82A}">
                    <a16:rowId xmlns:a16="http://schemas.microsoft.com/office/drawing/2014/main" val="1467507228"/>
                  </a:ext>
                </a:extLst>
              </a:tr>
            </a:tbl>
          </a:graphicData>
        </a:graphic>
      </p:graphicFrame>
    </p:spTree>
    <p:extLst>
      <p:ext uri="{BB962C8B-B14F-4D97-AF65-F5344CB8AC3E}">
        <p14:creationId xmlns:p14="http://schemas.microsoft.com/office/powerpoint/2010/main" val="100134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8786813" y="6172203"/>
            <a:ext cx="2986269" cy="395010"/>
            <a:chOff x="6277581" y="5695702"/>
            <a:chExt cx="5419923" cy="716922"/>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6277581" y="5746938"/>
              <a:ext cx="1302463" cy="614451"/>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4"/>
          <a:stretch>
            <a:fillRect/>
          </a:stretch>
        </p:blipFill>
        <p:spPr>
          <a:xfrm>
            <a:off x="5313444" y="290635"/>
            <a:ext cx="6553200" cy="203200"/>
          </a:xfrm>
          <a:prstGeom prst="rect">
            <a:avLst/>
          </a:prstGeom>
        </p:spPr>
      </p:pic>
      <p:pic>
        <p:nvPicPr>
          <p:cNvPr id="15" name="Picture 14" descr="A puzzle pieces with different colors&#10;&#10;Description automatically generated">
            <a:extLst>
              <a:ext uri="{FF2B5EF4-FFF2-40B4-BE49-F238E27FC236}">
                <a16:creationId xmlns:a16="http://schemas.microsoft.com/office/drawing/2014/main" id="{C06A173D-CAD2-4B67-8ED6-720F8C583440}"/>
              </a:ext>
            </a:extLst>
          </p:cNvPr>
          <p:cNvPicPr>
            <a:picLocks noChangeAspect="1"/>
          </p:cNvPicPr>
          <p:nvPr/>
        </p:nvPicPr>
        <p:blipFill>
          <a:blip r:embed="rId5"/>
          <a:stretch>
            <a:fillRect/>
          </a:stretch>
        </p:blipFill>
        <p:spPr>
          <a:xfrm>
            <a:off x="-564781" y="-349903"/>
            <a:ext cx="3264095" cy="3365500"/>
          </a:xfrm>
          <a:prstGeom prst="rect">
            <a:avLst/>
          </a:prstGeom>
        </p:spPr>
      </p:pic>
      <p:sp>
        <p:nvSpPr>
          <p:cNvPr id="3" name="Title 2">
            <a:extLst>
              <a:ext uri="{FF2B5EF4-FFF2-40B4-BE49-F238E27FC236}">
                <a16:creationId xmlns:a16="http://schemas.microsoft.com/office/drawing/2014/main" id="{9BDB3B56-7154-4D3D-AAD1-4DC0404AC6AD}"/>
              </a:ext>
            </a:extLst>
          </p:cNvPr>
          <p:cNvSpPr>
            <a:spLocks noGrp="1"/>
          </p:cNvSpPr>
          <p:nvPr>
            <p:ph type="title"/>
          </p:nvPr>
        </p:nvSpPr>
        <p:spPr>
          <a:xfrm>
            <a:off x="3003152" y="644235"/>
            <a:ext cx="8141642" cy="688612"/>
          </a:xfrm>
        </p:spPr>
        <p:txBody>
          <a:bodyPr>
            <a:normAutofit fontScale="90000"/>
          </a:bodyPr>
          <a:lstStyle/>
          <a:p>
            <a:r>
              <a:rPr lang="en-GB" sz="2400" b="1" dirty="0"/>
              <a:t>Key Performance Indicators that Network members could contribute to.</a:t>
            </a:r>
          </a:p>
        </p:txBody>
      </p:sp>
      <p:graphicFrame>
        <p:nvGraphicFramePr>
          <p:cNvPr id="4" name="Table 4">
            <a:extLst>
              <a:ext uri="{FF2B5EF4-FFF2-40B4-BE49-F238E27FC236}">
                <a16:creationId xmlns:a16="http://schemas.microsoft.com/office/drawing/2014/main" id="{A9C4DBA8-E2B2-4276-BF03-CF6D786068F9}"/>
              </a:ext>
            </a:extLst>
          </p:cNvPr>
          <p:cNvGraphicFramePr>
            <a:graphicFrameLocks noGrp="1"/>
          </p:cNvGraphicFramePr>
          <p:nvPr>
            <p:extLst>
              <p:ext uri="{D42A27DB-BD31-4B8C-83A1-F6EECF244321}">
                <p14:modId xmlns:p14="http://schemas.microsoft.com/office/powerpoint/2010/main" val="1143194236"/>
              </p:ext>
            </p:extLst>
          </p:nvPr>
        </p:nvGraphicFramePr>
        <p:xfrm>
          <a:off x="1797269" y="1320803"/>
          <a:ext cx="10205546" cy="5303997"/>
        </p:xfrm>
        <a:graphic>
          <a:graphicData uri="http://schemas.openxmlformats.org/drawingml/2006/table">
            <a:tbl>
              <a:tblPr firstRow="1" bandRow="1">
                <a:tableStyleId>{5C22544A-7EE6-4342-B048-85BDC9FD1C3A}</a:tableStyleId>
              </a:tblPr>
              <a:tblGrid>
                <a:gridCol w="5102773">
                  <a:extLst>
                    <a:ext uri="{9D8B030D-6E8A-4147-A177-3AD203B41FA5}">
                      <a16:colId xmlns:a16="http://schemas.microsoft.com/office/drawing/2014/main" val="505314142"/>
                    </a:ext>
                  </a:extLst>
                </a:gridCol>
                <a:gridCol w="5102773">
                  <a:extLst>
                    <a:ext uri="{9D8B030D-6E8A-4147-A177-3AD203B41FA5}">
                      <a16:colId xmlns:a16="http://schemas.microsoft.com/office/drawing/2014/main" val="1055389534"/>
                    </a:ext>
                  </a:extLst>
                </a:gridCol>
              </a:tblGrid>
              <a:tr h="276769">
                <a:tc>
                  <a:txBody>
                    <a:bodyPr/>
                    <a:lstStyle/>
                    <a:p>
                      <a:r>
                        <a:rPr lang="en-GB" sz="1400" dirty="0"/>
                        <a:t>Key Performance Indicator</a:t>
                      </a:r>
                    </a:p>
                  </a:txBody>
                  <a:tcPr>
                    <a:solidFill>
                      <a:srgbClr val="CCCCFF"/>
                    </a:solidFill>
                  </a:tcPr>
                </a:tc>
                <a:tc>
                  <a:txBody>
                    <a:bodyPr/>
                    <a:lstStyle/>
                    <a:p>
                      <a:r>
                        <a:rPr lang="en-GB" sz="1400" dirty="0"/>
                        <a:t>Contribution from Networks</a:t>
                      </a:r>
                    </a:p>
                  </a:txBody>
                  <a:tcPr>
                    <a:solidFill>
                      <a:srgbClr val="CCCCFF"/>
                    </a:solidFill>
                  </a:tcPr>
                </a:tc>
                <a:extLst>
                  <a:ext uri="{0D108BD9-81ED-4DB2-BD59-A6C34878D82A}">
                    <a16:rowId xmlns:a16="http://schemas.microsoft.com/office/drawing/2014/main" val="1743062783"/>
                  </a:ext>
                </a:extLst>
              </a:tr>
              <a:tr h="5346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20% Increase in the number of families registered with the Family Hub (From Children's Centre's 22/23 baseline) by July 2024</a:t>
                      </a:r>
                    </a:p>
                  </a:txBody>
                  <a:tcPr>
                    <a:solidFill>
                      <a:srgbClr val="CCCCFF"/>
                    </a:solidFill>
                  </a:tcPr>
                </a:tc>
                <a:tc>
                  <a:txBody>
                    <a:bodyPr/>
                    <a:lstStyle/>
                    <a:p>
                      <a:r>
                        <a:rPr lang="en-GB" sz="1400" dirty="0"/>
                        <a:t>To support families to register for Family hub, sharing the services and support available</a:t>
                      </a:r>
                    </a:p>
                  </a:txBody>
                  <a:tcPr>
                    <a:solidFill>
                      <a:srgbClr val="CCCCFF"/>
                    </a:solidFill>
                  </a:tcPr>
                </a:tc>
                <a:extLst>
                  <a:ext uri="{0D108BD9-81ED-4DB2-BD59-A6C34878D82A}">
                    <a16:rowId xmlns:a16="http://schemas.microsoft.com/office/drawing/2014/main" val="1457855085"/>
                  </a:ext>
                </a:extLst>
              </a:tr>
              <a:tr h="5261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Increase the percentage of children eligible for ELT that access their entitlement.  </a:t>
                      </a:r>
                    </a:p>
                  </a:txBody>
                  <a:tcPr>
                    <a:solidFill>
                      <a:srgbClr val="CC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To promote ELT with families, supporting applications and finding childcare.</a:t>
                      </a:r>
                    </a:p>
                  </a:txBody>
                  <a:tcPr>
                    <a:solidFill>
                      <a:srgbClr val="CCCCFF"/>
                    </a:solidFill>
                  </a:tcPr>
                </a:tc>
                <a:extLst>
                  <a:ext uri="{0D108BD9-81ED-4DB2-BD59-A6C34878D82A}">
                    <a16:rowId xmlns:a16="http://schemas.microsoft.com/office/drawing/2014/main" val="2978773927"/>
                  </a:ext>
                </a:extLst>
              </a:tr>
              <a:tr h="5176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60% Parents will know how to access Family Hubs services by July 2024 (Via survey)</a:t>
                      </a:r>
                    </a:p>
                  </a:txBody>
                  <a:tcPr>
                    <a:solidFill>
                      <a:srgbClr val="CC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All network staff and volunteers understand the family hub offer and able to signpost/ handhold families to access further support </a:t>
                      </a:r>
                    </a:p>
                  </a:txBody>
                  <a:tcPr>
                    <a:solidFill>
                      <a:srgbClr val="CCCCFF"/>
                    </a:solidFill>
                  </a:tcPr>
                </a:tc>
                <a:extLst>
                  <a:ext uri="{0D108BD9-81ED-4DB2-BD59-A6C34878D82A}">
                    <a16:rowId xmlns:a16="http://schemas.microsoft.com/office/drawing/2014/main" val="3332713887"/>
                  </a:ext>
                </a:extLst>
              </a:tr>
              <a:tr h="7351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Uptake of FH Services is more reflective of community make-up (Current access data to be analysed to identify which communities aren't accessing services and to set target) by July24</a:t>
                      </a:r>
                    </a:p>
                  </a:txBody>
                  <a:tcPr>
                    <a:solidFill>
                      <a:srgbClr val="CCCCFF"/>
                    </a:solidFill>
                  </a:tcPr>
                </a:tc>
                <a:tc>
                  <a:txBody>
                    <a:bodyPr/>
                    <a:lstStyle/>
                    <a:p>
                      <a:r>
                        <a:rPr lang="en-GB" sz="1400" dirty="0"/>
                        <a:t>By supporting family registrations with families this data will be captured and analysed.</a:t>
                      </a:r>
                    </a:p>
                  </a:txBody>
                  <a:tcPr>
                    <a:solidFill>
                      <a:srgbClr val="CCCCFF"/>
                    </a:solidFill>
                  </a:tcPr>
                </a:tc>
                <a:extLst>
                  <a:ext uri="{0D108BD9-81ED-4DB2-BD59-A6C34878D82A}">
                    <a16:rowId xmlns:a16="http://schemas.microsoft.com/office/drawing/2014/main" val="728580017"/>
                  </a:ext>
                </a:extLst>
              </a:tr>
              <a:tr h="5465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80% of service users will report positive experience of Family Hub Services by July 2024(Via survey)</a:t>
                      </a:r>
                    </a:p>
                  </a:txBody>
                  <a:tcPr>
                    <a:solidFill>
                      <a:srgbClr val="CC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Accessible, inclusive and welcoming to all families.  Staff/ volunteers encouraged to attend Family Hub events and meetings</a:t>
                      </a:r>
                    </a:p>
                  </a:txBody>
                  <a:tcPr>
                    <a:solidFill>
                      <a:srgbClr val="CCCCFF"/>
                    </a:solidFill>
                  </a:tcPr>
                </a:tc>
                <a:extLst>
                  <a:ext uri="{0D108BD9-81ED-4DB2-BD59-A6C34878D82A}">
                    <a16:rowId xmlns:a16="http://schemas.microsoft.com/office/drawing/2014/main" val="3807982239"/>
                  </a:ext>
                </a:extLst>
              </a:tr>
              <a:tr h="5346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50% Increase in engagement by fathers/male carers (baseline to be captured from Children's Centres data)</a:t>
                      </a:r>
                    </a:p>
                  </a:txBody>
                  <a:tcPr>
                    <a:solidFill>
                      <a:srgbClr val="CCCCFF"/>
                    </a:solidFill>
                  </a:tcPr>
                </a:tc>
                <a:tc>
                  <a:txBody>
                    <a:bodyPr/>
                    <a:lstStyle/>
                    <a:p>
                      <a:r>
                        <a:rPr lang="en-GB" sz="1400" dirty="0"/>
                        <a:t>Staff and volunteers to be knowledgeable on services and support available specifically for dads / male carers</a:t>
                      </a:r>
                    </a:p>
                  </a:txBody>
                  <a:tcPr>
                    <a:solidFill>
                      <a:srgbClr val="CCCCFF"/>
                    </a:solidFill>
                  </a:tcPr>
                </a:tc>
                <a:extLst>
                  <a:ext uri="{0D108BD9-81ED-4DB2-BD59-A6C34878D82A}">
                    <a16:rowId xmlns:a16="http://schemas.microsoft.com/office/drawing/2014/main" val="3996275561"/>
                  </a:ext>
                </a:extLst>
              </a:tr>
              <a:tr h="5346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80% of families feel that pathways are clear and easy to navigate by July 2024 (to be captured by survey)</a:t>
                      </a:r>
                    </a:p>
                  </a:txBody>
                  <a:tcPr>
                    <a:solidFill>
                      <a:srgbClr val="CC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All family hub campaigns and pathways are displayed and promoted to families.</a:t>
                      </a:r>
                    </a:p>
                  </a:txBody>
                  <a:tcPr>
                    <a:solidFill>
                      <a:srgbClr val="CCCCFF"/>
                    </a:solidFill>
                  </a:tcPr>
                </a:tc>
                <a:extLst>
                  <a:ext uri="{0D108BD9-81ED-4DB2-BD59-A6C34878D82A}">
                    <a16:rowId xmlns:a16="http://schemas.microsoft.com/office/drawing/2014/main" val="807108627"/>
                  </a:ext>
                </a:extLst>
              </a:tr>
              <a:tr h="5346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80% Families report positive, supporting relationships with Family Hub practitioners and peer supporters </a:t>
                      </a:r>
                    </a:p>
                  </a:txBody>
                  <a:tcPr>
                    <a:solidFill>
                      <a:srgbClr val="CC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Accessible, inclusive and welcoming to all families</a:t>
                      </a:r>
                    </a:p>
                    <a:p>
                      <a:endParaRPr lang="en-GB" sz="1400" dirty="0"/>
                    </a:p>
                  </a:txBody>
                  <a:tcPr>
                    <a:solidFill>
                      <a:srgbClr val="CCCCFF"/>
                    </a:solidFill>
                  </a:tcPr>
                </a:tc>
                <a:extLst>
                  <a:ext uri="{0D108BD9-81ED-4DB2-BD59-A6C34878D82A}">
                    <a16:rowId xmlns:a16="http://schemas.microsoft.com/office/drawing/2014/main" val="3905259909"/>
                  </a:ext>
                </a:extLst>
              </a:tr>
              <a:tr h="5346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10,000 families to access information and services via Family Hub website by March 2024</a:t>
                      </a:r>
                    </a:p>
                  </a:txBody>
                  <a:tcPr>
                    <a:solidFill>
                      <a:srgbClr val="CCC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rPr>
                        <a:t>To display and promote the Family Hub website</a:t>
                      </a:r>
                    </a:p>
                    <a:p>
                      <a:endParaRPr lang="en-GB" sz="1400" dirty="0"/>
                    </a:p>
                  </a:txBody>
                  <a:tcPr>
                    <a:solidFill>
                      <a:srgbClr val="CCCCFF"/>
                    </a:solidFill>
                  </a:tcPr>
                </a:tc>
                <a:extLst>
                  <a:ext uri="{0D108BD9-81ED-4DB2-BD59-A6C34878D82A}">
                    <a16:rowId xmlns:a16="http://schemas.microsoft.com/office/drawing/2014/main" val="2345945073"/>
                  </a:ext>
                </a:extLst>
              </a:tr>
            </a:tbl>
          </a:graphicData>
        </a:graphic>
      </p:graphicFrame>
    </p:spTree>
    <p:extLst>
      <p:ext uri="{BB962C8B-B14F-4D97-AF65-F5344CB8AC3E}">
        <p14:creationId xmlns:p14="http://schemas.microsoft.com/office/powerpoint/2010/main" val="544983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7C8E46-9C8F-BFC5-8D24-9A3F826C5D87}"/>
              </a:ext>
            </a:extLst>
          </p:cNvPr>
          <p:cNvGrpSpPr/>
          <p:nvPr/>
        </p:nvGrpSpPr>
        <p:grpSpPr>
          <a:xfrm>
            <a:off x="8786813" y="6172203"/>
            <a:ext cx="2986269" cy="395010"/>
            <a:chOff x="6277581" y="5695702"/>
            <a:chExt cx="5419923" cy="716922"/>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8119127" y="5695702"/>
              <a:ext cx="3578377" cy="716922"/>
            </a:xfrm>
            <a:prstGeom prst="rect">
              <a:avLst/>
            </a:prstGeom>
          </p:spPr>
        </p:pic>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6277581" y="5746938"/>
              <a:ext cx="1302463" cy="614451"/>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4"/>
          <a:stretch>
            <a:fillRect/>
          </a:stretch>
        </p:blipFill>
        <p:spPr>
          <a:xfrm>
            <a:off x="5313444" y="290635"/>
            <a:ext cx="6553200" cy="203200"/>
          </a:xfrm>
          <a:prstGeom prst="rect">
            <a:avLst/>
          </a:prstGeom>
        </p:spPr>
      </p:pic>
      <p:pic>
        <p:nvPicPr>
          <p:cNvPr id="15" name="Picture 14" descr="A puzzle pieces with different colors&#10;&#10;Description automatically generated">
            <a:extLst>
              <a:ext uri="{FF2B5EF4-FFF2-40B4-BE49-F238E27FC236}">
                <a16:creationId xmlns:a16="http://schemas.microsoft.com/office/drawing/2014/main" id="{C06A173D-CAD2-4B67-8ED6-720F8C583440}"/>
              </a:ext>
            </a:extLst>
          </p:cNvPr>
          <p:cNvPicPr>
            <a:picLocks noChangeAspect="1"/>
          </p:cNvPicPr>
          <p:nvPr/>
        </p:nvPicPr>
        <p:blipFill>
          <a:blip r:embed="rId5"/>
          <a:stretch>
            <a:fillRect/>
          </a:stretch>
        </p:blipFill>
        <p:spPr>
          <a:xfrm>
            <a:off x="-53069" y="-342788"/>
            <a:ext cx="3264095" cy="3365500"/>
          </a:xfrm>
          <a:prstGeom prst="rect">
            <a:avLst/>
          </a:prstGeom>
        </p:spPr>
      </p:pic>
      <p:sp>
        <p:nvSpPr>
          <p:cNvPr id="3" name="Title 2">
            <a:extLst>
              <a:ext uri="{FF2B5EF4-FFF2-40B4-BE49-F238E27FC236}">
                <a16:creationId xmlns:a16="http://schemas.microsoft.com/office/drawing/2014/main" id="{9BDB3B56-7154-4D3D-AAD1-4DC0404AC6AD}"/>
              </a:ext>
            </a:extLst>
          </p:cNvPr>
          <p:cNvSpPr>
            <a:spLocks noGrp="1"/>
          </p:cNvSpPr>
          <p:nvPr>
            <p:ph type="title"/>
          </p:nvPr>
        </p:nvSpPr>
        <p:spPr>
          <a:xfrm>
            <a:off x="3212158" y="365126"/>
            <a:ext cx="8141642" cy="831378"/>
          </a:xfrm>
        </p:spPr>
        <p:txBody>
          <a:bodyPr>
            <a:normAutofit/>
          </a:bodyPr>
          <a:lstStyle/>
          <a:p>
            <a:r>
              <a:rPr lang="en-GB" sz="3200" b="1" dirty="0"/>
              <a:t>Next Steps and Timeline</a:t>
            </a:r>
          </a:p>
        </p:txBody>
      </p:sp>
      <p:graphicFrame>
        <p:nvGraphicFramePr>
          <p:cNvPr id="4" name="Table 4">
            <a:extLst>
              <a:ext uri="{FF2B5EF4-FFF2-40B4-BE49-F238E27FC236}">
                <a16:creationId xmlns:a16="http://schemas.microsoft.com/office/drawing/2014/main" id="{D8FC6186-9569-44E0-BA61-0507FE870FA7}"/>
              </a:ext>
            </a:extLst>
          </p:cNvPr>
          <p:cNvGraphicFramePr>
            <a:graphicFrameLocks noGrp="1"/>
          </p:cNvGraphicFramePr>
          <p:nvPr>
            <p:extLst>
              <p:ext uri="{D42A27DB-BD31-4B8C-83A1-F6EECF244321}">
                <p14:modId xmlns:p14="http://schemas.microsoft.com/office/powerpoint/2010/main" val="347788211"/>
              </p:ext>
            </p:extLst>
          </p:nvPr>
        </p:nvGraphicFramePr>
        <p:xfrm>
          <a:off x="2955108" y="1270995"/>
          <a:ext cx="8911535" cy="4704080"/>
        </p:xfrm>
        <a:graphic>
          <a:graphicData uri="http://schemas.openxmlformats.org/drawingml/2006/table">
            <a:tbl>
              <a:tblPr firstRow="1" bandRow="1">
                <a:tableStyleId>{5C22544A-7EE6-4342-B048-85BDC9FD1C3A}</a:tableStyleId>
              </a:tblPr>
              <a:tblGrid>
                <a:gridCol w="2470332">
                  <a:extLst>
                    <a:ext uri="{9D8B030D-6E8A-4147-A177-3AD203B41FA5}">
                      <a16:colId xmlns:a16="http://schemas.microsoft.com/office/drawing/2014/main" val="1209560256"/>
                    </a:ext>
                  </a:extLst>
                </a:gridCol>
                <a:gridCol w="6441203">
                  <a:extLst>
                    <a:ext uri="{9D8B030D-6E8A-4147-A177-3AD203B41FA5}">
                      <a16:colId xmlns:a16="http://schemas.microsoft.com/office/drawing/2014/main" val="3828001615"/>
                    </a:ext>
                  </a:extLst>
                </a:gridCol>
              </a:tblGrid>
              <a:tr h="370840">
                <a:tc>
                  <a:txBody>
                    <a:bodyPr/>
                    <a:lstStyle/>
                    <a:p>
                      <a:r>
                        <a:rPr lang="en-GB" dirty="0"/>
                        <a:t>Key Dates</a:t>
                      </a:r>
                    </a:p>
                  </a:txBody>
                  <a:tcPr/>
                </a:tc>
                <a:tc>
                  <a:txBody>
                    <a:bodyPr/>
                    <a:lstStyle/>
                    <a:p>
                      <a:r>
                        <a:rPr lang="en-GB" dirty="0"/>
                        <a:t>Actions</a:t>
                      </a:r>
                    </a:p>
                  </a:txBody>
                  <a:tcPr/>
                </a:tc>
                <a:extLst>
                  <a:ext uri="{0D108BD9-81ED-4DB2-BD59-A6C34878D82A}">
                    <a16:rowId xmlns:a16="http://schemas.microsoft.com/office/drawing/2014/main" val="966130171"/>
                  </a:ext>
                </a:extLst>
              </a:tr>
              <a:tr h="370840">
                <a:tc>
                  <a:txBody>
                    <a:bodyPr/>
                    <a:lstStyle/>
                    <a:p>
                      <a:pPr marL="0" indent="0">
                        <a:buFont typeface="Arial" panose="020B0604020202020204" pitchFamily="34" charset="0"/>
                        <a:buNone/>
                      </a:pPr>
                      <a:r>
                        <a:rPr lang="en-GB" sz="1600" dirty="0"/>
                        <a:t>22</a:t>
                      </a:r>
                      <a:r>
                        <a:rPr lang="en-GB" sz="1600" baseline="30000" dirty="0"/>
                        <a:t>nd</a:t>
                      </a:r>
                      <a:r>
                        <a:rPr lang="en-GB" sz="1600" dirty="0"/>
                        <a:t> November 23</a:t>
                      </a:r>
                    </a:p>
                  </a:txBody>
                  <a:tcPr/>
                </a:tc>
                <a:tc>
                  <a:txBody>
                    <a:bodyPr/>
                    <a:lstStyle/>
                    <a:p>
                      <a:r>
                        <a:rPr lang="en-GB" sz="1600" dirty="0"/>
                        <a:t>The Family Hub model to be shared </a:t>
                      </a:r>
                      <a:r>
                        <a:rPr lang="en-GB" sz="1600"/>
                        <a:t>and discussed at </a:t>
                      </a:r>
                      <a:r>
                        <a:rPr lang="en-GB" sz="1600" dirty="0"/>
                        <a:t>Family Hub Implementation group </a:t>
                      </a:r>
                    </a:p>
                  </a:txBody>
                  <a:tcPr/>
                </a:tc>
                <a:extLst>
                  <a:ext uri="{0D108BD9-81ED-4DB2-BD59-A6C34878D82A}">
                    <a16:rowId xmlns:a16="http://schemas.microsoft.com/office/drawing/2014/main" val="3583890295"/>
                  </a:ext>
                </a:extLst>
              </a:tr>
              <a:tr h="370840">
                <a:tc>
                  <a:txBody>
                    <a:bodyPr/>
                    <a:lstStyle/>
                    <a:p>
                      <a:r>
                        <a:rPr lang="en-GB" sz="1600" dirty="0"/>
                        <a:t>11</a:t>
                      </a:r>
                      <a:r>
                        <a:rPr lang="en-GB" sz="1600" baseline="30000" dirty="0"/>
                        <a:t>th</a:t>
                      </a:r>
                      <a:r>
                        <a:rPr lang="en-GB" sz="1600" dirty="0"/>
                        <a:t> December 23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The Family Hub model to be signed off at Family Hub Programme board </a:t>
                      </a:r>
                    </a:p>
                  </a:txBody>
                  <a:tcPr/>
                </a:tc>
                <a:extLst>
                  <a:ext uri="{0D108BD9-81ED-4DB2-BD59-A6C34878D82A}">
                    <a16:rowId xmlns:a16="http://schemas.microsoft.com/office/drawing/2014/main" val="2057627928"/>
                  </a:ext>
                </a:extLst>
              </a:tr>
              <a:tr h="370840">
                <a:tc>
                  <a:txBody>
                    <a:bodyPr/>
                    <a:lstStyle/>
                    <a:p>
                      <a:r>
                        <a:rPr lang="en-GB" sz="1600" dirty="0"/>
                        <a:t>December 23 to January 24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Three Satellite sites to be rebranded</a:t>
                      </a:r>
                    </a:p>
                  </a:txBody>
                  <a:tcPr/>
                </a:tc>
                <a:extLst>
                  <a:ext uri="{0D108BD9-81ED-4DB2-BD59-A6C34878D82A}">
                    <a16:rowId xmlns:a16="http://schemas.microsoft.com/office/drawing/2014/main" val="141653801"/>
                  </a:ext>
                </a:extLst>
              </a:tr>
              <a:tr h="370840">
                <a:tc>
                  <a:txBody>
                    <a:bodyPr/>
                    <a:lstStyle/>
                    <a:p>
                      <a:r>
                        <a:rPr lang="en-GB" sz="1600" dirty="0"/>
                        <a:t>11th January 24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Mobile Library spoke </a:t>
                      </a:r>
                      <a:r>
                        <a:rPr lang="en-GB" sz="1600"/>
                        <a:t>to commence </a:t>
                      </a:r>
                      <a:endParaRPr lang="en-GB" sz="1600" dirty="0"/>
                    </a:p>
                  </a:txBody>
                  <a:tcPr/>
                </a:tc>
                <a:extLst>
                  <a:ext uri="{0D108BD9-81ED-4DB2-BD59-A6C34878D82A}">
                    <a16:rowId xmlns:a16="http://schemas.microsoft.com/office/drawing/2014/main" val="1625586545"/>
                  </a:ext>
                </a:extLst>
              </a:tr>
              <a:tr h="370840">
                <a:tc>
                  <a:txBody>
                    <a:bodyPr/>
                    <a:lstStyle/>
                    <a:p>
                      <a:r>
                        <a:rPr lang="en-GB" sz="1600" dirty="0"/>
                        <a:t>18</a:t>
                      </a:r>
                      <a:r>
                        <a:rPr lang="en-GB" sz="1600" baseline="30000" dirty="0"/>
                        <a:t>th</a:t>
                      </a:r>
                      <a:r>
                        <a:rPr lang="en-GB" sz="1600" dirty="0"/>
                        <a:t> December to 17</a:t>
                      </a:r>
                      <a:r>
                        <a:rPr lang="en-GB" sz="1600" baseline="30000" dirty="0"/>
                        <a:t>th</a:t>
                      </a:r>
                      <a:r>
                        <a:rPr lang="en-GB" sz="1600" dirty="0"/>
                        <a:t> January 24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Several webinars / drop ins to take place during December / January to all potential organisations considering being a spoke.</a:t>
                      </a:r>
                    </a:p>
                  </a:txBody>
                  <a:tcPr/>
                </a:tc>
                <a:extLst>
                  <a:ext uri="{0D108BD9-81ED-4DB2-BD59-A6C34878D82A}">
                    <a16:rowId xmlns:a16="http://schemas.microsoft.com/office/drawing/2014/main" val="2071217106"/>
                  </a:ext>
                </a:extLst>
              </a:tr>
              <a:tr h="370840">
                <a:tc>
                  <a:txBody>
                    <a:bodyPr/>
                    <a:lstStyle/>
                    <a:p>
                      <a:r>
                        <a:rPr lang="en-GB" sz="1600" dirty="0"/>
                        <a:t>26th January 24</a:t>
                      </a:r>
                    </a:p>
                  </a:txBody>
                  <a:tcPr/>
                </a:tc>
                <a:tc>
                  <a:txBody>
                    <a:bodyPr/>
                    <a:lstStyle/>
                    <a:p>
                      <a:r>
                        <a:rPr lang="en-GB" sz="1600" dirty="0"/>
                        <a:t>All organisations submit an expression of interest </a:t>
                      </a:r>
                    </a:p>
                  </a:txBody>
                  <a:tcPr/>
                </a:tc>
                <a:extLst>
                  <a:ext uri="{0D108BD9-81ED-4DB2-BD59-A6C34878D82A}">
                    <a16:rowId xmlns:a16="http://schemas.microsoft.com/office/drawing/2014/main" val="576620084"/>
                  </a:ext>
                </a:extLst>
              </a:tr>
              <a:tr h="370840">
                <a:tc>
                  <a:txBody>
                    <a:bodyPr/>
                    <a:lstStyle/>
                    <a:p>
                      <a:r>
                        <a:rPr lang="en-GB" sz="1600" dirty="0"/>
                        <a:t> 30</a:t>
                      </a:r>
                      <a:r>
                        <a:rPr lang="en-GB" sz="1600" baseline="30000" dirty="0"/>
                        <a:t>th</a:t>
                      </a:r>
                      <a:r>
                        <a:rPr lang="en-GB" sz="1600" dirty="0"/>
                        <a:t> January 24</a:t>
                      </a:r>
                    </a:p>
                  </a:txBody>
                  <a:tcPr/>
                </a:tc>
                <a:tc>
                  <a:txBody>
                    <a:bodyPr/>
                    <a:lstStyle/>
                    <a:p>
                      <a:r>
                        <a:rPr lang="en-GB" sz="1600" dirty="0"/>
                        <a:t>The expressions of interest to be a spoke will be shared at Family Hub Implementation group sub group</a:t>
                      </a:r>
                    </a:p>
                  </a:txBody>
                  <a:tcPr/>
                </a:tc>
                <a:extLst>
                  <a:ext uri="{0D108BD9-81ED-4DB2-BD59-A6C34878D82A}">
                    <a16:rowId xmlns:a16="http://schemas.microsoft.com/office/drawing/2014/main" val="99031944"/>
                  </a:ext>
                </a:extLst>
              </a:tr>
              <a:tr h="370840">
                <a:tc>
                  <a:txBody>
                    <a:bodyPr/>
                    <a:lstStyle/>
                    <a:p>
                      <a:r>
                        <a:rPr lang="en-GB" sz="1600" dirty="0"/>
                        <a:t>29</a:t>
                      </a:r>
                      <a:r>
                        <a:rPr lang="en-GB" sz="1600" baseline="30000" dirty="0"/>
                        <a:t>th</a:t>
                      </a:r>
                      <a:r>
                        <a:rPr lang="en-GB" sz="1600" dirty="0"/>
                        <a:t> January 24</a:t>
                      </a:r>
                    </a:p>
                  </a:txBody>
                  <a:tcPr/>
                </a:tc>
                <a:tc>
                  <a:txBody>
                    <a:bodyPr/>
                    <a:lstStyle/>
                    <a:p>
                      <a:r>
                        <a:rPr lang="en-GB" sz="1600" dirty="0"/>
                        <a:t>Successful Spoke applications agreed and signed off</a:t>
                      </a:r>
                    </a:p>
                  </a:txBody>
                  <a:tcPr/>
                </a:tc>
                <a:extLst>
                  <a:ext uri="{0D108BD9-81ED-4DB2-BD59-A6C34878D82A}">
                    <a16:rowId xmlns:a16="http://schemas.microsoft.com/office/drawing/2014/main" val="2850021291"/>
                  </a:ext>
                </a:extLst>
              </a:tr>
              <a:tr h="370840">
                <a:tc>
                  <a:txBody>
                    <a:bodyPr/>
                    <a:lstStyle/>
                    <a:p>
                      <a:r>
                        <a:rPr lang="en-GB" sz="1600" dirty="0"/>
                        <a:t>February 2024</a:t>
                      </a:r>
                    </a:p>
                  </a:txBody>
                  <a:tcPr/>
                </a:tc>
                <a:tc>
                  <a:txBody>
                    <a:bodyPr/>
                    <a:lstStyle/>
                    <a:p>
                      <a:r>
                        <a:rPr lang="en-GB" sz="1600" dirty="0"/>
                        <a:t>One to one meetings with successful spoke applicants</a:t>
                      </a:r>
                    </a:p>
                  </a:txBody>
                  <a:tcPr/>
                </a:tc>
                <a:extLst>
                  <a:ext uri="{0D108BD9-81ED-4DB2-BD59-A6C34878D82A}">
                    <a16:rowId xmlns:a16="http://schemas.microsoft.com/office/drawing/2014/main" val="1063117060"/>
                  </a:ext>
                </a:extLst>
              </a:tr>
              <a:tr h="370840">
                <a:tc>
                  <a:txBody>
                    <a:bodyPr/>
                    <a:lstStyle/>
                    <a:p>
                      <a:r>
                        <a:rPr lang="en-GB" sz="1600" dirty="0"/>
                        <a:t>March 24</a:t>
                      </a:r>
                    </a:p>
                  </a:txBody>
                  <a:tcPr/>
                </a:tc>
                <a:tc>
                  <a:txBody>
                    <a:bodyPr/>
                    <a:lstStyle/>
                    <a:p>
                      <a:r>
                        <a:rPr lang="en-GB" sz="1600" dirty="0"/>
                        <a:t>Operationalising spokes and funding awarded</a:t>
                      </a:r>
                    </a:p>
                  </a:txBody>
                  <a:tcPr/>
                </a:tc>
                <a:extLst>
                  <a:ext uri="{0D108BD9-81ED-4DB2-BD59-A6C34878D82A}">
                    <a16:rowId xmlns:a16="http://schemas.microsoft.com/office/drawing/2014/main" val="3173899498"/>
                  </a:ext>
                </a:extLst>
              </a:tr>
            </a:tbl>
          </a:graphicData>
        </a:graphic>
      </p:graphicFrame>
    </p:spTree>
    <p:extLst>
      <p:ext uri="{BB962C8B-B14F-4D97-AF65-F5344CB8AC3E}">
        <p14:creationId xmlns:p14="http://schemas.microsoft.com/office/powerpoint/2010/main" val="3770948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logo of a company&#10;&#10;Description automatically generated">
            <a:extLst>
              <a:ext uri="{FF2B5EF4-FFF2-40B4-BE49-F238E27FC236}">
                <a16:creationId xmlns:a16="http://schemas.microsoft.com/office/drawing/2014/main" id="{83F57F4B-8761-6B9D-C659-3C3CA3D3C49B}"/>
              </a:ext>
            </a:extLst>
          </p:cNvPr>
          <p:cNvPicPr>
            <a:picLocks noChangeAspect="1"/>
          </p:cNvPicPr>
          <p:nvPr/>
        </p:nvPicPr>
        <p:blipFill>
          <a:blip r:embed="rId2"/>
          <a:stretch>
            <a:fillRect/>
          </a:stretch>
        </p:blipFill>
        <p:spPr>
          <a:xfrm>
            <a:off x="6782449" y="4494740"/>
            <a:ext cx="3962854" cy="793952"/>
          </a:xfrm>
          <a:prstGeom prst="rect">
            <a:avLst/>
          </a:prstGeom>
        </p:spPr>
      </p:pic>
      <p:grpSp>
        <p:nvGrpSpPr>
          <p:cNvPr id="10" name="Group 9">
            <a:extLst>
              <a:ext uri="{FF2B5EF4-FFF2-40B4-BE49-F238E27FC236}">
                <a16:creationId xmlns:a16="http://schemas.microsoft.com/office/drawing/2014/main" id="{41E7D883-48D9-B49A-9FDF-59F3156C175F}"/>
              </a:ext>
            </a:extLst>
          </p:cNvPr>
          <p:cNvGrpSpPr/>
          <p:nvPr/>
        </p:nvGrpSpPr>
        <p:grpSpPr>
          <a:xfrm>
            <a:off x="10016549" y="6228815"/>
            <a:ext cx="1850095" cy="338550"/>
            <a:chOff x="7872413" y="6234993"/>
            <a:chExt cx="1850095" cy="338550"/>
          </a:xfrm>
        </p:grpSpPr>
        <p:pic>
          <p:nvPicPr>
            <p:cNvPr id="14" name="Picture 13" descr="A green text on a black background&#10;&#10;Description automatically generated">
              <a:extLst>
                <a:ext uri="{FF2B5EF4-FFF2-40B4-BE49-F238E27FC236}">
                  <a16:creationId xmlns:a16="http://schemas.microsoft.com/office/drawing/2014/main" id="{77745E56-E3A0-F451-48B8-20B5846F32C3}"/>
                </a:ext>
              </a:extLst>
            </p:cNvPr>
            <p:cNvPicPr>
              <a:picLocks noChangeAspect="1"/>
            </p:cNvPicPr>
            <p:nvPr/>
          </p:nvPicPr>
          <p:blipFill>
            <a:blip r:embed="rId3"/>
            <a:stretch>
              <a:fillRect/>
            </a:stretch>
          </p:blipFill>
          <p:spPr>
            <a:xfrm>
              <a:off x="7872413" y="6234993"/>
              <a:ext cx="717631" cy="338550"/>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CF667448-5AC2-0D62-DDB5-62C9639F02F2}"/>
                </a:ext>
              </a:extLst>
            </p:cNvPr>
            <p:cNvPicPr>
              <a:picLocks noChangeAspect="1"/>
            </p:cNvPicPr>
            <p:nvPr/>
          </p:nvPicPr>
          <p:blipFill>
            <a:blip r:embed="rId4"/>
            <a:stretch>
              <a:fillRect/>
            </a:stretch>
          </p:blipFill>
          <p:spPr>
            <a:xfrm>
              <a:off x="8754063" y="6296688"/>
              <a:ext cx="968445" cy="276698"/>
            </a:xfrm>
            <a:prstGeom prst="rect">
              <a:avLst/>
            </a:prstGeom>
          </p:spPr>
        </p:pic>
      </p:grpSp>
      <p:pic>
        <p:nvPicPr>
          <p:cNvPr id="8" name="Picture 7">
            <a:extLst>
              <a:ext uri="{FF2B5EF4-FFF2-40B4-BE49-F238E27FC236}">
                <a16:creationId xmlns:a16="http://schemas.microsoft.com/office/drawing/2014/main" id="{2BEFE2EF-B96A-3BF5-C503-766FDA7A20F7}"/>
              </a:ext>
            </a:extLst>
          </p:cNvPr>
          <p:cNvPicPr>
            <a:picLocks noChangeAspect="1"/>
          </p:cNvPicPr>
          <p:nvPr/>
        </p:nvPicPr>
        <p:blipFill>
          <a:blip r:embed="rId5"/>
          <a:stretch>
            <a:fillRect/>
          </a:stretch>
        </p:blipFill>
        <p:spPr>
          <a:xfrm>
            <a:off x="5313444" y="290635"/>
            <a:ext cx="6553200" cy="203200"/>
          </a:xfrm>
          <a:prstGeom prst="rect">
            <a:avLst/>
          </a:prstGeom>
        </p:spPr>
      </p:pic>
      <p:pic>
        <p:nvPicPr>
          <p:cNvPr id="6" name="Picture 5" descr="A puzzle of a family&#10;&#10;Description automatically generated">
            <a:extLst>
              <a:ext uri="{FF2B5EF4-FFF2-40B4-BE49-F238E27FC236}">
                <a16:creationId xmlns:a16="http://schemas.microsoft.com/office/drawing/2014/main" id="{4EA225EB-616A-6547-4A47-8D12A4ABF013}"/>
              </a:ext>
            </a:extLst>
          </p:cNvPr>
          <p:cNvPicPr>
            <a:picLocks noChangeAspect="1"/>
          </p:cNvPicPr>
          <p:nvPr/>
        </p:nvPicPr>
        <p:blipFill>
          <a:blip r:embed="rId6"/>
          <a:stretch>
            <a:fillRect/>
          </a:stretch>
        </p:blipFill>
        <p:spPr>
          <a:xfrm>
            <a:off x="-1209589" y="0"/>
            <a:ext cx="7214973" cy="6890299"/>
          </a:xfrm>
          <a:prstGeom prst="rect">
            <a:avLst/>
          </a:prstGeom>
        </p:spPr>
      </p:pic>
      <p:sp>
        <p:nvSpPr>
          <p:cNvPr id="9" name="TextBox 8">
            <a:extLst>
              <a:ext uri="{FF2B5EF4-FFF2-40B4-BE49-F238E27FC236}">
                <a16:creationId xmlns:a16="http://schemas.microsoft.com/office/drawing/2014/main" id="{8C14F889-76C5-3B7D-5354-FE24AC2F8FFB}"/>
              </a:ext>
            </a:extLst>
          </p:cNvPr>
          <p:cNvSpPr txBox="1"/>
          <p:nvPr/>
        </p:nvSpPr>
        <p:spPr>
          <a:xfrm>
            <a:off x="6600676" y="1069546"/>
            <a:ext cx="5257466" cy="3046988"/>
          </a:xfrm>
          <a:prstGeom prst="rect">
            <a:avLst/>
          </a:prstGeom>
          <a:noFill/>
        </p:spPr>
        <p:txBody>
          <a:bodyPr wrap="square" rtlCol="0">
            <a:spAutoFit/>
          </a:bodyPr>
          <a:lstStyle/>
          <a:p>
            <a:r>
              <a:rPr lang="en-GB" sz="4800" b="1" dirty="0">
                <a:solidFill>
                  <a:srgbClr val="12284B"/>
                </a:solidFill>
                <a:effectLst/>
                <a:latin typeface="Acumin Pro Wide" panose="020B0505020202020204" pitchFamily="34" charset="77"/>
              </a:rPr>
              <a:t>Thank you for your time we </a:t>
            </a:r>
            <a:r>
              <a:rPr lang="en-GB" sz="4800" b="1" dirty="0">
                <a:solidFill>
                  <a:srgbClr val="B04EC5"/>
                </a:solidFill>
                <a:effectLst/>
                <a:latin typeface="Acumin Pro Wide" panose="020B0505020202020204" pitchFamily="34" charset="77"/>
              </a:rPr>
              <a:t>welcome your questions</a:t>
            </a:r>
            <a:endParaRPr lang="en-GB" sz="4800" dirty="0">
              <a:solidFill>
                <a:srgbClr val="B04EC5"/>
              </a:solidFill>
              <a:effectLst/>
              <a:latin typeface="Acumin Pro Wide" panose="020B0505020202020204" pitchFamily="34" charset="77"/>
            </a:endParaRPr>
          </a:p>
        </p:txBody>
      </p:sp>
    </p:spTree>
    <p:extLst>
      <p:ext uri="{BB962C8B-B14F-4D97-AF65-F5344CB8AC3E}">
        <p14:creationId xmlns:p14="http://schemas.microsoft.com/office/powerpoint/2010/main" val="35553467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8731</TotalTime>
  <Words>2860</Words>
  <Application>Microsoft Office PowerPoint</Application>
  <PresentationFormat>Widescreen</PresentationFormat>
  <Paragraphs>301</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Acumin Pro Wide</vt:lpstr>
      <vt:lpstr>Arial</vt:lpstr>
      <vt:lpstr>Calibri</vt:lpstr>
      <vt:lpstr>Calibri Light</vt:lpstr>
      <vt:lpstr>Symbol</vt:lpstr>
      <vt:lpstr>Office Theme</vt:lpstr>
      <vt:lpstr>PowerPoint Presentation</vt:lpstr>
      <vt:lpstr>PowerPoint Presentation</vt:lpstr>
      <vt:lpstr>PowerPoint Presentation</vt:lpstr>
      <vt:lpstr>PowerPoint Presentation</vt:lpstr>
      <vt:lpstr>PowerPoint Presentation</vt:lpstr>
      <vt:lpstr>Family Hub, Spoke and Network Definitions: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Benefits of becoming a Family Hub Spoke:</vt:lpstr>
      <vt:lpstr>Expectations for Family Hub Spokes</vt:lpstr>
      <vt:lpstr>Key Performance Indicators that Spokes would contribute to.</vt:lpstr>
      <vt:lpstr>Key Performance Indicators that Spokes would contribute to.</vt:lpstr>
      <vt:lpstr>Benefits of becoming part of the Family Hub Network:</vt:lpstr>
      <vt:lpstr>Expectations for Family Hub Network Members</vt:lpstr>
      <vt:lpstr>Key Performance Indicators that Network members could contribute to.</vt:lpstr>
      <vt:lpstr>Next Steps and Timeline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Studio | Eagle Design</dc:creator>
  <cp:lastModifiedBy>Michelle Kelly</cp:lastModifiedBy>
  <cp:revision>99</cp:revision>
  <dcterms:created xsi:type="dcterms:W3CDTF">2023-07-06T10:27:58Z</dcterms:created>
  <dcterms:modified xsi:type="dcterms:W3CDTF">2024-02-07T15:49:49Z</dcterms:modified>
</cp:coreProperties>
</file>