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975" r:id="rId5"/>
    <p:sldId id="97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70A99C-DEA7-7DBA-EC33-B116CDEA7B09}" name="Joanna Perry" initials="JP" userId="S::joanna_perry@sandwell.gov.uk::ab1a83fc-c49c-4706-aaff-2412438131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90" autoAdjust="0"/>
    <p:restoredTop sz="88259" autoAdjust="0"/>
  </p:normalViewPr>
  <p:slideViewPr>
    <p:cSldViewPr snapToGrid="0">
      <p:cViewPr>
        <p:scale>
          <a:sx n="66" d="100"/>
          <a:sy n="66" d="100"/>
        </p:scale>
        <p:origin x="6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2DA545-4483-4623-998E-58F2CDDCC831}" type="datetimeFigureOut">
              <a:rPr lang="en-GB" smtClean="0"/>
              <a:t>28/03/2025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F10ED-89CE-4A70-9D05-EC4C64EBBCA2}" type="slidenum">
              <a:rPr lang="en-GB" smtClean="0"/>
              <a:t>‹#›</a:t>
            </a:fld>
            <a:endParaRPr lang="en-GB"/>
          </a:p>
        </p:txBody>
      </p:sp>
    </p:spTree>
    <p:extLst>
      <p:ext uri="{BB962C8B-B14F-4D97-AF65-F5344CB8AC3E}">
        <p14:creationId xmlns:p14="http://schemas.microsoft.com/office/powerpoint/2010/main" val="664692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BF10ED-89CE-4A70-9D05-EC4C64EBBCA2}" type="slidenum">
              <a:rPr lang="en-GB" smtClean="0"/>
              <a:t>1</a:t>
            </a:fld>
            <a:endParaRPr lang="en-GB"/>
          </a:p>
        </p:txBody>
      </p:sp>
    </p:spTree>
    <p:extLst>
      <p:ext uri="{BB962C8B-B14F-4D97-AF65-F5344CB8AC3E}">
        <p14:creationId xmlns:p14="http://schemas.microsoft.com/office/powerpoint/2010/main" val="757695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94DA8-387E-F611-A065-FFC983B17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791242-2C87-276D-BF66-71B99EEBBE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B15027-4C65-12C5-8E96-19C8825A55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41A2BA3-4D56-DE07-F384-34EF69F68E52}"/>
              </a:ext>
            </a:extLst>
          </p:cNvPr>
          <p:cNvSpPr>
            <a:spLocks noGrp="1"/>
          </p:cNvSpPr>
          <p:nvPr>
            <p:ph type="sldNum" sz="quarter" idx="5"/>
          </p:nvPr>
        </p:nvSpPr>
        <p:spPr/>
        <p:txBody>
          <a:bodyPr/>
          <a:lstStyle/>
          <a:p>
            <a:fld id="{4DBF10ED-89CE-4A70-9D05-EC4C64EBBCA2}" type="slidenum">
              <a:rPr lang="en-GB" smtClean="0"/>
              <a:t>2</a:t>
            </a:fld>
            <a:endParaRPr lang="en-GB"/>
          </a:p>
        </p:txBody>
      </p:sp>
    </p:spTree>
    <p:extLst>
      <p:ext uri="{BB962C8B-B14F-4D97-AF65-F5344CB8AC3E}">
        <p14:creationId xmlns:p14="http://schemas.microsoft.com/office/powerpoint/2010/main" val="724399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3787-D351-61EF-5696-37933E55A4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C821038-99A6-2081-6E1E-12F328672B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C7B3C74-5F3C-42F8-ED62-72263A8E4A47}"/>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5" name="Footer Placeholder 4">
            <a:extLst>
              <a:ext uri="{FF2B5EF4-FFF2-40B4-BE49-F238E27FC236}">
                <a16:creationId xmlns:a16="http://schemas.microsoft.com/office/drawing/2014/main" id="{7D219C5D-B3C6-CF9A-CB88-1D99E897D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FFBC74-3CFC-6FC0-CD24-CEA33E525733}"/>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29953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AF089-D84F-14A7-DFFC-2F87D815B75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A700AF4-FDA9-81FC-C36A-EA0B5EC67B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D3947A7-88CF-B3BD-0C34-D3625DF22EA1}"/>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5" name="Footer Placeholder 4">
            <a:extLst>
              <a:ext uri="{FF2B5EF4-FFF2-40B4-BE49-F238E27FC236}">
                <a16:creationId xmlns:a16="http://schemas.microsoft.com/office/drawing/2014/main" id="{69BF4FA1-8607-7BE6-DB51-4437782CA7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D19F6-8340-B52D-448C-234F383EB9BF}"/>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32471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B0AA0-475B-6FA0-8A4A-F208F4FC5B4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8A54D26-F4CA-29AC-ED6E-20A8ECDB96E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40EEBC0-E02C-6E82-7CAD-1F6542B23B90}"/>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5" name="Footer Placeholder 4">
            <a:extLst>
              <a:ext uri="{FF2B5EF4-FFF2-40B4-BE49-F238E27FC236}">
                <a16:creationId xmlns:a16="http://schemas.microsoft.com/office/drawing/2014/main" id="{4D532BEE-EAFF-9625-95EB-86555D8A14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F4847D-1679-F4FB-D635-1F011A26BEFD}"/>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839449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2474C-23CE-3883-7E2C-64C9E966C30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3E8E21E-7D47-9F2E-DB8E-64E82AA79F1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31C010-35EE-3423-DBAA-52DE3A121373}"/>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5" name="Footer Placeholder 4">
            <a:extLst>
              <a:ext uri="{FF2B5EF4-FFF2-40B4-BE49-F238E27FC236}">
                <a16:creationId xmlns:a16="http://schemas.microsoft.com/office/drawing/2014/main" id="{CDA8B9F6-B5DF-A338-CF25-CEB9EC177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E705BF-F05C-DF55-5AF1-0FFC8E82B0EE}"/>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336014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81B73-CF76-3C4E-A38E-EB5CB9B4C40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4BBAB52-43A0-5C27-A9E9-51D9F40C13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69F9A5F-5890-534A-2CEA-012C8A097EA2}"/>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5" name="Footer Placeholder 4">
            <a:extLst>
              <a:ext uri="{FF2B5EF4-FFF2-40B4-BE49-F238E27FC236}">
                <a16:creationId xmlns:a16="http://schemas.microsoft.com/office/drawing/2014/main" id="{EBEEB912-87F8-25B3-BE54-32D1CF5C79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C9C1DB-CB23-7455-6A7A-4605AA5C5CA9}"/>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472867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1C8A-8CAB-415C-D016-CB7D6B22C67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8BD76D5-F8F9-06D2-D265-7C828F1EC9E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1D513A1-184D-7ACC-FC29-371DBE3FE6B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88DCB8C-DEF8-60F2-3352-8F6841561430}"/>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6" name="Footer Placeholder 5">
            <a:extLst>
              <a:ext uri="{FF2B5EF4-FFF2-40B4-BE49-F238E27FC236}">
                <a16:creationId xmlns:a16="http://schemas.microsoft.com/office/drawing/2014/main" id="{26201919-7B8C-B6AF-1934-B2E026BC05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F2B0B8-A1B8-E9B1-DF0E-8A177EE79907}"/>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115791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600EB-C721-A696-2E29-C6AB5734722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8EABC86-D210-D6CB-F3CB-B9C275A8BB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87B8BC3-ABD9-70C1-0DB9-D7A08F2045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68B9570-5A93-CC8E-6718-32B0512419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6BB4D6C-3CE1-0124-517F-CE508CD4D4A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C49D883-05FF-D3F2-7390-9E385A5ECC0D}"/>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8" name="Footer Placeholder 7">
            <a:extLst>
              <a:ext uri="{FF2B5EF4-FFF2-40B4-BE49-F238E27FC236}">
                <a16:creationId xmlns:a16="http://schemas.microsoft.com/office/drawing/2014/main" id="{BB0A68E4-2997-035C-9B33-1CE1EB9006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C95D7C-A279-FA4A-DE5F-622ABB22D092}"/>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70559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B9342-C4A8-9708-27ED-79D8774E850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C53B47C-8359-7754-16A1-24F550F3761C}"/>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4" name="Footer Placeholder 3">
            <a:extLst>
              <a:ext uri="{FF2B5EF4-FFF2-40B4-BE49-F238E27FC236}">
                <a16:creationId xmlns:a16="http://schemas.microsoft.com/office/drawing/2014/main" id="{CC849B39-AAEA-3FC0-943F-47D2D36377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ED0BCE-A209-D7DC-0622-2FC89BB105B8}"/>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435325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5A1FDB-0DF7-B089-26E7-264192800F62}"/>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3" name="Footer Placeholder 2">
            <a:extLst>
              <a:ext uri="{FF2B5EF4-FFF2-40B4-BE49-F238E27FC236}">
                <a16:creationId xmlns:a16="http://schemas.microsoft.com/office/drawing/2014/main" id="{35FE5F9C-D27B-4D71-E0CA-18B0BDF1FD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77C13B-B79A-CAC1-FC44-6220CA50BA47}"/>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312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A070-BEED-5024-FE95-0B88022D225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348FCD7-1190-35CA-9D37-C827E60435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AD9DF0F-96FC-BD7D-21D1-74593A0718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9398508-A56E-0C29-6D2B-E301E4723BBB}"/>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6" name="Footer Placeholder 5">
            <a:extLst>
              <a:ext uri="{FF2B5EF4-FFF2-40B4-BE49-F238E27FC236}">
                <a16:creationId xmlns:a16="http://schemas.microsoft.com/office/drawing/2014/main" id="{FEC6B67F-095B-DA9F-D7C2-EEE2BAFFD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463397-1D36-E013-364B-2338C5442DDA}"/>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655312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9476A-D11B-1C1D-003B-2AAE2349B0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D179C1F-6F44-5614-097E-42D32A6005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EF10E2-04D5-E041-5D0E-64F6AC05E4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EA5A88-A590-C82A-A062-2D95EF8DB247}"/>
              </a:ext>
            </a:extLst>
          </p:cNvPr>
          <p:cNvSpPr>
            <a:spLocks noGrp="1"/>
          </p:cNvSpPr>
          <p:nvPr>
            <p:ph type="dt" sz="half" idx="10"/>
          </p:nvPr>
        </p:nvSpPr>
        <p:spPr/>
        <p:txBody>
          <a:bodyPr/>
          <a:lstStyle/>
          <a:p>
            <a:fld id="{98DCD8A4-5763-744F-8237-0713D99C0492}" type="datetimeFigureOut">
              <a:rPr lang="en-US" smtClean="0"/>
              <a:t>3/28/2025</a:t>
            </a:fld>
            <a:endParaRPr lang="en-US"/>
          </a:p>
        </p:txBody>
      </p:sp>
      <p:sp>
        <p:nvSpPr>
          <p:cNvPr id="6" name="Footer Placeholder 5">
            <a:extLst>
              <a:ext uri="{FF2B5EF4-FFF2-40B4-BE49-F238E27FC236}">
                <a16:creationId xmlns:a16="http://schemas.microsoft.com/office/drawing/2014/main" id="{B2AEBAEC-B0A7-7D17-98EA-150DE3D4D1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E6CF5-C18F-1BAC-707A-5AA4253B66E5}"/>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42828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B6B9BB-C98B-870C-869B-4FBDCDD13A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9A9D916-B42D-48AB-6EE9-EE8D1BBA75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17762A-7339-442E-8D3B-87CD1E7326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CD8A4-5763-744F-8237-0713D99C0492}" type="datetimeFigureOut">
              <a:rPr lang="en-US" smtClean="0"/>
              <a:t>3/28/2025</a:t>
            </a:fld>
            <a:endParaRPr lang="en-US"/>
          </a:p>
        </p:txBody>
      </p:sp>
      <p:sp>
        <p:nvSpPr>
          <p:cNvPr id="5" name="Footer Placeholder 4">
            <a:extLst>
              <a:ext uri="{FF2B5EF4-FFF2-40B4-BE49-F238E27FC236}">
                <a16:creationId xmlns:a16="http://schemas.microsoft.com/office/drawing/2014/main" id="{AF343217-FCB7-D8AA-3D61-FFC856021B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49BB87-7865-7315-FBD4-A7FD9F263E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C0678F-1BDB-7141-9DD3-ECD83CA615E0}" type="slidenum">
              <a:rPr lang="en-US" smtClean="0"/>
              <a:t>‹#›</a:t>
            </a:fld>
            <a:endParaRPr lang="en-US"/>
          </a:p>
        </p:txBody>
      </p:sp>
    </p:spTree>
    <p:extLst>
      <p:ext uri="{BB962C8B-B14F-4D97-AF65-F5344CB8AC3E}">
        <p14:creationId xmlns:p14="http://schemas.microsoft.com/office/powerpoint/2010/main" val="249901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2DDEF70-8812-0047-F5EC-4C1A4AB65656}"/>
              </a:ext>
            </a:extLst>
          </p:cNvPr>
          <p:cNvSpPr txBox="1"/>
          <p:nvPr/>
        </p:nvSpPr>
        <p:spPr>
          <a:xfrm>
            <a:off x="640080" y="2706624"/>
            <a:ext cx="6482080" cy="348386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nSpc>
                <a:spcPct val="90000"/>
              </a:lnSpc>
              <a:spcAft>
                <a:spcPts val="600"/>
              </a:spcAft>
            </a:pPr>
            <a:r>
              <a:rPr lang="en-GB" dirty="0">
                <a:effectLst/>
                <a:latin typeface="Arial" panose="020B0604020202020204" pitchFamily="34" charset="0"/>
              </a:rPr>
              <a:t>Karen started receiving Shared Lives Respite support in January 2023. She was matched with a Shared Lives Carer who shared her interests, hobbies and preferences.</a:t>
            </a:r>
          </a:p>
          <a:p>
            <a:pPr>
              <a:lnSpc>
                <a:spcPct val="90000"/>
              </a:lnSpc>
              <a:spcAft>
                <a:spcPts val="600"/>
              </a:spcAft>
            </a:pPr>
            <a:endParaRPr lang="en-GB" dirty="0">
              <a:latin typeface="Arial" panose="020B0604020202020204" pitchFamily="34" charset="0"/>
            </a:endParaRPr>
          </a:p>
          <a:p>
            <a:pPr>
              <a:lnSpc>
                <a:spcPct val="90000"/>
              </a:lnSpc>
              <a:spcAft>
                <a:spcPts val="600"/>
              </a:spcAft>
            </a:pPr>
            <a:r>
              <a:rPr lang="en-GB" dirty="0">
                <a:effectLst/>
                <a:latin typeface="Arial" panose="020B0604020202020204" pitchFamily="34" charset="0"/>
              </a:rPr>
              <a:t>During her respite stays Karen has enjoyed visits to the cinema, shopping trips and completed arts and craft activities to make birthday gifts. </a:t>
            </a:r>
          </a:p>
          <a:p>
            <a:pPr>
              <a:lnSpc>
                <a:spcPct val="90000"/>
              </a:lnSpc>
              <a:spcAft>
                <a:spcPts val="600"/>
              </a:spcAft>
            </a:pPr>
            <a:endParaRPr lang="en-GB" dirty="0">
              <a:latin typeface="Arial" panose="020B0604020202020204" pitchFamily="34" charset="0"/>
            </a:endParaRPr>
          </a:p>
          <a:p>
            <a:pPr>
              <a:lnSpc>
                <a:spcPct val="90000"/>
              </a:lnSpc>
              <a:spcAft>
                <a:spcPts val="600"/>
              </a:spcAft>
            </a:pPr>
            <a:r>
              <a:rPr lang="en-GB" dirty="0">
                <a:effectLst/>
                <a:latin typeface="Arial" panose="020B0604020202020204" pitchFamily="34" charset="0"/>
              </a:rPr>
              <a:t>Since beginning her Shared Lives journey, Karen has become more confident and further developed her independence.</a:t>
            </a:r>
          </a:p>
        </p:txBody>
      </p:sp>
      <p:pic>
        <p:nvPicPr>
          <p:cNvPr id="12" name="Picture 2">
            <a:extLst>
              <a:ext uri="{FF2B5EF4-FFF2-40B4-BE49-F238E27FC236}">
                <a16:creationId xmlns:a16="http://schemas.microsoft.com/office/drawing/2014/main" id="{289C9BB8-E956-4295-991B-70BF674FBFD7}"/>
              </a:ext>
            </a:extLst>
          </p:cNvPr>
          <p:cNvPicPr>
            <a:picLocks noChangeAspect="1"/>
          </p:cNvPicPr>
          <p:nvPr/>
        </p:nvPicPr>
        <p:blipFill>
          <a:blip r:embed="rId3"/>
          <a:srcRect r="10799"/>
          <a:stretch>
            <a:fillRect/>
          </a:stretch>
        </p:blipFill>
        <p:spPr>
          <a:xfrm>
            <a:off x="7316623" y="5020888"/>
            <a:ext cx="4561126" cy="894829"/>
          </a:xfrm>
          <a:prstGeom prst="rect">
            <a:avLst/>
          </a:prstGeom>
        </p:spPr>
      </p:pic>
      <p:sp>
        <p:nvSpPr>
          <p:cNvPr id="9" name="Rectangle 8">
            <a:extLst>
              <a:ext uri="{FF2B5EF4-FFF2-40B4-BE49-F238E27FC236}">
                <a16:creationId xmlns:a16="http://schemas.microsoft.com/office/drawing/2014/main" id="{43018737-9A43-449F-BB30-8FCF9C5CFB01}"/>
              </a:ext>
            </a:extLst>
          </p:cNvPr>
          <p:cNvSpPr/>
          <p:nvPr/>
        </p:nvSpPr>
        <p:spPr>
          <a:xfrm>
            <a:off x="3135086" y="3244334"/>
            <a:ext cx="3079697" cy="369332"/>
          </a:xfrm>
          <a:prstGeom prst="rect">
            <a:avLst/>
          </a:prstGeom>
        </p:spPr>
        <p:txBody>
          <a:bodyPr wrap="square">
            <a:spAutoFit/>
          </a:bodyPr>
          <a:lstStyle/>
          <a:p>
            <a:pPr>
              <a:spcAft>
                <a:spcPts val="600"/>
              </a:spcAft>
            </a:pPr>
            <a:r>
              <a:rPr lang="en-GB"/>
              <a:t> </a:t>
            </a:r>
          </a:p>
        </p:txBody>
      </p:sp>
      <p:sp>
        <p:nvSpPr>
          <p:cNvPr id="5" name="TextBox 4">
            <a:extLst>
              <a:ext uri="{FF2B5EF4-FFF2-40B4-BE49-F238E27FC236}">
                <a16:creationId xmlns:a16="http://schemas.microsoft.com/office/drawing/2014/main" id="{3B9E706E-0AFA-8816-A48F-6811CDCB201D}"/>
              </a:ext>
            </a:extLst>
          </p:cNvPr>
          <p:cNvSpPr txBox="1"/>
          <p:nvPr/>
        </p:nvSpPr>
        <p:spPr>
          <a:xfrm>
            <a:off x="632012" y="1344269"/>
            <a:ext cx="7475668"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Case study: Settling into Shared Lives</a:t>
            </a:r>
          </a:p>
        </p:txBody>
      </p:sp>
      <p:pic>
        <p:nvPicPr>
          <p:cNvPr id="8" name="Picture 7" descr="A black and white logo&#10;&#10;AI-generated content may be incorrect.">
            <a:extLst>
              <a:ext uri="{FF2B5EF4-FFF2-40B4-BE49-F238E27FC236}">
                <a16:creationId xmlns:a16="http://schemas.microsoft.com/office/drawing/2014/main" id="{3B3B6AA1-3175-B447-6BD1-2698D2CEE378}"/>
              </a:ext>
            </a:extLst>
          </p:cNvPr>
          <p:cNvPicPr>
            <a:picLocks noChangeAspect="1"/>
          </p:cNvPicPr>
          <p:nvPr/>
        </p:nvPicPr>
        <p:blipFill>
          <a:blip r:embed="rId4"/>
          <a:stretch>
            <a:fillRect/>
          </a:stretch>
        </p:blipFill>
        <p:spPr>
          <a:xfrm>
            <a:off x="636046" y="453629"/>
            <a:ext cx="2242621" cy="598032"/>
          </a:xfrm>
          <a:prstGeom prst="rect">
            <a:avLst/>
          </a:prstGeom>
        </p:spPr>
      </p:pic>
      <p:sp>
        <p:nvSpPr>
          <p:cNvPr id="11" name="TextBox 10">
            <a:extLst>
              <a:ext uri="{FF2B5EF4-FFF2-40B4-BE49-F238E27FC236}">
                <a16:creationId xmlns:a16="http://schemas.microsoft.com/office/drawing/2014/main" id="{1EFD53A0-48EA-2347-134A-69F37566A8F9}"/>
              </a:ext>
            </a:extLst>
          </p:cNvPr>
          <p:cNvSpPr txBox="1"/>
          <p:nvPr/>
        </p:nvSpPr>
        <p:spPr>
          <a:xfrm>
            <a:off x="670984" y="1906071"/>
            <a:ext cx="6096000" cy="338554"/>
          </a:xfrm>
          <a:prstGeom prst="rect">
            <a:avLst/>
          </a:prstGeom>
          <a:noFill/>
        </p:spPr>
        <p:txBody>
          <a:bodyPr wrap="square">
            <a:spAutoFit/>
          </a:bodyPr>
          <a:lstStyle/>
          <a:p>
            <a:r>
              <a:rPr lang="en-GB" sz="1600" b="1" dirty="0">
                <a:latin typeface="Arial" panose="020B0604020202020204" pitchFamily="34" charset="0"/>
                <a:cs typeface="Arial" panose="020B0604020202020204" pitchFamily="34" charset="0"/>
              </a:rPr>
              <a:t>March 2025 </a:t>
            </a:r>
          </a:p>
        </p:txBody>
      </p:sp>
      <p:pic>
        <p:nvPicPr>
          <p:cNvPr id="14" name="Picture 13">
            <a:extLst>
              <a:ext uri="{FF2B5EF4-FFF2-40B4-BE49-F238E27FC236}">
                <a16:creationId xmlns:a16="http://schemas.microsoft.com/office/drawing/2014/main" id="{F2FF16F5-67BF-55F4-4DB0-8AD44DB96B06}"/>
              </a:ext>
            </a:extLst>
          </p:cNvPr>
          <p:cNvPicPr>
            <a:picLocks noChangeAspect="1"/>
          </p:cNvPicPr>
          <p:nvPr/>
        </p:nvPicPr>
        <p:blipFill>
          <a:blip r:embed="rId5"/>
          <a:stretch>
            <a:fillRect/>
          </a:stretch>
        </p:blipFill>
        <p:spPr>
          <a:xfrm>
            <a:off x="8003817" y="727761"/>
            <a:ext cx="3517199" cy="2950779"/>
          </a:xfrm>
          <a:prstGeom prst="rect">
            <a:avLst/>
          </a:prstGeom>
        </p:spPr>
      </p:pic>
    </p:spTree>
    <p:extLst>
      <p:ext uri="{BB962C8B-B14F-4D97-AF65-F5344CB8AC3E}">
        <p14:creationId xmlns:p14="http://schemas.microsoft.com/office/powerpoint/2010/main" val="832510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9DECB1-0768-E49B-9768-8C19A9A6CA3B}"/>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3E3CE12-B20B-420A-A751-B40587D336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ketch line">
            <a:extLst>
              <a:ext uri="{FF2B5EF4-FFF2-40B4-BE49-F238E27FC236}">
                <a16:creationId xmlns:a16="http://schemas.microsoft.com/office/drawing/2014/main" id="{18A7FE36-8113-5CBB-E059-ED0722AD7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50E161F-1C2F-AFA1-A315-3EBD9FD9C25C}"/>
              </a:ext>
            </a:extLst>
          </p:cNvPr>
          <p:cNvSpPr txBox="1"/>
          <p:nvPr/>
        </p:nvSpPr>
        <p:spPr>
          <a:xfrm>
            <a:off x="640080" y="2706624"/>
            <a:ext cx="6482080" cy="348386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nSpc>
                <a:spcPct val="90000"/>
              </a:lnSpc>
              <a:spcAft>
                <a:spcPts val="600"/>
              </a:spcAft>
            </a:pPr>
            <a:endParaRPr lang="en-GB" dirty="0">
              <a:effectLst/>
              <a:latin typeface="Arial" panose="020B0604020202020204" pitchFamily="34" charset="0"/>
            </a:endParaRPr>
          </a:p>
        </p:txBody>
      </p:sp>
      <p:pic>
        <p:nvPicPr>
          <p:cNvPr id="12" name="Picture 2">
            <a:extLst>
              <a:ext uri="{FF2B5EF4-FFF2-40B4-BE49-F238E27FC236}">
                <a16:creationId xmlns:a16="http://schemas.microsoft.com/office/drawing/2014/main" id="{EC2B8FFF-906C-C491-481D-5492C1A01AF5}"/>
              </a:ext>
            </a:extLst>
          </p:cNvPr>
          <p:cNvPicPr>
            <a:picLocks noChangeAspect="1"/>
          </p:cNvPicPr>
          <p:nvPr/>
        </p:nvPicPr>
        <p:blipFill>
          <a:blip r:embed="rId3"/>
          <a:srcRect r="10799"/>
          <a:stretch>
            <a:fillRect/>
          </a:stretch>
        </p:blipFill>
        <p:spPr>
          <a:xfrm>
            <a:off x="7316623" y="5020888"/>
            <a:ext cx="4561126" cy="894829"/>
          </a:xfrm>
          <a:prstGeom prst="rect">
            <a:avLst/>
          </a:prstGeom>
        </p:spPr>
      </p:pic>
      <p:sp>
        <p:nvSpPr>
          <p:cNvPr id="9" name="Rectangle 8">
            <a:extLst>
              <a:ext uri="{FF2B5EF4-FFF2-40B4-BE49-F238E27FC236}">
                <a16:creationId xmlns:a16="http://schemas.microsoft.com/office/drawing/2014/main" id="{50879242-AA1C-ADDE-2A8D-2FAB7E339844}"/>
              </a:ext>
            </a:extLst>
          </p:cNvPr>
          <p:cNvSpPr/>
          <p:nvPr/>
        </p:nvSpPr>
        <p:spPr>
          <a:xfrm>
            <a:off x="3135086" y="3244334"/>
            <a:ext cx="3079697" cy="369332"/>
          </a:xfrm>
          <a:prstGeom prst="rect">
            <a:avLst/>
          </a:prstGeom>
        </p:spPr>
        <p:txBody>
          <a:bodyPr wrap="square">
            <a:spAutoFit/>
          </a:bodyPr>
          <a:lstStyle/>
          <a:p>
            <a:pPr>
              <a:spcAft>
                <a:spcPts val="600"/>
              </a:spcAft>
            </a:pPr>
            <a:r>
              <a:rPr lang="en-GB"/>
              <a:t> </a:t>
            </a:r>
          </a:p>
        </p:txBody>
      </p:sp>
      <p:sp>
        <p:nvSpPr>
          <p:cNvPr id="5" name="TextBox 4">
            <a:extLst>
              <a:ext uri="{FF2B5EF4-FFF2-40B4-BE49-F238E27FC236}">
                <a16:creationId xmlns:a16="http://schemas.microsoft.com/office/drawing/2014/main" id="{271EDF3B-052E-1F52-68C7-668A2D7FB413}"/>
              </a:ext>
            </a:extLst>
          </p:cNvPr>
          <p:cNvSpPr txBox="1"/>
          <p:nvPr/>
        </p:nvSpPr>
        <p:spPr>
          <a:xfrm>
            <a:off x="632012" y="1344269"/>
            <a:ext cx="7475668"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Case study: Settling into Shared Lives</a:t>
            </a:r>
          </a:p>
        </p:txBody>
      </p:sp>
      <p:pic>
        <p:nvPicPr>
          <p:cNvPr id="8" name="Picture 7" descr="A black and white logo&#10;&#10;AI-generated content may be incorrect.">
            <a:extLst>
              <a:ext uri="{FF2B5EF4-FFF2-40B4-BE49-F238E27FC236}">
                <a16:creationId xmlns:a16="http://schemas.microsoft.com/office/drawing/2014/main" id="{A43A6030-830D-4EBB-FBC3-8CFAE33BD936}"/>
              </a:ext>
            </a:extLst>
          </p:cNvPr>
          <p:cNvPicPr>
            <a:picLocks noChangeAspect="1"/>
          </p:cNvPicPr>
          <p:nvPr/>
        </p:nvPicPr>
        <p:blipFill>
          <a:blip r:embed="rId4"/>
          <a:stretch>
            <a:fillRect/>
          </a:stretch>
        </p:blipFill>
        <p:spPr>
          <a:xfrm>
            <a:off x="636046" y="453629"/>
            <a:ext cx="2242621" cy="598032"/>
          </a:xfrm>
          <a:prstGeom prst="rect">
            <a:avLst/>
          </a:prstGeom>
        </p:spPr>
      </p:pic>
      <p:sp>
        <p:nvSpPr>
          <p:cNvPr id="11" name="TextBox 10">
            <a:extLst>
              <a:ext uri="{FF2B5EF4-FFF2-40B4-BE49-F238E27FC236}">
                <a16:creationId xmlns:a16="http://schemas.microsoft.com/office/drawing/2014/main" id="{4ADC1B94-4BE4-48CA-B447-398CC63E2572}"/>
              </a:ext>
            </a:extLst>
          </p:cNvPr>
          <p:cNvSpPr txBox="1"/>
          <p:nvPr/>
        </p:nvSpPr>
        <p:spPr>
          <a:xfrm>
            <a:off x="670984" y="1906071"/>
            <a:ext cx="6096000" cy="338554"/>
          </a:xfrm>
          <a:prstGeom prst="rect">
            <a:avLst/>
          </a:prstGeom>
          <a:noFill/>
        </p:spPr>
        <p:txBody>
          <a:bodyPr wrap="square">
            <a:spAutoFit/>
          </a:bodyPr>
          <a:lstStyle/>
          <a:p>
            <a:r>
              <a:rPr lang="en-GB" sz="1600" b="1" dirty="0">
                <a:latin typeface="Arial" panose="020B0604020202020204" pitchFamily="34" charset="0"/>
                <a:cs typeface="Arial" panose="020B0604020202020204" pitchFamily="34" charset="0"/>
              </a:rPr>
              <a:t>March 2025 </a:t>
            </a:r>
          </a:p>
        </p:txBody>
      </p:sp>
      <p:pic>
        <p:nvPicPr>
          <p:cNvPr id="14" name="Picture 13">
            <a:extLst>
              <a:ext uri="{FF2B5EF4-FFF2-40B4-BE49-F238E27FC236}">
                <a16:creationId xmlns:a16="http://schemas.microsoft.com/office/drawing/2014/main" id="{F3A9EDDE-CE15-2131-5FD2-1842EBB80C0B}"/>
              </a:ext>
            </a:extLst>
          </p:cNvPr>
          <p:cNvPicPr>
            <a:picLocks noChangeAspect="1"/>
          </p:cNvPicPr>
          <p:nvPr/>
        </p:nvPicPr>
        <p:blipFill>
          <a:blip r:embed="rId5"/>
          <a:stretch>
            <a:fillRect/>
          </a:stretch>
        </p:blipFill>
        <p:spPr>
          <a:xfrm>
            <a:off x="8003817" y="727761"/>
            <a:ext cx="3517199" cy="2950779"/>
          </a:xfrm>
          <a:prstGeom prst="rect">
            <a:avLst/>
          </a:prstGeom>
        </p:spPr>
      </p:pic>
      <p:sp>
        <p:nvSpPr>
          <p:cNvPr id="4" name="TextBox 3">
            <a:extLst>
              <a:ext uri="{FF2B5EF4-FFF2-40B4-BE49-F238E27FC236}">
                <a16:creationId xmlns:a16="http://schemas.microsoft.com/office/drawing/2014/main" id="{83C1225D-FC09-B6DD-0622-F24C4E38B113}"/>
              </a:ext>
            </a:extLst>
          </p:cNvPr>
          <p:cNvSpPr txBox="1"/>
          <p:nvPr/>
        </p:nvSpPr>
        <p:spPr>
          <a:xfrm>
            <a:off x="670984" y="2545552"/>
            <a:ext cx="6097604" cy="1200329"/>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Karen has discussed her future aspirations with her Shared Lives Carer, and they have planned how these can be achieved. They include picnics in the park in the summer months and visiting Lichfield town. </a:t>
            </a:r>
          </a:p>
        </p:txBody>
      </p:sp>
      <p:sp>
        <p:nvSpPr>
          <p:cNvPr id="7" name="TextBox 6">
            <a:extLst>
              <a:ext uri="{FF2B5EF4-FFF2-40B4-BE49-F238E27FC236}">
                <a16:creationId xmlns:a16="http://schemas.microsoft.com/office/drawing/2014/main" id="{7F74741B-826A-E381-BCEA-3B6CD23CE758}"/>
              </a:ext>
            </a:extLst>
          </p:cNvPr>
          <p:cNvSpPr txBox="1"/>
          <p:nvPr/>
        </p:nvSpPr>
        <p:spPr>
          <a:xfrm>
            <a:off x="670984" y="4039223"/>
            <a:ext cx="6097604" cy="646331"/>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Find out more </a:t>
            </a:r>
          </a:p>
          <a:p>
            <a:r>
              <a:rPr lang="en-GB" dirty="0">
                <a:latin typeface="Arial" panose="020B0604020202020204" pitchFamily="34" charset="0"/>
                <a:cs typeface="Arial" panose="020B0604020202020204" pitchFamily="34" charset="0"/>
              </a:rPr>
              <a:t>www.sandwell.gov.uk/disability/shared-lives-scheme</a:t>
            </a:r>
          </a:p>
        </p:txBody>
      </p:sp>
      <p:pic>
        <p:nvPicPr>
          <p:cNvPr id="13" name="Picture 12">
            <a:extLst>
              <a:ext uri="{FF2B5EF4-FFF2-40B4-BE49-F238E27FC236}">
                <a16:creationId xmlns:a16="http://schemas.microsoft.com/office/drawing/2014/main" id="{FA75431E-0F13-1DAD-3920-B2C18C718EDF}"/>
              </a:ext>
            </a:extLst>
          </p:cNvPr>
          <p:cNvPicPr>
            <a:picLocks noChangeAspect="1"/>
          </p:cNvPicPr>
          <p:nvPr/>
        </p:nvPicPr>
        <p:blipFill>
          <a:blip r:embed="rId6"/>
          <a:stretch>
            <a:fillRect/>
          </a:stretch>
        </p:blipFill>
        <p:spPr>
          <a:xfrm>
            <a:off x="5754850" y="5146246"/>
            <a:ext cx="1101842" cy="1110350"/>
          </a:xfrm>
          <a:prstGeom prst="rect">
            <a:avLst/>
          </a:prstGeom>
        </p:spPr>
      </p:pic>
      <p:pic>
        <p:nvPicPr>
          <p:cNvPr id="16" name="Picture 15">
            <a:extLst>
              <a:ext uri="{FF2B5EF4-FFF2-40B4-BE49-F238E27FC236}">
                <a16:creationId xmlns:a16="http://schemas.microsoft.com/office/drawing/2014/main" id="{C14260F5-E8E0-D507-3BE4-093C822D795F}"/>
              </a:ext>
            </a:extLst>
          </p:cNvPr>
          <p:cNvPicPr>
            <a:picLocks noChangeAspect="1"/>
          </p:cNvPicPr>
          <p:nvPr/>
        </p:nvPicPr>
        <p:blipFill>
          <a:blip r:embed="rId7"/>
          <a:srcRect l="1" r="3871"/>
          <a:stretch/>
        </p:blipFill>
        <p:spPr>
          <a:xfrm>
            <a:off x="632013" y="5277747"/>
            <a:ext cx="2090980" cy="1200329"/>
          </a:xfrm>
          <a:prstGeom prst="rect">
            <a:avLst/>
          </a:prstGeom>
        </p:spPr>
      </p:pic>
    </p:spTree>
    <p:extLst>
      <p:ext uri="{BB962C8B-B14F-4D97-AF65-F5344CB8AC3E}">
        <p14:creationId xmlns:p14="http://schemas.microsoft.com/office/powerpoint/2010/main" val="853631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0035503027E4BA87A3B67CC0340A0" ma:contentTypeVersion="17" ma:contentTypeDescription="Create a new document." ma:contentTypeScope="" ma:versionID="4d0c991bce5f4c6142ff28a6fe5113ed">
  <xsd:schema xmlns:xsd="http://www.w3.org/2001/XMLSchema" xmlns:xs="http://www.w3.org/2001/XMLSchema" xmlns:p="http://schemas.microsoft.com/office/2006/metadata/properties" xmlns:ns3="b223416d-15a6-4e1c-bd30-51c1452e0ba0" xmlns:ns4="c5815f3a-a50e-4f59-a07a-a47014ccf02f" targetNamespace="http://schemas.microsoft.com/office/2006/metadata/properties" ma:root="true" ma:fieldsID="5fb2a463d125a94197d1c9d879c6a4a5" ns3:_="" ns4:_="">
    <xsd:import namespace="b223416d-15a6-4e1c-bd30-51c1452e0ba0"/>
    <xsd:import namespace="c5815f3a-a50e-4f59-a07a-a47014ccf02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23416d-15a6-4e1c-bd30-51c1452e0b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815f3a-a50e-4f59-a07a-a47014ccf0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b223416d-15a6-4e1c-bd30-51c1452e0ba0" xsi:nil="true"/>
  </documentManagement>
</p:properties>
</file>

<file path=customXml/itemProps1.xml><?xml version="1.0" encoding="utf-8"?>
<ds:datastoreItem xmlns:ds="http://schemas.openxmlformats.org/officeDocument/2006/customXml" ds:itemID="{FCC23CC6-5D4E-4802-A1A7-76CFFBA45C1A}">
  <ds:schemaRefs>
    <ds:schemaRef ds:uri="b223416d-15a6-4e1c-bd30-51c1452e0ba0"/>
    <ds:schemaRef ds:uri="c5815f3a-a50e-4f59-a07a-a47014ccf0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781074F-84D3-4A8E-A261-0685A250C2B0}">
  <ds:schemaRefs>
    <ds:schemaRef ds:uri="http://schemas.microsoft.com/sharepoint/v3/contenttype/forms"/>
  </ds:schemaRefs>
</ds:datastoreItem>
</file>

<file path=customXml/itemProps3.xml><?xml version="1.0" encoding="utf-8"?>
<ds:datastoreItem xmlns:ds="http://schemas.openxmlformats.org/officeDocument/2006/customXml" ds:itemID="{201319EF-0413-446C-9105-C8AE057F2A13}">
  <ds:schemaRefs>
    <ds:schemaRef ds:uri="http://schemas.microsoft.com/office/2006/documentManagement/types"/>
    <ds:schemaRef ds:uri="c5815f3a-a50e-4f59-a07a-a47014ccf02f"/>
    <ds:schemaRef ds:uri="http://schemas.openxmlformats.org/package/2006/metadata/core-properties"/>
    <ds:schemaRef ds:uri="http://schemas.microsoft.com/office/infopath/2007/PartnerControls"/>
    <ds:schemaRef ds:uri="http://purl.org/dc/terms/"/>
    <ds:schemaRef ds:uri="http://purl.org/dc/dcmitype/"/>
    <ds:schemaRef ds:uri="b223416d-15a6-4e1c-bd30-51c1452e0ba0"/>
    <ds:schemaRef ds:uri="http://schemas.microsoft.com/office/2006/metadata/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1193</TotalTime>
  <Words>144</Words>
  <Application>Microsoft Office PowerPoint</Application>
  <PresentationFormat>Widescreen</PresentationFormat>
  <Paragraphs>16</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Greger</dc:creator>
  <cp:lastModifiedBy>Brodie Rolfe</cp:lastModifiedBy>
  <cp:revision>30</cp:revision>
  <dcterms:created xsi:type="dcterms:W3CDTF">2023-06-16T13:36:05Z</dcterms:created>
  <dcterms:modified xsi:type="dcterms:W3CDTF">2025-03-28T13:56:56Z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0x0101000C90035503027E4BA87A3B67CC0340A0</vt:lpwstr>
  </property>
</Properties>
</file>